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涌井 高志" userId="7da8f650-da39-451f-b21a-b68b5c7c33c9" providerId="ADAL" clId="{85711C85-CFCA-4711-82BC-E4F9FFB397F4}"/>
    <pc:docChg chg="modSld">
      <pc:chgData name="涌井 高志" userId="7da8f650-da39-451f-b21a-b68b5c7c33c9" providerId="ADAL" clId="{85711C85-CFCA-4711-82BC-E4F9FFB397F4}" dt="2026-04-04T08:27:33.840" v="85" actId="20577"/>
      <pc:docMkLst>
        <pc:docMk/>
      </pc:docMkLst>
      <pc:sldChg chg="modSp mod">
        <pc:chgData name="涌井 高志" userId="7da8f650-da39-451f-b21a-b68b5c7c33c9" providerId="ADAL" clId="{85711C85-CFCA-4711-82BC-E4F9FFB397F4}" dt="2026-04-04T08:27:33.840" v="85" actId="20577"/>
        <pc:sldMkLst>
          <pc:docMk/>
          <pc:sldMk cId="194399630" sldId="256"/>
        </pc:sldMkLst>
        <pc:spChg chg="mod">
          <ac:chgData name="涌井 高志" userId="7da8f650-da39-451f-b21a-b68b5c7c33c9" providerId="ADAL" clId="{85711C85-CFCA-4711-82BC-E4F9FFB397F4}" dt="2026-04-04T08:27:33.840" v="85" actId="20577"/>
          <ac:spMkLst>
            <pc:docMk/>
            <pc:sldMk cId="194399630" sldId="256"/>
            <ac:spMk id="3" creationId="{882A8C7D-13F4-1E09-A5FA-6906C80AC2C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4C07-0342-4149-B3B5-BCA2F1559C0C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5336-E285-4870-981A-193BD7631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55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4C07-0342-4149-B3B5-BCA2F1559C0C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5336-E285-4870-981A-193BD7631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831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4C07-0342-4149-B3B5-BCA2F1559C0C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5336-E285-4870-981A-193BD7631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6311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4C07-0342-4149-B3B5-BCA2F1559C0C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5336-E285-4870-981A-193BD7631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458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4C07-0342-4149-B3B5-BCA2F1559C0C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5336-E285-4870-981A-193BD7631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8988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4C07-0342-4149-B3B5-BCA2F1559C0C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5336-E285-4870-981A-193BD7631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1349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4C07-0342-4149-B3B5-BCA2F1559C0C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5336-E285-4870-981A-193BD7631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228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4C07-0342-4149-B3B5-BCA2F1559C0C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5336-E285-4870-981A-193BD7631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252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4C07-0342-4149-B3B5-BCA2F1559C0C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5336-E285-4870-981A-193BD7631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9721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4C07-0342-4149-B3B5-BCA2F1559C0C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5336-E285-4870-981A-193BD7631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017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4C07-0342-4149-B3B5-BCA2F1559C0C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5336-E285-4870-981A-193BD7631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1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54C07-0342-4149-B3B5-BCA2F1559C0C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C5336-E285-4870-981A-193BD7631D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0701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362">
            <a:extLst>
              <a:ext uri="{FF2B5EF4-FFF2-40B4-BE49-F238E27FC236}">
                <a16:creationId xmlns:a16="http://schemas.microsoft.com/office/drawing/2014/main" id="{07173E1E-40D2-0D22-A9BC-8E2084D7D8C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825525" y="307093"/>
            <a:ext cx="6248538" cy="696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4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不要衣料回収</a:t>
            </a:r>
            <a:r>
              <a:rPr lang="ja-JP" altLang="ja-JP" sz="4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のお知らせ</a:t>
            </a:r>
            <a:endParaRPr lang="ja-JP" altLang="ja-JP" sz="44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" name="Text Box 370">
            <a:extLst>
              <a:ext uri="{FF2B5EF4-FFF2-40B4-BE49-F238E27FC236}">
                <a16:creationId xmlns:a16="http://schemas.microsoft.com/office/drawing/2014/main" id="{08AC9CD9-5EA1-DA4F-F178-4932241FF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412" y="960168"/>
            <a:ext cx="9055477" cy="937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in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>
            <a:lvl1pPr indent="177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203200" defTabSz="914400"/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春</a:t>
            </a:r>
            <a:r>
              <a:rPr lang="ja-JP" altLang="ja-JP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の衣替えシーズンに合わせ、不要衣料の回収を行います。</a:t>
            </a:r>
            <a:endParaRPr lang="ja-JP" altLang="ja-JP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914400"/>
            <a:r>
              <a:rPr lang="ja-JP" altLang="ja-JP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回収した不要衣料は、</a:t>
            </a:r>
            <a:r>
              <a:rPr lang="zh-TW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就労継続支援Ｂ型事業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「もぐら工房」</a:t>
            </a:r>
            <a:r>
              <a:rPr lang="ja-JP" altLang="ja-JP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へ寄贈いたします。</a:t>
            </a:r>
            <a:endParaRPr lang="en-US" altLang="ja-JP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defTabSz="914400"/>
            <a:r>
              <a:rPr lang="ja-JP" altLang="ja-JP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ご家庭で不要になった衣料の寄付に、ぜひご協力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をお願いいたします。</a:t>
            </a:r>
            <a:endParaRPr lang="ja-JP" altLang="ja-JP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7" name="Text Box 488">
            <a:extLst>
              <a:ext uri="{FF2B5EF4-FFF2-40B4-BE49-F238E27FC236}">
                <a16:creationId xmlns:a16="http://schemas.microsoft.com/office/drawing/2014/main" id="{7C3813BB-64D4-4878-7529-7D3338730F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329" y="2951260"/>
            <a:ext cx="6245333" cy="157398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【</a:t>
            </a:r>
            <a:r>
              <a:rPr lang="ja-JP" altLang="en-US" b="1" spc="3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回収可能な衣料</a:t>
            </a:r>
            <a:r>
              <a:rPr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】</a:t>
            </a:r>
          </a:p>
          <a:p>
            <a:pPr defTabSz="914400" eaLnBrk="0" fontAlgn="base" hangingPunct="0">
              <a:spcBef>
                <a:spcPts val="600"/>
              </a:spcBef>
              <a:spcAft>
                <a:spcPct val="0"/>
              </a:spcAft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肌着（パンツを除く）、ステテコ、シーツ、ももひき、寝巻、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パジャマ、Ｔシャツ、ポロシャツ、布団カバー、ワイシャツ、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綿ズボン、ゆかた、トレーナー</a:t>
            </a: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厚手も可</a:t>
            </a: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、タオル類、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タオルケット、ガーゼ類、ハンカチ、ネクタイ、その他の綿混製品</a:t>
            </a:r>
          </a:p>
          <a:p>
            <a:pPr defTabSz="914400" eaLnBrk="0" fontAlgn="base" hangingPunct="0">
              <a:spcBef>
                <a:spcPts val="600"/>
              </a:spcBef>
              <a:spcAft>
                <a:spcPct val="0"/>
              </a:spcAft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☆裏起毛・フリース・毛のズボン・スカートも利用しています。</a:t>
            </a:r>
          </a:p>
        </p:txBody>
      </p:sp>
      <p:sp>
        <p:nvSpPr>
          <p:cNvPr id="18" name="Text Box 489">
            <a:extLst>
              <a:ext uri="{FF2B5EF4-FFF2-40B4-BE49-F238E27FC236}">
                <a16:creationId xmlns:a16="http://schemas.microsoft.com/office/drawing/2014/main" id="{A38FD673-5EBD-C7E3-93A4-EA1E81BA59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329" y="4619133"/>
            <a:ext cx="6245333" cy="15703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【</a:t>
            </a:r>
            <a:r>
              <a:rPr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回収できない衣料</a:t>
            </a:r>
            <a:r>
              <a:rPr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】</a:t>
            </a:r>
          </a:p>
          <a:p>
            <a:pPr defTabSz="914400" eaLnBrk="0" fontAlgn="base" hangingPunct="0">
              <a:spcBef>
                <a:spcPts val="600"/>
              </a:spcBef>
              <a:spcAft>
                <a:spcPct val="0"/>
              </a:spcAft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オーバー、スーツ、ジャンパー、布団、和服（ウール・絹）、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学生服、レインコート、毛糸類</a:t>
            </a: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セーターなど</a:t>
            </a: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、ワタの入った物、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体操着</a:t>
            </a: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ポリエステル</a:t>
            </a: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、小物（靴下・帽子等）</a:t>
            </a:r>
          </a:p>
          <a:p>
            <a:pPr defTabSz="914400" eaLnBrk="0" fontAlgn="base" hangingPunct="0">
              <a:spcBef>
                <a:spcPts val="400"/>
              </a:spcBef>
              <a:spcAft>
                <a:spcPct val="0"/>
              </a:spcAft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・値札が付いている・販売用の袋に入ったままのもの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・クリーニングのタグが付いているもの</a:t>
            </a:r>
          </a:p>
        </p:txBody>
      </p:sp>
      <p:pic>
        <p:nvPicPr>
          <p:cNvPr id="2064" name="図 6">
            <a:extLst>
              <a:ext uri="{FF2B5EF4-FFF2-40B4-BE49-F238E27FC236}">
                <a16:creationId xmlns:a16="http://schemas.microsoft.com/office/drawing/2014/main" id="{06D0A40B-6AAD-72C0-BB81-349BB4319C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045150"/>
            <a:ext cx="756138" cy="966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3" name="図 5">
            <a:extLst>
              <a:ext uri="{FF2B5EF4-FFF2-40B4-BE49-F238E27FC236}">
                <a16:creationId xmlns:a16="http://schemas.microsoft.com/office/drawing/2014/main" id="{EEF625E5-2299-242B-2C38-734B550D2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3096" y="4720073"/>
            <a:ext cx="766642" cy="974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AutoShape 493">
            <a:extLst>
              <a:ext uri="{FF2B5EF4-FFF2-40B4-BE49-F238E27FC236}">
                <a16:creationId xmlns:a16="http://schemas.microsoft.com/office/drawing/2014/main" id="{108BE61E-95D5-8A3A-F58A-0DFCC9CCEA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1760" y="3090708"/>
            <a:ext cx="320546" cy="313490"/>
          </a:xfrm>
          <a:prstGeom prst="donut">
            <a:avLst>
              <a:gd name="adj" fmla="val 25000"/>
            </a:avLst>
          </a:prstGeom>
          <a:solidFill>
            <a:srgbClr val="E6591A"/>
          </a:solidFill>
          <a:ln w="25400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 sz="105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AutoShape 491">
            <a:extLst>
              <a:ext uri="{FF2B5EF4-FFF2-40B4-BE49-F238E27FC236}">
                <a16:creationId xmlns:a16="http://schemas.microsoft.com/office/drawing/2014/main" id="{8591233A-367B-ACE0-7E6F-5D94E49870FE}"/>
              </a:ext>
            </a:extLst>
          </p:cNvPr>
          <p:cNvSpPr>
            <a:spLocks noChangeArrowheads="1"/>
          </p:cNvSpPr>
          <p:nvPr/>
        </p:nvSpPr>
        <p:spPr bwMode="auto">
          <a:xfrm rot="2661801">
            <a:off x="6168330" y="4746173"/>
            <a:ext cx="377803" cy="383906"/>
          </a:xfrm>
          <a:prstGeom prst="plus">
            <a:avLst>
              <a:gd name="adj" fmla="val 41667"/>
            </a:avLst>
          </a:prstGeom>
          <a:solidFill>
            <a:srgbClr val="E6591A"/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 sz="105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" name="Text Box 384">
            <a:extLst>
              <a:ext uri="{FF2B5EF4-FFF2-40B4-BE49-F238E27FC236}">
                <a16:creationId xmlns:a16="http://schemas.microsoft.com/office/drawing/2014/main" id="{F8FE7164-DEA1-3E38-9D98-4C62B56249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1178" y="4113991"/>
            <a:ext cx="2570356" cy="2075487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prstDash val="sys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108000" rIns="91440" bIns="45720" numCol="1" anchor="t" anchorCtr="0" compatLnSpc="1">
            <a:prstTxWarp prst="textNoShape">
              <a:avLst/>
            </a:prstTxWarp>
          </a:bodyPr>
          <a:lstStyle/>
          <a:p>
            <a:pPr marR="0" lvl="0" indent="534988" defTabSz="914400" rtl="0" eaLnBrk="0" fontAlgn="base" latinLnBrk="0" hangingPunct="0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もぐら工房</a:t>
            </a:r>
            <a:endParaRPr kumimoji="0" lang="en-US" altLang="ja-JP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87313" algn="r" defTabSz="914400" rtl="0" eaLnBrk="0" fontAlgn="base" latinLnBrk="0" hangingPunct="0">
              <a:lnSpc>
                <a:spcPts val="15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</a:t>
            </a:r>
            <a:r>
              <a:rPr kumimoji="0" lang="zh-TW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就労継続支援Ｂ型事業</a:t>
            </a: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）</a:t>
            </a:r>
            <a:endParaRPr kumimoji="0" lang="zh-TW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新潟市西区坂井</a:t>
            </a:r>
            <a:r>
              <a:rPr kumimoji="0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533-1</a:t>
            </a:r>
          </a:p>
          <a:p>
            <a:pPr marL="88900" marR="0" lvl="0" indent="0" algn="l" defTabSz="4572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昭和</a:t>
            </a:r>
            <a:r>
              <a:rPr kumimoji="0" lang="en-US" altLang="ja-JP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45</a:t>
            </a:r>
            <a:r>
              <a:rPr kumimoji="0" lang="ja-JP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年養護学校卒業生の利用施設として開設。</a:t>
            </a:r>
            <a:endParaRPr kumimoji="0" lang="en-US" altLang="ja-JP" sz="13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88900" marR="0" lvl="0" indent="0" algn="l" defTabSz="4572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現在</a:t>
            </a:r>
            <a:r>
              <a:rPr kumimoji="0" lang="en-US" altLang="ja-JP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20</a:t>
            </a:r>
            <a:r>
              <a:rPr kumimoji="0" lang="ja-JP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数名の身体障がい者の方々が、ポリ袋作り・ウエス（機械の油を拭く布）作りの作業を行なっています。</a:t>
            </a:r>
          </a:p>
        </p:txBody>
      </p:sp>
      <p:sp>
        <p:nvSpPr>
          <p:cNvPr id="25" name="Rectangle 36">
            <a:extLst>
              <a:ext uri="{FF2B5EF4-FFF2-40B4-BE49-F238E27FC236}">
                <a16:creationId xmlns:a16="http://schemas.microsoft.com/office/drawing/2014/main" id="{C850647A-E0B6-1CED-CE35-1450B21F93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688" y="342925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 sz="105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7" name="Rectangle 496">
            <a:extLst>
              <a:ext uri="{FF2B5EF4-FFF2-40B4-BE49-F238E27FC236}">
                <a16:creationId xmlns:a16="http://schemas.microsoft.com/office/drawing/2014/main" id="{C95EFF4D-8251-E812-F5E4-F4E8D31D5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004" y="140479"/>
            <a:ext cx="9685582" cy="6577042"/>
          </a:xfrm>
          <a:prstGeom prst="rect">
            <a:avLst/>
          </a:prstGeom>
          <a:noFill/>
          <a:ln w="190500" algn="ctr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6591A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 sz="14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C818672-5ACB-05D6-99B4-9B9B638E3F26}"/>
              </a:ext>
            </a:extLst>
          </p:cNvPr>
          <p:cNvSpPr/>
          <p:nvPr/>
        </p:nvSpPr>
        <p:spPr>
          <a:xfrm>
            <a:off x="3112851" y="6289559"/>
            <a:ext cx="4039575" cy="339645"/>
          </a:xfrm>
          <a:prstGeom prst="rect">
            <a:avLst/>
          </a:prstGeom>
          <a:noFill/>
          <a:ln w="31750" cmpd="sng">
            <a:noFill/>
            <a:prstDash val="sysDot"/>
          </a:ln>
        </p:spPr>
        <p:txBody>
          <a:bodyPr wrap="square" lIns="0" tIns="45720" rIns="0" bIns="4680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600" b="0" cap="none" spc="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C0C0C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【</a:t>
            </a:r>
            <a:r>
              <a:rPr lang="ja-JP" altLang="en-US" sz="1600" b="0" cap="none" spc="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C0C0C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お問合せ先</a:t>
            </a:r>
            <a:r>
              <a:rPr lang="en-US" altLang="ja-JP" sz="1600" b="0" cap="none" spc="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C0C0C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】 </a:t>
            </a:r>
            <a:r>
              <a:rPr kumimoji="0" lang="ja-JP" altLang="ja-JP" sz="1600" b="0" u="none" strike="noStrike" cap="none" spc="0" normalizeH="0" baseline="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C0C0C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労働組合</a:t>
            </a:r>
            <a:r>
              <a:rPr kumimoji="0" lang="en-US" altLang="ja-JP" sz="1600" b="0" u="none" strike="noStrike" cap="none" spc="0" normalizeH="0" baseline="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C0C0C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 </a:t>
            </a:r>
            <a:r>
              <a:rPr kumimoji="0" lang="ja-JP" altLang="en-US" sz="1600" b="0" u="none" strike="noStrike" cap="none" spc="0" normalizeH="0" baseline="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C0C0C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内線</a:t>
            </a:r>
            <a:r>
              <a:rPr kumimoji="0" lang="en-US" altLang="ja-JP" sz="1600" b="0" u="none" strike="noStrike" cap="none" spc="0" normalizeH="0" baseline="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C0C0C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:</a:t>
            </a:r>
            <a:r>
              <a:rPr kumimoji="0" lang="ja-JP" altLang="en-US" sz="1600" b="0" u="none" strike="noStrike" cap="none" spc="0" normalizeH="0" baseline="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C0C0C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２２５１</a:t>
            </a:r>
            <a:endParaRPr lang="ja-JP" altLang="en-US" sz="1600" b="0" cap="none" spc="0" dirty="0">
              <a:ln w="0"/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highlight>
                <a:srgbClr val="C0C0C0"/>
              </a:highlight>
            </a:endParaRPr>
          </a:p>
        </p:txBody>
      </p:sp>
      <p:pic>
        <p:nvPicPr>
          <p:cNvPr id="2059" name="図 1">
            <a:extLst>
              <a:ext uri="{FF2B5EF4-FFF2-40B4-BE49-F238E27FC236}">
                <a16:creationId xmlns:a16="http://schemas.microsoft.com/office/drawing/2014/main" id="{7FA8C5FE-B7B9-1142-E1F5-E8E7B84828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2742" y="237470"/>
            <a:ext cx="1338792" cy="1379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370">
            <a:extLst>
              <a:ext uri="{FF2B5EF4-FFF2-40B4-BE49-F238E27FC236}">
                <a16:creationId xmlns:a16="http://schemas.microsoft.com/office/drawing/2014/main" id="{8794672C-3AA0-0DA5-CEE6-BFCA42A35E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0988" y="3072167"/>
            <a:ext cx="2812622" cy="915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in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>
            <a:lvl1pPr indent="177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74625" marR="0" lvl="0" indent="-174625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500" b="1" i="0" u="none" strike="noStrike" cap="none" normalizeH="0" baseline="0" dirty="0">
                <a:ln>
                  <a:noFill/>
                </a:ln>
                <a:solidFill>
                  <a:srgbClr val="2E74B5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※</a:t>
            </a:r>
            <a:r>
              <a:rPr kumimoji="0" lang="ja-JP" altLang="ja-JP" sz="1500" b="1" i="0" u="none" strike="noStrike" cap="none" normalizeH="0" baseline="0" dirty="0">
                <a:ln>
                  <a:noFill/>
                </a:ln>
                <a:solidFill>
                  <a:srgbClr val="2E74B5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寄贈した衣料は</a:t>
            </a:r>
            <a:r>
              <a:rPr kumimoji="0" lang="ja-JP" altLang="en-US" sz="1500" b="1" i="0" u="none" strike="noStrike" cap="none" normalizeH="0" baseline="0" dirty="0">
                <a:ln>
                  <a:noFill/>
                </a:ln>
                <a:solidFill>
                  <a:srgbClr val="2E74B5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、工場などで使用されるウエス（機械の油を拭く布）</a:t>
            </a:r>
            <a:r>
              <a:rPr kumimoji="0" lang="ja-JP" altLang="ja-JP" sz="1500" b="1" i="0" u="none" strike="noStrike" cap="none" normalizeH="0" baseline="0" dirty="0">
                <a:ln>
                  <a:noFill/>
                </a:ln>
                <a:solidFill>
                  <a:srgbClr val="2E74B5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に加工されます</a:t>
            </a:r>
            <a:r>
              <a:rPr kumimoji="0" lang="en-US" altLang="ja-JP" sz="1500" b="1" i="0" u="none" strike="noStrike" cap="none" normalizeH="0" baseline="0" dirty="0">
                <a:ln>
                  <a:noFill/>
                </a:ln>
                <a:solidFill>
                  <a:srgbClr val="2E74B5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.</a:t>
            </a:r>
          </a:p>
          <a:p>
            <a:pPr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フローチャート: 代替処理 2">
            <a:extLst>
              <a:ext uri="{FF2B5EF4-FFF2-40B4-BE49-F238E27FC236}">
                <a16:creationId xmlns:a16="http://schemas.microsoft.com/office/drawing/2014/main" id="{882A8C7D-13F4-1E09-A5FA-6906C80AC2CA}"/>
              </a:ext>
            </a:extLst>
          </p:cNvPr>
          <p:cNvSpPr/>
          <p:nvPr/>
        </p:nvSpPr>
        <p:spPr>
          <a:xfrm>
            <a:off x="727990" y="2003352"/>
            <a:ext cx="8443609" cy="784897"/>
          </a:xfrm>
          <a:prstGeom prst="flowChartAlternateProcess">
            <a:avLst/>
          </a:prstGeom>
          <a:solidFill>
            <a:srgbClr val="00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600"/>
              </a:lnSpc>
            </a:pPr>
            <a:r>
              <a:rPr kumimoji="1" lang="ja-JP" altLang="en-US" sz="2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回収期間：２０２６年４月</a:t>
            </a:r>
            <a:r>
              <a:rPr kumimoji="1" lang="en-US" altLang="ja-JP" sz="2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</a:t>
            </a:r>
            <a:r>
              <a:rPr kumimoji="1" lang="ja-JP" altLang="en-US" sz="2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日（水）～</a:t>
            </a:r>
            <a:r>
              <a:rPr kumimoji="1" lang="en-US" altLang="ja-JP" sz="2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kumimoji="1" lang="ja-JP" altLang="en-US" sz="2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2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kumimoji="1" lang="ja-JP" altLang="en-US" sz="2100" b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日（水）</a:t>
            </a:r>
            <a:endParaRPr kumimoji="1" lang="en-US" altLang="ja-JP" sz="21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2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回収場所：本館１階ダストシュート脇、別館２階ロッカー前通路</a:t>
            </a:r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49E11393-84F7-8721-5C1D-2A9C1F5ACF5E}"/>
              </a:ext>
            </a:extLst>
          </p:cNvPr>
          <p:cNvSpPr/>
          <p:nvPr/>
        </p:nvSpPr>
        <p:spPr>
          <a:xfrm>
            <a:off x="8306851" y="342479"/>
            <a:ext cx="204280" cy="22559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BA0467B3-A3F9-2690-76C1-42F82AD2D5B4}"/>
              </a:ext>
            </a:extLst>
          </p:cNvPr>
          <p:cNvSpPr/>
          <p:nvPr/>
        </p:nvSpPr>
        <p:spPr>
          <a:xfrm>
            <a:off x="8134387" y="984335"/>
            <a:ext cx="204280" cy="1342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A398F2AA-1B24-55A7-19EA-00F0B65A1652}"/>
              </a:ext>
            </a:extLst>
          </p:cNvPr>
          <p:cNvSpPr/>
          <p:nvPr/>
        </p:nvSpPr>
        <p:spPr>
          <a:xfrm>
            <a:off x="9281430" y="1267427"/>
            <a:ext cx="200104" cy="1615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楕円 27">
            <a:extLst>
              <a:ext uri="{FF2B5EF4-FFF2-40B4-BE49-F238E27FC236}">
                <a16:creationId xmlns:a16="http://schemas.microsoft.com/office/drawing/2014/main" id="{D1E9409B-7813-803A-8CA9-B79D166D37E7}"/>
              </a:ext>
            </a:extLst>
          </p:cNvPr>
          <p:cNvSpPr/>
          <p:nvPr/>
        </p:nvSpPr>
        <p:spPr>
          <a:xfrm>
            <a:off x="9069459" y="275335"/>
            <a:ext cx="204280" cy="1342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99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ca7b7b1-d480-4bc5-a572-881356b28901">
      <Terms xmlns="http://schemas.microsoft.com/office/infopath/2007/PartnerControls"/>
    </lcf76f155ced4ddcb4097134ff3c332f>
    <TaxCatchAll xmlns="97f9e1f0-4472-40eb-a0c0-15e62fc074a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6F630EB730EAF49A1B4027D552543AA" ma:contentTypeVersion="15" ma:contentTypeDescription="新しいドキュメントを作成します。" ma:contentTypeScope="" ma:versionID="654d0a40b053bb88270780b8c68933eb">
  <xsd:schema xmlns:xsd="http://www.w3.org/2001/XMLSchema" xmlns:xs="http://www.w3.org/2001/XMLSchema" xmlns:p="http://schemas.microsoft.com/office/2006/metadata/properties" xmlns:ns2="cca7b7b1-d480-4bc5-a572-881356b28901" xmlns:ns3="97f9e1f0-4472-40eb-a0c0-15e62fc074ae" targetNamespace="http://schemas.microsoft.com/office/2006/metadata/properties" ma:root="true" ma:fieldsID="7940f9678bfb041094e91eb8c05b710d" ns2:_="" ns3:_="">
    <xsd:import namespace="cca7b7b1-d480-4bc5-a572-881356b28901"/>
    <xsd:import namespace="97f9e1f0-4472-40eb-a0c0-15e62fc074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a7b7b1-d480-4bc5-a572-881356b289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8c736cf6-a955-4bfe-8d1c-aefa9a3403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f9e1f0-4472-40eb-a0c0-15e62fc074a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2e8e854f-a742-4df6-aa78-9f152ab82947}" ma:internalName="TaxCatchAll" ma:showField="CatchAllData" ma:web="97f9e1f0-4472-40eb-a0c0-15e62fc074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1CB9884-D383-444D-BAC0-FEE1B948185F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cca7b7b1-d480-4bc5-a572-881356b28901"/>
    <ds:schemaRef ds:uri="http://purl.org/dc/elements/1.1/"/>
    <ds:schemaRef ds:uri="http://www.w3.org/XML/1998/namespace"/>
    <ds:schemaRef ds:uri="http://schemas.openxmlformats.org/package/2006/metadata/core-properties"/>
    <ds:schemaRef ds:uri="97f9e1f0-4472-40eb-a0c0-15e62fc074a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C58B495-FB4F-451F-85C5-8037C7EB8C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a7b7b1-d480-4bc5-a572-881356b28901"/>
    <ds:schemaRef ds:uri="97f9e1f0-4472-40eb-a0c0-15e62fc074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38F88B4-BEB3-4FA5-84CD-D0E0E44717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392</TotalTime>
  <Words>317</Words>
  <Application>Microsoft Office PowerPoint</Application>
  <PresentationFormat>A4 210 x 297 mm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HG丸ｺﾞｼｯｸM-PRO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涌井 高志</dc:creator>
  <cp:lastModifiedBy>渡部 優貴</cp:lastModifiedBy>
  <cp:revision>18</cp:revision>
  <dcterms:created xsi:type="dcterms:W3CDTF">2023-09-23T10:19:24Z</dcterms:created>
  <dcterms:modified xsi:type="dcterms:W3CDTF">2026-04-08T06:39:10Z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0x010100B6F630EB730EAF49A1B4027D552543AA</vt:lpwstr>
  </property>
  <property fmtid="{D5CDD505-2E9C-101B-9397-08002B2CF9AE}" pid="3" name="MediaServiceImageTags">
    <vt:lpwstr/>
  </property>
</Properties>
</file>