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7556500" cy="10693400"/>
  <p:notesSz cx="6807200" cy="9939338"/>
  <p:embeddedFontLst>
    <p:embeddedFont>
      <p:font typeface="Rounded M+" panose="020B0600070205080204" charset="-128"/>
      <p:regular r:id="rId3"/>
    </p:embeddedFont>
    <p:embeddedFont>
      <p:font typeface="Rounded M+ Bold" panose="020B0600070205080204" charset="-128"/>
      <p:regular r:id="rId4"/>
    </p:embeddedFont>
    <p:embeddedFont>
      <p:font typeface="つなぎゴシック" panose="020B0600070205080204" charset="-128"/>
      <p:regular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271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tableStyles" Target="tableStyle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viewProps" Target="viewProps.xml"/><Relationship Id="rId5" Type="http://schemas.openxmlformats.org/officeDocument/2006/relationships/font" Target="fonts/font3.fntdata"/><Relationship Id="rId10" Type="http://schemas.openxmlformats.org/officeDocument/2006/relationships/presProps" Target="presProps.xml"/><Relationship Id="rId4" Type="http://schemas.openxmlformats.org/officeDocument/2006/relationships/font" Target="fonts/font2.fntdata"/><Relationship Id="rId9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346" y="9572542"/>
            <a:ext cx="1299356" cy="1264500"/>
          </a:xfrm>
          <a:custGeom>
            <a:avLst/>
            <a:gdLst/>
            <a:ahLst/>
            <a:cxnLst/>
            <a:rect l="l" t="t" r="r" b="b"/>
            <a:pathLst>
              <a:path w="1299356" h="1264500">
                <a:moveTo>
                  <a:pt x="0" y="0"/>
                </a:moveTo>
                <a:lnTo>
                  <a:pt x="1299356" y="0"/>
                </a:lnTo>
                <a:lnTo>
                  <a:pt x="1299356" y="1264500"/>
                </a:lnTo>
                <a:lnTo>
                  <a:pt x="0" y="1264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6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246530" y="-303904"/>
            <a:ext cx="7066940" cy="11442258"/>
            <a:chOff x="0" y="0"/>
            <a:chExt cx="2532632" cy="41006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32632" cy="4100647"/>
            </a:xfrm>
            <a:custGeom>
              <a:avLst/>
              <a:gdLst/>
              <a:ahLst/>
              <a:cxnLst/>
              <a:rect l="l" t="t" r="r" b="b"/>
              <a:pathLst>
                <a:path w="2532632" h="4100647">
                  <a:moveTo>
                    <a:pt x="0" y="0"/>
                  </a:moveTo>
                  <a:lnTo>
                    <a:pt x="2532632" y="0"/>
                  </a:lnTo>
                  <a:lnTo>
                    <a:pt x="2532632" y="4100647"/>
                  </a:lnTo>
                  <a:lnTo>
                    <a:pt x="0" y="4100647"/>
                  </a:lnTo>
                  <a:close/>
                </a:path>
              </a:pathLst>
            </a:custGeom>
            <a:solidFill>
              <a:srgbClr val="E4A6A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532632" cy="4129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00996" y="-605216"/>
            <a:ext cx="6758008" cy="11442258"/>
            <a:chOff x="0" y="0"/>
            <a:chExt cx="2421917" cy="410064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21917" cy="4100647"/>
            </a:xfrm>
            <a:custGeom>
              <a:avLst/>
              <a:gdLst/>
              <a:ahLst/>
              <a:cxnLst/>
              <a:rect l="l" t="t" r="r" b="b"/>
              <a:pathLst>
                <a:path w="2421917" h="4100647">
                  <a:moveTo>
                    <a:pt x="0" y="0"/>
                  </a:moveTo>
                  <a:lnTo>
                    <a:pt x="2421917" y="0"/>
                  </a:lnTo>
                  <a:lnTo>
                    <a:pt x="2421917" y="4100647"/>
                  </a:lnTo>
                  <a:lnTo>
                    <a:pt x="0" y="4100647"/>
                  </a:lnTo>
                  <a:close/>
                </a:path>
              </a:pathLst>
            </a:custGeom>
            <a:solidFill>
              <a:srgbClr val="EDB9B9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421917" cy="41292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7036" y="-164960"/>
            <a:ext cx="6515080" cy="11164372"/>
            <a:chOff x="0" y="0"/>
            <a:chExt cx="2334858" cy="40010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34858" cy="4001059"/>
            </a:xfrm>
            <a:custGeom>
              <a:avLst/>
              <a:gdLst/>
              <a:ahLst/>
              <a:cxnLst/>
              <a:rect l="l" t="t" r="r" b="b"/>
              <a:pathLst>
                <a:path w="2334858" h="4001059">
                  <a:moveTo>
                    <a:pt x="0" y="0"/>
                  </a:moveTo>
                  <a:lnTo>
                    <a:pt x="2334858" y="0"/>
                  </a:lnTo>
                  <a:lnTo>
                    <a:pt x="2334858" y="4001059"/>
                  </a:lnTo>
                  <a:lnTo>
                    <a:pt x="0" y="40010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334858" cy="4029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900533" y="9382042"/>
            <a:ext cx="9361067" cy="1974334"/>
          </a:xfrm>
          <a:custGeom>
            <a:avLst/>
            <a:gdLst/>
            <a:ahLst/>
            <a:cxnLst/>
            <a:rect l="l" t="t" r="r" b="b"/>
            <a:pathLst>
              <a:path w="9361067" h="1974334">
                <a:moveTo>
                  <a:pt x="0" y="0"/>
                </a:moveTo>
                <a:lnTo>
                  <a:pt x="9361066" y="0"/>
                </a:lnTo>
                <a:lnTo>
                  <a:pt x="9361066" y="1974334"/>
                </a:lnTo>
                <a:lnTo>
                  <a:pt x="0" y="19743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3" name="Freeform 13"/>
          <p:cNvSpPr/>
          <p:nvPr/>
        </p:nvSpPr>
        <p:spPr>
          <a:xfrm>
            <a:off x="3633887" y="7207639"/>
            <a:ext cx="3243046" cy="2914687"/>
          </a:xfrm>
          <a:custGeom>
            <a:avLst/>
            <a:gdLst/>
            <a:ahLst/>
            <a:cxnLst/>
            <a:rect l="l" t="t" r="r" b="b"/>
            <a:pathLst>
              <a:path w="3243046" h="2914687">
                <a:moveTo>
                  <a:pt x="0" y="0"/>
                </a:moveTo>
                <a:lnTo>
                  <a:pt x="3243046" y="0"/>
                </a:lnTo>
                <a:lnTo>
                  <a:pt x="3243046" y="2914687"/>
                </a:lnTo>
                <a:lnTo>
                  <a:pt x="0" y="29146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4" name="Freeform 14"/>
          <p:cNvSpPr/>
          <p:nvPr/>
        </p:nvSpPr>
        <p:spPr>
          <a:xfrm rot="357996" flipH="1">
            <a:off x="600755" y="8348992"/>
            <a:ext cx="1409179" cy="1952264"/>
          </a:xfrm>
          <a:custGeom>
            <a:avLst/>
            <a:gdLst/>
            <a:ahLst/>
            <a:cxnLst/>
            <a:rect l="l" t="t" r="r" b="b"/>
            <a:pathLst>
              <a:path w="1409179" h="1952264">
                <a:moveTo>
                  <a:pt x="1409179" y="0"/>
                </a:moveTo>
                <a:lnTo>
                  <a:pt x="0" y="0"/>
                </a:lnTo>
                <a:lnTo>
                  <a:pt x="0" y="1952264"/>
                </a:lnTo>
                <a:lnTo>
                  <a:pt x="1409179" y="1952264"/>
                </a:lnTo>
                <a:lnTo>
                  <a:pt x="140917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5" name="Freeform 15"/>
          <p:cNvSpPr/>
          <p:nvPr/>
        </p:nvSpPr>
        <p:spPr>
          <a:xfrm rot="-315683">
            <a:off x="5902686" y="8409613"/>
            <a:ext cx="1318967" cy="1944858"/>
          </a:xfrm>
          <a:custGeom>
            <a:avLst/>
            <a:gdLst/>
            <a:ahLst/>
            <a:cxnLst/>
            <a:rect l="l" t="t" r="r" b="b"/>
            <a:pathLst>
              <a:path w="1318967" h="1944858">
                <a:moveTo>
                  <a:pt x="0" y="0"/>
                </a:moveTo>
                <a:lnTo>
                  <a:pt x="1318967" y="0"/>
                </a:lnTo>
                <a:lnTo>
                  <a:pt x="1318967" y="1944858"/>
                </a:lnTo>
                <a:lnTo>
                  <a:pt x="0" y="19448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6" name="Freeform 16"/>
          <p:cNvSpPr/>
          <p:nvPr/>
        </p:nvSpPr>
        <p:spPr>
          <a:xfrm>
            <a:off x="483266" y="148585"/>
            <a:ext cx="1073925" cy="1027063"/>
          </a:xfrm>
          <a:custGeom>
            <a:avLst/>
            <a:gdLst/>
            <a:ahLst/>
            <a:cxnLst/>
            <a:rect l="l" t="t" r="r" b="b"/>
            <a:pathLst>
              <a:path w="1073925" h="1027063">
                <a:moveTo>
                  <a:pt x="0" y="0"/>
                </a:moveTo>
                <a:lnTo>
                  <a:pt x="1073925" y="0"/>
                </a:lnTo>
                <a:lnTo>
                  <a:pt x="1073925" y="1027063"/>
                </a:lnTo>
                <a:lnTo>
                  <a:pt x="0" y="10270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7" name="TextBox 17"/>
          <p:cNvSpPr txBox="1"/>
          <p:nvPr/>
        </p:nvSpPr>
        <p:spPr>
          <a:xfrm>
            <a:off x="706040" y="320427"/>
            <a:ext cx="628378" cy="682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6"/>
              </a:lnSpc>
              <a:spcBef>
                <a:spcPct val="0"/>
              </a:spcBef>
            </a:pPr>
            <a:r>
              <a:rPr lang="en-US" sz="3918" spc="195">
                <a:solidFill>
                  <a:srgbClr val="E66A9E"/>
                </a:solidFill>
                <a:latin typeface="つなぎゴシック"/>
                <a:ea typeface="つなぎゴシック"/>
                <a:cs typeface="つなぎゴシック"/>
                <a:sym typeface="つなぎゴシック"/>
              </a:rPr>
              <a:t>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66401" y="1814058"/>
            <a:ext cx="4397087" cy="1128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EA402B"/>
                </a:solidFill>
                <a:latin typeface="Rounded M+ Bold"/>
                <a:ea typeface="Rounded M+ Bold"/>
                <a:cs typeface="Rounded M+ Bold"/>
                <a:sym typeface="Rounded M+ Bold"/>
              </a:rPr>
              <a:t>≪</a:t>
            </a:r>
            <a:r>
              <a:rPr lang="en-US" sz="2000" b="1" dirty="0" err="1">
                <a:solidFill>
                  <a:srgbClr val="EA402B"/>
                </a:solidFill>
                <a:latin typeface="Rounded M+ Bold"/>
                <a:ea typeface="Rounded M+ Bold"/>
                <a:cs typeface="Rounded M+ Bold"/>
                <a:sym typeface="Rounded M+ Bold"/>
              </a:rPr>
              <a:t>申請受付期間</a:t>
            </a:r>
            <a:r>
              <a:rPr lang="en-US" sz="2000" b="1" dirty="0">
                <a:solidFill>
                  <a:srgbClr val="EA402B"/>
                </a:solidFill>
                <a:latin typeface="Rounded M+ Bold"/>
                <a:ea typeface="Rounded M+ Bold"/>
                <a:cs typeface="Rounded M+ Bold"/>
                <a:sym typeface="Rounded M+ Bold"/>
              </a:rPr>
              <a:t>≫</a:t>
            </a:r>
          </a:p>
          <a:p>
            <a:pPr algn="ctr">
              <a:lnSpc>
                <a:spcPts val="4060"/>
              </a:lnSpc>
            </a:pPr>
            <a:r>
              <a:rPr lang="en-US" sz="2900" b="1" u="sng" dirty="0">
                <a:solidFill>
                  <a:srgbClr val="EA402B"/>
                </a:solidFill>
                <a:latin typeface="Rounded M+ Bold"/>
                <a:ea typeface="Rounded M+ Bold"/>
                <a:cs typeface="Rounded M+ Bold"/>
                <a:sym typeface="Rounded M+ Bold"/>
              </a:rPr>
              <a:t>202</a:t>
            </a:r>
            <a:r>
              <a:rPr lang="en-US" altLang="ja-JP" sz="2900" b="1" u="sng" dirty="0">
                <a:solidFill>
                  <a:srgbClr val="EA402B"/>
                </a:solidFill>
                <a:latin typeface="Rounded M+ Bold"/>
                <a:ea typeface="Rounded M+ Bold"/>
                <a:cs typeface="Rounded M+ Bold"/>
                <a:sym typeface="Rounded M+ Bold"/>
              </a:rPr>
              <a:t>6</a:t>
            </a:r>
            <a:r>
              <a:rPr lang="en-US" sz="2900" b="1" u="sng" dirty="0">
                <a:solidFill>
                  <a:srgbClr val="EA402B"/>
                </a:solidFill>
                <a:latin typeface="Rounded M+ Bold"/>
                <a:ea typeface="Rounded M+ Bold"/>
                <a:cs typeface="Rounded M+ Bold"/>
                <a:sym typeface="Rounded M+ Bold"/>
              </a:rPr>
              <a:t>年4月1日～6月30日</a:t>
            </a:r>
          </a:p>
          <a:p>
            <a:pPr algn="r">
              <a:lnSpc>
                <a:spcPts val="1960"/>
              </a:lnSpc>
            </a:pPr>
            <a:r>
              <a:rPr lang="en-US" sz="1400" b="1" dirty="0">
                <a:solidFill>
                  <a:srgbClr val="EA402B"/>
                </a:solidFill>
                <a:latin typeface="Rounded M+ Bold"/>
                <a:ea typeface="Rounded M+ Bold"/>
                <a:cs typeface="Rounded M+ Bold"/>
                <a:sym typeface="Rounded M+ Bold"/>
              </a:rPr>
              <a:t>　　　　　※</a:t>
            </a:r>
            <a:r>
              <a:rPr lang="en-US" sz="1400" b="1" dirty="0" err="1">
                <a:solidFill>
                  <a:srgbClr val="EA402B"/>
                </a:solidFill>
                <a:latin typeface="Rounded M+ Bold"/>
                <a:ea typeface="Rounded M+ Bold"/>
                <a:cs typeface="Rounded M+ Bold"/>
                <a:sym typeface="Rounded M+ Bold"/>
              </a:rPr>
              <a:t>共済会必着厳守</a:t>
            </a:r>
            <a:endParaRPr lang="en-US" sz="1400" b="1" dirty="0">
              <a:solidFill>
                <a:srgbClr val="EA402B"/>
              </a:solidFill>
              <a:latin typeface="Rounded M+ Bold"/>
              <a:ea typeface="Rounded M+ Bold"/>
              <a:cs typeface="Rounded M+ Bold"/>
              <a:sym typeface="Rounded M+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554332" y="7207639"/>
            <a:ext cx="840413" cy="813312"/>
            <a:chOff x="0" y="0"/>
            <a:chExt cx="419942" cy="4064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9942" cy="406400"/>
            </a:xfrm>
            <a:custGeom>
              <a:avLst/>
              <a:gdLst/>
              <a:ahLst/>
              <a:cxnLst/>
              <a:rect l="l" t="t" r="r" b="b"/>
              <a:pathLst>
                <a:path w="419942" h="406400">
                  <a:moveTo>
                    <a:pt x="216742" y="0"/>
                  </a:moveTo>
                  <a:cubicBezTo>
                    <a:pt x="328966" y="0"/>
                    <a:pt x="419942" y="90976"/>
                    <a:pt x="419942" y="203200"/>
                  </a:cubicBezTo>
                  <a:cubicBezTo>
                    <a:pt x="419942" y="315424"/>
                    <a:pt x="328966" y="406400"/>
                    <a:pt x="21674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8E2E2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1994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r>
                <a:rPr lang="en-US" sz="1200" b="1">
                  <a:solidFill>
                    <a:srgbClr val="E66098"/>
                  </a:solidFill>
                  <a:latin typeface="Rounded M+ Bold"/>
                  <a:ea typeface="Rounded M+ Bold"/>
                  <a:cs typeface="Rounded M+ Bold"/>
                  <a:sym typeface="Rounded M+ Bold"/>
                </a:rPr>
                <a:t>給付内容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16070" y="3068602"/>
            <a:ext cx="5867270" cy="1257776"/>
            <a:chOff x="0" y="0"/>
            <a:chExt cx="2102697" cy="45075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02697" cy="450759"/>
            </a:xfrm>
            <a:custGeom>
              <a:avLst/>
              <a:gdLst/>
              <a:ahLst/>
              <a:cxnLst/>
              <a:rect l="l" t="t" r="r" b="b"/>
              <a:pathLst>
                <a:path w="2102697" h="450759">
                  <a:moveTo>
                    <a:pt x="15834" y="0"/>
                  </a:moveTo>
                  <a:lnTo>
                    <a:pt x="2086863" y="0"/>
                  </a:lnTo>
                  <a:cubicBezTo>
                    <a:pt x="2091062" y="0"/>
                    <a:pt x="2095090" y="1668"/>
                    <a:pt x="2098059" y="4638"/>
                  </a:cubicBezTo>
                  <a:cubicBezTo>
                    <a:pt x="2101029" y="7607"/>
                    <a:pt x="2102697" y="11635"/>
                    <a:pt x="2102697" y="15834"/>
                  </a:cubicBezTo>
                  <a:lnTo>
                    <a:pt x="2102697" y="434925"/>
                  </a:lnTo>
                  <a:cubicBezTo>
                    <a:pt x="2102697" y="443669"/>
                    <a:pt x="2095608" y="450759"/>
                    <a:pt x="2086863" y="450759"/>
                  </a:cubicBezTo>
                  <a:lnTo>
                    <a:pt x="15834" y="450759"/>
                  </a:lnTo>
                  <a:cubicBezTo>
                    <a:pt x="11635" y="450759"/>
                    <a:pt x="7607" y="449090"/>
                    <a:pt x="4638" y="446121"/>
                  </a:cubicBezTo>
                  <a:cubicBezTo>
                    <a:pt x="1668" y="443151"/>
                    <a:pt x="0" y="439124"/>
                    <a:pt x="0" y="434925"/>
                  </a:cubicBezTo>
                  <a:lnTo>
                    <a:pt x="0" y="15834"/>
                  </a:lnTo>
                  <a:cubicBezTo>
                    <a:pt x="0" y="11635"/>
                    <a:pt x="1668" y="7607"/>
                    <a:pt x="4638" y="4638"/>
                  </a:cubicBezTo>
                  <a:cubicBezTo>
                    <a:pt x="7607" y="1668"/>
                    <a:pt x="11635" y="0"/>
                    <a:pt x="15834" y="0"/>
                  </a:cubicBezTo>
                  <a:close/>
                </a:path>
              </a:pathLst>
            </a:custGeom>
            <a:solidFill>
              <a:srgbClr val="F8E2E2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102697" cy="488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r>
                <a:rPr lang="en-US" sz="1300" dirty="0">
                  <a:solidFill>
                    <a:srgbClr val="E66A9E"/>
                  </a:solidFill>
                  <a:latin typeface="Rounded M+"/>
                  <a:ea typeface="Rounded M+"/>
                  <a:cs typeface="Rounded M+"/>
                  <a:sym typeface="Rounded M+"/>
                </a:rPr>
                <a:t>202</a:t>
              </a:r>
              <a:r>
                <a:rPr lang="en-US" altLang="ja-JP" sz="1300" dirty="0">
                  <a:solidFill>
                    <a:srgbClr val="E66A9E"/>
                  </a:solidFill>
                  <a:latin typeface="Rounded M+"/>
                  <a:ea typeface="Rounded M+"/>
                  <a:cs typeface="Rounded M+"/>
                  <a:sym typeface="Rounded M+"/>
                </a:rPr>
                <a:t>6</a:t>
              </a:r>
              <a:r>
                <a:rPr lang="en-US" sz="1300" dirty="0">
                  <a:solidFill>
                    <a:srgbClr val="E66A9E"/>
                  </a:solidFill>
                  <a:latin typeface="Rounded M+"/>
                  <a:ea typeface="Rounded M+"/>
                  <a:cs typeface="Rounded M+"/>
                  <a:sym typeface="Rounded M+"/>
                </a:rPr>
                <a:t>年4月に会員ご本人のお子さまが小学校に入学される共済会会員の方</a:t>
              </a:r>
            </a:p>
            <a:p>
              <a:pPr algn="ctr">
                <a:lnSpc>
                  <a:spcPts val="1960"/>
                </a:lnSpc>
              </a:pPr>
              <a:endParaRPr lang="en-US" sz="1300" dirty="0">
                <a:solidFill>
                  <a:srgbClr val="E66A9E"/>
                </a:solidFill>
                <a:latin typeface="Rounded M+"/>
                <a:ea typeface="Rounded M+"/>
                <a:cs typeface="Rounded M+"/>
                <a:sym typeface="Rounded M+"/>
              </a:endParaRPr>
            </a:p>
            <a:p>
              <a:pPr algn="ctr">
                <a:lnSpc>
                  <a:spcPts val="1680"/>
                </a:lnSpc>
              </a:pPr>
              <a:r>
                <a:rPr lang="en-US" sz="1200" dirty="0">
                  <a:solidFill>
                    <a:srgbClr val="E66A9E"/>
                  </a:solidFill>
                  <a:latin typeface="Rounded M+"/>
                  <a:ea typeface="Rounded M+"/>
                  <a:cs typeface="Rounded M+"/>
                  <a:sym typeface="Rounded M+"/>
                </a:rPr>
                <a:t>・202</a:t>
              </a:r>
              <a:r>
                <a:rPr lang="en-US" altLang="ja-JP" sz="1200" dirty="0">
                  <a:solidFill>
                    <a:srgbClr val="E66A9E"/>
                  </a:solidFill>
                  <a:latin typeface="Rounded M+"/>
                  <a:ea typeface="Rounded M+"/>
                  <a:cs typeface="Rounded M+"/>
                  <a:sym typeface="Rounded M+"/>
                </a:rPr>
                <a:t>6</a:t>
              </a:r>
              <a:r>
                <a:rPr lang="en-US" sz="1200" dirty="0">
                  <a:solidFill>
                    <a:srgbClr val="E66A9E"/>
                  </a:solidFill>
                  <a:latin typeface="Rounded M+"/>
                  <a:ea typeface="Rounded M+"/>
                  <a:cs typeface="Rounded M+"/>
                  <a:sym typeface="Rounded M+"/>
                </a:rPr>
                <a:t>年4月1日時点で共済会会員として在籍していること</a:t>
              </a:r>
            </a:p>
            <a:p>
              <a:pPr algn="ctr">
                <a:lnSpc>
                  <a:spcPts val="1680"/>
                </a:lnSpc>
              </a:pPr>
              <a:r>
                <a:rPr lang="en-US" sz="1200" dirty="0">
                  <a:solidFill>
                    <a:srgbClr val="E66A9E"/>
                  </a:solidFill>
                  <a:latin typeface="Rounded M+"/>
                  <a:ea typeface="Rounded M+"/>
                  <a:cs typeface="Rounded M+"/>
                  <a:sym typeface="Rounded M+"/>
                </a:rPr>
                <a:t>・</a:t>
              </a:r>
              <a:r>
                <a:rPr lang="en-US" sz="1200" dirty="0" err="1">
                  <a:solidFill>
                    <a:srgbClr val="E66A9E"/>
                  </a:solidFill>
                  <a:latin typeface="Rounded M+"/>
                  <a:ea typeface="Rounded M+"/>
                  <a:cs typeface="Rounded M+"/>
                  <a:sym typeface="Rounded M+"/>
                </a:rPr>
                <a:t>対象となるお子さまと同居もしくは健康保険上扶養していること</a:t>
              </a:r>
              <a:endParaRPr lang="en-US" sz="1200" dirty="0">
                <a:solidFill>
                  <a:srgbClr val="E66A9E"/>
                </a:solidFill>
                <a:latin typeface="Rounded M+"/>
                <a:ea typeface="Rounded M+"/>
                <a:cs typeface="Rounded M+"/>
                <a:sym typeface="Rounded M+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19337" y="2435273"/>
            <a:ext cx="850188" cy="889560"/>
            <a:chOff x="2078" y="-14094"/>
            <a:chExt cx="424826" cy="444500"/>
          </a:xfrm>
        </p:grpSpPr>
        <p:sp>
          <p:nvSpPr>
            <p:cNvPr id="26" name="Freeform 26"/>
            <p:cNvSpPr/>
            <p:nvPr/>
          </p:nvSpPr>
          <p:spPr>
            <a:xfrm>
              <a:off x="2078" y="-7748"/>
              <a:ext cx="419942" cy="406400"/>
            </a:xfrm>
            <a:custGeom>
              <a:avLst/>
              <a:gdLst/>
              <a:ahLst/>
              <a:cxnLst/>
              <a:rect l="l" t="t" r="r" b="b"/>
              <a:pathLst>
                <a:path w="419942" h="406400">
                  <a:moveTo>
                    <a:pt x="216742" y="0"/>
                  </a:moveTo>
                  <a:cubicBezTo>
                    <a:pt x="328966" y="0"/>
                    <a:pt x="419942" y="90976"/>
                    <a:pt x="419942" y="203200"/>
                  </a:cubicBezTo>
                  <a:cubicBezTo>
                    <a:pt x="419942" y="315424"/>
                    <a:pt x="328966" y="406400"/>
                    <a:pt x="21674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8E2E2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962" y="-14094"/>
              <a:ext cx="41994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r>
                <a:rPr lang="en-US" sz="1100" b="1" dirty="0" err="1">
                  <a:solidFill>
                    <a:srgbClr val="E66098"/>
                  </a:solidFill>
                  <a:latin typeface="Rounded M+ Bold"/>
                  <a:ea typeface="Rounded M+ Bold"/>
                  <a:cs typeface="Rounded M+ Bold"/>
                  <a:sym typeface="Rounded M+ Bold"/>
                </a:rPr>
                <a:t>給付対象者</a:t>
              </a:r>
              <a:endParaRPr lang="en-US" sz="1100" b="1" dirty="0">
                <a:solidFill>
                  <a:srgbClr val="E66098"/>
                </a:solidFill>
                <a:latin typeface="Rounded M+ Bold"/>
                <a:ea typeface="Rounded M+ Bold"/>
                <a:cs typeface="Rounded M+ Bold"/>
                <a:sym typeface="Rounded M+ Bold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14364" y="4906184"/>
            <a:ext cx="5942395" cy="2015549"/>
            <a:chOff x="0" y="0"/>
            <a:chExt cx="2129620" cy="72232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129620" cy="722327"/>
            </a:xfrm>
            <a:custGeom>
              <a:avLst/>
              <a:gdLst/>
              <a:ahLst/>
              <a:cxnLst/>
              <a:rect l="l" t="t" r="r" b="b"/>
              <a:pathLst>
                <a:path w="2129620" h="722327">
                  <a:moveTo>
                    <a:pt x="15634" y="0"/>
                  </a:moveTo>
                  <a:lnTo>
                    <a:pt x="2113986" y="0"/>
                  </a:lnTo>
                  <a:cubicBezTo>
                    <a:pt x="2118133" y="0"/>
                    <a:pt x="2122109" y="1647"/>
                    <a:pt x="2125041" y="4579"/>
                  </a:cubicBezTo>
                  <a:cubicBezTo>
                    <a:pt x="2127973" y="7511"/>
                    <a:pt x="2129620" y="11488"/>
                    <a:pt x="2129620" y="15634"/>
                  </a:cubicBezTo>
                  <a:lnTo>
                    <a:pt x="2129620" y="706693"/>
                  </a:lnTo>
                  <a:cubicBezTo>
                    <a:pt x="2129620" y="710840"/>
                    <a:pt x="2127973" y="714816"/>
                    <a:pt x="2125041" y="717748"/>
                  </a:cubicBezTo>
                  <a:cubicBezTo>
                    <a:pt x="2122109" y="720680"/>
                    <a:pt x="2118133" y="722327"/>
                    <a:pt x="2113986" y="722327"/>
                  </a:cubicBezTo>
                  <a:lnTo>
                    <a:pt x="15634" y="722327"/>
                  </a:lnTo>
                  <a:cubicBezTo>
                    <a:pt x="11488" y="722327"/>
                    <a:pt x="7511" y="720680"/>
                    <a:pt x="4579" y="717748"/>
                  </a:cubicBezTo>
                  <a:cubicBezTo>
                    <a:pt x="1647" y="714816"/>
                    <a:pt x="0" y="710840"/>
                    <a:pt x="0" y="706693"/>
                  </a:cubicBezTo>
                  <a:lnTo>
                    <a:pt x="0" y="15634"/>
                  </a:lnTo>
                  <a:cubicBezTo>
                    <a:pt x="0" y="11488"/>
                    <a:pt x="1647" y="7511"/>
                    <a:pt x="4579" y="4579"/>
                  </a:cubicBezTo>
                  <a:cubicBezTo>
                    <a:pt x="7511" y="1647"/>
                    <a:pt x="11488" y="0"/>
                    <a:pt x="15634" y="0"/>
                  </a:cubicBezTo>
                  <a:close/>
                </a:path>
              </a:pathLst>
            </a:custGeom>
            <a:solidFill>
              <a:srgbClr val="F8E2E2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129620" cy="76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r>
                <a:rPr lang="en-US" sz="1300" dirty="0" err="1">
                  <a:solidFill>
                    <a:srgbClr val="E66098"/>
                  </a:solidFill>
                  <a:highlight>
                    <a:srgbClr val="FFFF00"/>
                  </a:highlight>
                  <a:latin typeface="Rounded M+"/>
                  <a:ea typeface="Rounded M+"/>
                  <a:cs typeface="Rounded M+"/>
                  <a:sym typeface="Rounded M+"/>
                </a:rPr>
                <a:t>承認ワークフローから申請をお願いいたします</a:t>
              </a:r>
              <a:endParaRPr lang="en-US" sz="1300" dirty="0">
                <a:solidFill>
                  <a:srgbClr val="E66098"/>
                </a:solidFill>
                <a:highlight>
                  <a:srgbClr val="FFFF00"/>
                </a:highlight>
                <a:latin typeface="Rounded M+"/>
                <a:ea typeface="Rounded M+"/>
                <a:cs typeface="Rounded M+"/>
                <a:sym typeface="Rounded M+"/>
              </a:endParaRPr>
            </a:p>
            <a:p>
              <a:pPr algn="ctr">
                <a:lnSpc>
                  <a:spcPts val="1120"/>
                </a:lnSpc>
              </a:pPr>
              <a:endParaRPr lang="en-US" sz="1300" dirty="0">
                <a:solidFill>
                  <a:srgbClr val="E66098"/>
                </a:solidFill>
                <a:highlight>
                  <a:srgbClr val="FFFF00"/>
                </a:highlight>
                <a:latin typeface="Rounded M+"/>
                <a:ea typeface="Rounded M+"/>
                <a:cs typeface="Rounded M+"/>
                <a:sym typeface="Rounded M+"/>
              </a:endParaRPr>
            </a:p>
            <a:p>
              <a:pPr algn="ctr">
                <a:lnSpc>
                  <a:spcPts val="1680"/>
                </a:lnSpc>
              </a:pPr>
              <a:r>
                <a:rPr lang="en-US" sz="1200" dirty="0" err="1">
                  <a:solidFill>
                    <a:srgbClr val="E66098"/>
                  </a:solidFill>
                  <a:highlight>
                    <a:srgbClr val="FFFF00"/>
                  </a:highlight>
                  <a:latin typeface="Rounded M+"/>
                  <a:ea typeface="Rounded M+"/>
                  <a:cs typeface="Rounded M+"/>
                  <a:sym typeface="Rounded M+"/>
                </a:rPr>
                <a:t>申請後、上長の承認をもって共済会にデータが届きます</a:t>
              </a:r>
              <a:endParaRPr lang="en-US" sz="1200" dirty="0">
                <a:solidFill>
                  <a:srgbClr val="E66098"/>
                </a:solidFill>
                <a:highlight>
                  <a:srgbClr val="FFFF00"/>
                </a:highlight>
                <a:latin typeface="Rounded M+"/>
                <a:ea typeface="Rounded M+"/>
                <a:cs typeface="Rounded M+"/>
                <a:sym typeface="Rounded M+"/>
              </a:endParaRPr>
            </a:p>
            <a:p>
              <a:pPr algn="ctr">
                <a:lnSpc>
                  <a:spcPts val="1680"/>
                </a:lnSpc>
              </a:pPr>
              <a:r>
                <a:rPr lang="en-US" sz="1200" dirty="0" err="1">
                  <a:solidFill>
                    <a:srgbClr val="E66098"/>
                  </a:solidFill>
                  <a:highlight>
                    <a:srgbClr val="FFFF00"/>
                  </a:highlight>
                  <a:latin typeface="Rounded M+"/>
                  <a:ea typeface="Rounded M+"/>
                  <a:cs typeface="Rounded M+"/>
                  <a:sym typeface="Rounded M+"/>
                </a:rPr>
                <a:t>電子申請の申請方法は「三越伊勢丹グループポータル」よりご覧ください</a:t>
              </a:r>
              <a:endParaRPr lang="en-US" sz="1200" dirty="0">
                <a:solidFill>
                  <a:srgbClr val="E66098"/>
                </a:solidFill>
                <a:highlight>
                  <a:srgbClr val="FFFF00"/>
                </a:highlight>
                <a:latin typeface="Rounded M+"/>
                <a:ea typeface="Rounded M+"/>
                <a:cs typeface="Rounded M+"/>
                <a:sym typeface="Rounded M+"/>
              </a:endParaRPr>
            </a:p>
            <a:p>
              <a:pPr algn="ctr">
                <a:lnSpc>
                  <a:spcPts val="1820"/>
                </a:lnSpc>
              </a:pPr>
              <a:endParaRPr lang="en-US" sz="1300" dirty="0">
                <a:solidFill>
                  <a:srgbClr val="E66098"/>
                </a:solidFill>
                <a:latin typeface="Rounded M+"/>
                <a:ea typeface="Rounded M+"/>
                <a:cs typeface="Rounded M+"/>
                <a:sym typeface="Rounded M+"/>
              </a:endParaRPr>
            </a:p>
            <a:p>
              <a:pPr algn="ctr">
                <a:lnSpc>
                  <a:spcPts val="840"/>
                </a:lnSpc>
              </a:pPr>
              <a:endParaRPr lang="en-US" sz="1300" dirty="0">
                <a:solidFill>
                  <a:srgbClr val="E66098"/>
                </a:solidFill>
                <a:latin typeface="Rounded M+"/>
                <a:ea typeface="Rounded M+"/>
                <a:cs typeface="Rounded M+"/>
                <a:sym typeface="Rounded M+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00022" y="4507862"/>
            <a:ext cx="840413" cy="813312"/>
            <a:chOff x="0" y="0"/>
            <a:chExt cx="419942" cy="4064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19942" cy="406400"/>
            </a:xfrm>
            <a:custGeom>
              <a:avLst/>
              <a:gdLst/>
              <a:ahLst/>
              <a:cxnLst/>
              <a:rect l="l" t="t" r="r" b="b"/>
              <a:pathLst>
                <a:path w="419942" h="406400">
                  <a:moveTo>
                    <a:pt x="216742" y="0"/>
                  </a:moveTo>
                  <a:cubicBezTo>
                    <a:pt x="328966" y="0"/>
                    <a:pt x="419942" y="90976"/>
                    <a:pt x="419942" y="203200"/>
                  </a:cubicBezTo>
                  <a:cubicBezTo>
                    <a:pt x="419942" y="315424"/>
                    <a:pt x="328966" y="406400"/>
                    <a:pt x="21674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8E2E2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41994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</a:pPr>
              <a:r>
                <a:rPr lang="en-US" sz="1200" b="1">
                  <a:solidFill>
                    <a:srgbClr val="E66098"/>
                  </a:solidFill>
                  <a:latin typeface="Rounded M+ Bold"/>
                  <a:ea typeface="Rounded M+ Bold"/>
                  <a:cs typeface="Rounded M+ Bold"/>
                  <a:sym typeface="Rounded M+ Bold"/>
                </a:rPr>
                <a:t>申請方法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40944" y="7745916"/>
            <a:ext cx="2268000" cy="550069"/>
            <a:chOff x="0" y="0"/>
            <a:chExt cx="812800" cy="19713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197132"/>
            </a:xfrm>
            <a:custGeom>
              <a:avLst/>
              <a:gdLst/>
              <a:ahLst/>
              <a:cxnLst/>
              <a:rect l="l" t="t" r="r" b="b"/>
              <a:pathLst>
                <a:path w="812800" h="197132">
                  <a:moveTo>
                    <a:pt x="40963" y="0"/>
                  </a:moveTo>
                  <a:lnTo>
                    <a:pt x="771837" y="0"/>
                  </a:lnTo>
                  <a:cubicBezTo>
                    <a:pt x="794460" y="0"/>
                    <a:pt x="812800" y="18340"/>
                    <a:pt x="812800" y="40963"/>
                  </a:cubicBezTo>
                  <a:lnTo>
                    <a:pt x="812800" y="156170"/>
                  </a:lnTo>
                  <a:cubicBezTo>
                    <a:pt x="812800" y="178793"/>
                    <a:pt x="794460" y="197132"/>
                    <a:pt x="771837" y="197132"/>
                  </a:cubicBezTo>
                  <a:lnTo>
                    <a:pt x="40963" y="197132"/>
                  </a:lnTo>
                  <a:cubicBezTo>
                    <a:pt x="18340" y="197132"/>
                    <a:pt x="0" y="178793"/>
                    <a:pt x="0" y="156170"/>
                  </a:cubicBezTo>
                  <a:lnTo>
                    <a:pt x="0" y="40963"/>
                  </a:lnTo>
                  <a:cubicBezTo>
                    <a:pt x="0" y="18340"/>
                    <a:pt x="18340" y="0"/>
                    <a:pt x="40963" y="0"/>
                  </a:cubicBezTo>
                  <a:close/>
                </a:path>
              </a:pathLst>
            </a:custGeom>
            <a:solidFill>
              <a:srgbClr val="F8E2E2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812800" cy="2352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20"/>
                </a:lnSpc>
              </a:pPr>
              <a:r>
                <a:rPr lang="en-US" sz="1300">
                  <a:solidFill>
                    <a:srgbClr val="E66A9E"/>
                  </a:solidFill>
                  <a:latin typeface="Rounded M+"/>
                  <a:ea typeface="Rounded M+"/>
                  <a:cs typeface="Rounded M+"/>
                  <a:sym typeface="Rounded M+"/>
                </a:rPr>
                <a:t>１０，０００円　</a:t>
              </a:r>
            </a:p>
            <a:p>
              <a:pPr algn="ctr">
                <a:lnSpc>
                  <a:spcPts val="1540"/>
                </a:lnSpc>
              </a:pPr>
              <a:r>
                <a:rPr lang="en-US" sz="1100">
                  <a:solidFill>
                    <a:srgbClr val="E66A9E"/>
                  </a:solidFill>
                  <a:latin typeface="Rounded M+"/>
                  <a:ea typeface="Rounded M+"/>
                  <a:cs typeface="Rounded M+"/>
                  <a:sym typeface="Rounded M+"/>
                </a:rPr>
                <a:t>※給与合算給付になります</a:t>
              </a: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835121" y="9585647"/>
            <a:ext cx="4152929" cy="937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  <a:spcBef>
                <a:spcPct val="0"/>
              </a:spcBef>
            </a:pPr>
            <a:r>
              <a:rPr lang="en-US" sz="1300" dirty="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≪</a:t>
            </a:r>
            <a:r>
              <a:rPr lang="en-US" sz="13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お問合せ先</a:t>
            </a:r>
            <a:r>
              <a:rPr lang="en-US" sz="1300" dirty="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≫</a:t>
            </a: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 dirty="0" err="1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三越伊勢丹グループ共済会</a:t>
            </a:r>
            <a:endParaRPr lang="en-US" sz="1400" dirty="0">
              <a:solidFill>
                <a:srgbClr val="000000"/>
              </a:solidFill>
              <a:latin typeface="Rounded M+"/>
              <a:ea typeface="Rounded M+"/>
              <a:cs typeface="Rounded M+"/>
              <a:sym typeface="Rounded M+"/>
            </a:endParaRPr>
          </a:p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内線：801-23-914　　外線：03-5273-5139</a:t>
            </a:r>
          </a:p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000000"/>
                </a:solidFill>
                <a:latin typeface="Rounded M+"/>
                <a:ea typeface="Rounded M+"/>
                <a:cs typeface="Rounded M+"/>
                <a:sym typeface="Rounded M+"/>
              </a:rPr>
              <a:t>営業時間：10時～18時（木・日・年末年始はお休みです）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40944" y="170679"/>
            <a:ext cx="6048000" cy="1456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dirty="0">
                <a:solidFill>
                  <a:srgbClr val="E66A9E"/>
                </a:solidFill>
                <a:latin typeface="Rounded M+ Bold"/>
                <a:ea typeface="Rounded M+ Bold"/>
                <a:cs typeface="Rounded M+ Bold"/>
                <a:sym typeface="Rounded M+ Bold"/>
              </a:rPr>
              <a:t>202</a:t>
            </a:r>
            <a:r>
              <a:rPr lang="en-US" altLang="ja-JP" sz="3500" b="1" dirty="0">
                <a:solidFill>
                  <a:srgbClr val="E66A9E"/>
                </a:solidFill>
                <a:latin typeface="Rounded M+ Bold"/>
                <a:ea typeface="Rounded M+ Bold"/>
                <a:cs typeface="Rounded M+ Bold"/>
                <a:sym typeface="Rounded M+ Bold"/>
              </a:rPr>
              <a:t>6</a:t>
            </a:r>
            <a:r>
              <a:rPr lang="en-US" sz="3500" b="1" dirty="0">
                <a:solidFill>
                  <a:srgbClr val="E66A9E"/>
                </a:solidFill>
                <a:latin typeface="Rounded M+ Bold"/>
                <a:ea typeface="Rounded M+ Bold"/>
                <a:cs typeface="Rounded M+ Bold"/>
                <a:sym typeface="Rounded M+ Bold"/>
              </a:rPr>
              <a:t>年度</a:t>
            </a:r>
          </a:p>
          <a:p>
            <a:pPr algn="ctr">
              <a:lnSpc>
                <a:spcPts val="6720"/>
              </a:lnSpc>
            </a:pPr>
            <a:r>
              <a:rPr lang="en-US" sz="4800" b="1" dirty="0" err="1">
                <a:solidFill>
                  <a:srgbClr val="E66A9E"/>
                </a:solidFill>
                <a:latin typeface="Rounded M+ Bold"/>
                <a:ea typeface="Rounded M+ Bold"/>
                <a:cs typeface="Rounded M+ Bold"/>
                <a:sym typeface="Rounded M+ Bold"/>
              </a:rPr>
              <a:t>小学校入学お祝金</a:t>
            </a:r>
            <a:endParaRPr lang="en-US" sz="4800" b="1" dirty="0">
              <a:solidFill>
                <a:srgbClr val="E66A9E"/>
              </a:solidFill>
              <a:latin typeface="Rounded M+ Bold"/>
              <a:ea typeface="Rounded M+ Bold"/>
              <a:cs typeface="Rounded M+ Bold"/>
              <a:sym typeface="Rounded M+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74</Words>
  <Application>Microsoft Office PowerPoint</Application>
  <PresentationFormat>ユーザー設定</PresentationFormat>
  <Paragraphs>23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つなぎゴシック</vt:lpstr>
      <vt:lpstr>Calibri</vt:lpstr>
      <vt:lpstr>Rounded M+ Bold</vt:lpstr>
      <vt:lpstr>Rounded M+</vt:lpstr>
      <vt:lpstr>Arial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ピンク　ポップ　桜　春　入学　お祝い　小学校　こども　一年生　A4チラシ縦</dc:title>
  <cp:lastModifiedBy>粟野 由美子</cp:lastModifiedBy>
  <cp:revision>3</cp:revision>
  <cp:lastPrinted>2026-04-01T02:04:13Z</cp:lastPrinted>
  <dcterms:created xsi:type="dcterms:W3CDTF">2006-08-16T00:00:00Z</dcterms:created>
  <dcterms:modified xsi:type="dcterms:W3CDTF">2026-04-01T02:06:01Z</dcterms:modified>
  <dc:identifier>DAGi_BhUREY</dc:identifier>
</cp:coreProperties>
</file>