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7019925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真山 諒（仙台➀）" initials="真山" lastIdx="1" clrIdx="0">
    <p:extLst>
      <p:ext uri="{19B8F6BF-5375-455C-9EA6-DF929625EA0E}">
        <p15:presenceInfo xmlns:p15="http://schemas.microsoft.com/office/powerpoint/2012/main" userId="S::mayama_ryou@imgu.or.jp::9e1d08a0-55de-45d4-a31d-3cf87c7e04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FFCC"/>
    <a:srgbClr val="009900"/>
    <a:srgbClr val="00FF00"/>
    <a:srgbClr val="FF00FF"/>
    <a:srgbClr val="FFCCFF"/>
    <a:srgbClr val="FF66FF"/>
    <a:srgbClr val="66FF66"/>
    <a:srgbClr val="00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82" autoAdjust="0"/>
  </p:normalViewPr>
  <p:slideViewPr>
    <p:cSldViewPr snapToGrid="0">
      <p:cViewPr varScale="1">
        <p:scale>
          <a:sx n="70" d="100"/>
          <a:sy n="70" d="100"/>
        </p:scale>
        <p:origin x="16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166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6737" cy="3413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5" y="1"/>
            <a:ext cx="4306737" cy="3413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02528B79-7A86-4592-A828-9E9DB380FB1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465808"/>
            <a:ext cx="4306737" cy="341393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5" y="6465808"/>
            <a:ext cx="4306737" cy="341393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553D107C-681F-4641-BFD0-CB8C80359B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354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8D7619BC-84D7-49F0-8663-95D7766D6B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4659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49625" y="850900"/>
            <a:ext cx="3240088" cy="2297113"/>
          </a:xfrm>
          <a:prstGeom prst="rect">
            <a:avLst/>
          </a:prstGeo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lIns="91430" tIns="45715" rIns="91430" bIns="45715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608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48863"/>
            <a:ext cx="8420100" cy="2443974"/>
          </a:xfrm>
        </p:spPr>
        <p:txBody>
          <a:bodyPr anchor="b"/>
          <a:lstStyle>
            <a:lvl1pPr algn="ctr">
              <a:defRPr sz="61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87086"/>
            <a:ext cx="7429500" cy="169485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F76F5-AE8D-4188-B2F5-20DAB9FFAAC3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44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CF14-CB30-4FEF-836A-0C0BE6C7D6A0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88611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73746"/>
            <a:ext cx="2135981" cy="59490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73746"/>
            <a:ext cx="6284119" cy="59490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0275-2587-437E-AFBF-59D4FAE45397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18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6429-8169-48DC-96C1-EB534ED76A66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50108"/>
            <a:ext cx="8543925" cy="2920093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697827"/>
            <a:ext cx="8543925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/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16CD-680F-4198-8E8C-3F94FCD8C9E5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84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68730"/>
            <a:ext cx="4210050" cy="44540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68730"/>
            <a:ext cx="4210050" cy="44540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BB4D-2436-4691-90BA-D044BC7AE1BA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7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73748"/>
            <a:ext cx="8543925" cy="13568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720857"/>
            <a:ext cx="4190702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64223"/>
            <a:ext cx="4190702" cy="37715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720857"/>
            <a:ext cx="4211340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64223"/>
            <a:ext cx="4211340" cy="37715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1DA2-E653-4B47-8AFF-D868893EBDB6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93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1647-DEF2-42B5-A4E8-99533F2B7148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22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261F-9A30-4F89-86A6-940E798F6122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90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67995"/>
            <a:ext cx="3194943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010741"/>
            <a:ext cx="5014913" cy="4988697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05977"/>
            <a:ext cx="3194943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CF14-CB30-4FEF-836A-0C0BE6C7D6A0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2387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67995"/>
            <a:ext cx="3194943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010741"/>
            <a:ext cx="5014913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105977"/>
            <a:ext cx="3194943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56E9-A191-4765-A080-00AC00878DA4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95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73748"/>
            <a:ext cx="854392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68730"/>
            <a:ext cx="854392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506432"/>
            <a:ext cx="222885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1CF14-CB30-4FEF-836A-0C0BE6C7D6A0}" type="datetime1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506432"/>
            <a:ext cx="3343275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506432"/>
            <a:ext cx="222885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501CD-B7A3-48C8-966E-3FC73C1B8C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64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35980" rtl="0" eaLnBrk="1" latinLnBrk="0" hangingPunct="1">
        <a:lnSpc>
          <a:spcPct val="90000"/>
        </a:lnSpc>
        <a:spcBef>
          <a:spcPct val="0"/>
        </a:spcBef>
        <a:buNone/>
        <a:defRPr kumimoji="1"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0" hangingPunct="1">
        <a:defRPr kumimoji="1"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wm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図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274" y="2003688"/>
            <a:ext cx="731744" cy="6925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サブタイトル 2"/>
          <p:cNvSpPr txBox="1">
            <a:spLocks/>
          </p:cNvSpPr>
          <p:nvPr/>
        </p:nvSpPr>
        <p:spPr>
          <a:xfrm>
            <a:off x="703406" y="4399625"/>
            <a:ext cx="8499188" cy="806824"/>
          </a:xfrm>
          <a:prstGeom prst="rect">
            <a:avLst/>
          </a:prstGeom>
        </p:spPr>
        <p:txBody>
          <a:bodyPr vert="horz" lIns="68580" tIns="34290" rIns="68580" bIns="3429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Text Box 8">
            <a:extLst>
              <a:ext uri="{FF2B5EF4-FFF2-40B4-BE49-F238E27FC236}">
                <a16:creationId xmlns:a16="http://schemas.microsoft.com/office/drawing/2014/main" id="{926336A0-2255-4235-AE51-49299F979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3680" y="93584"/>
            <a:ext cx="9789160" cy="39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4295" tIns="19800" rIns="74295" bIns="19800" anchor="t" anchorCtr="0" upright="1">
            <a:noAutofit/>
          </a:bodyPr>
          <a:lstStyle/>
          <a:p>
            <a:pPr indent="555625" algn="ctr"/>
            <a:r>
              <a:rPr lang="ja-JP" sz="17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三越伊勢丹グループ労働組合　仙台三越支部　社会貢献活動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7" name="Text Box 8">
            <a:extLst>
              <a:ext uri="{FF2B5EF4-FFF2-40B4-BE49-F238E27FC236}">
                <a16:creationId xmlns:a16="http://schemas.microsoft.com/office/drawing/2014/main" id="{E80CC255-7B85-4A2B-B047-D405471DE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7" y="481140"/>
            <a:ext cx="9789160" cy="39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4295" tIns="19800" rIns="74295" bIns="19800" anchor="t" anchorCtr="0" upright="1">
            <a:noAutofit/>
          </a:bodyPr>
          <a:lstStyle/>
          <a:p>
            <a:pPr indent="555625" algn="ctr"/>
            <a:r>
              <a:rPr lang="en-US" altLang="ja-JP" sz="2400" b="1" kern="100" dirty="0">
                <a:solidFill>
                  <a:srgbClr val="FF66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ja-JP" sz="2400" b="1" kern="100">
                <a:solidFill>
                  <a:srgbClr val="FF66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lang="ja-JP" altLang="en-US" sz="2400" b="1" kern="10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下期</a:t>
            </a:r>
            <a:r>
              <a:rPr lang="ja-JP" altLang="ja-JP" sz="2400" b="1" kern="100">
                <a:solidFill>
                  <a:srgbClr val="FF66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ja-JP" sz="2400" b="1" kern="100" dirty="0">
                <a:solidFill>
                  <a:srgbClr val="FF66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愛の募金活動へのご協力ありがとうございました！</a:t>
            </a:r>
            <a:endParaRPr 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" name="Text Box 304">
            <a:extLst>
              <a:ext uri="{FF2B5EF4-FFF2-40B4-BE49-F238E27FC236}">
                <a16:creationId xmlns:a16="http://schemas.microsoft.com/office/drawing/2014/main" id="{DE0EDFA1-5DCE-458D-A831-F3C2952CC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2" y="938371"/>
            <a:ext cx="9779635" cy="626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74960" tIns="73800" rIns="174960" bIns="73800" anchor="t" anchorCtr="0" upright="1">
            <a:noAutofit/>
          </a:bodyPr>
          <a:lstStyle/>
          <a:p>
            <a:pPr indent="203200" algn="just">
              <a:lnSpc>
                <a:spcPts val="3500"/>
              </a:lnSpc>
            </a:pPr>
            <a:r>
              <a:rPr lang="en-US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</a:t>
            </a:r>
            <a:r>
              <a:rPr lang="en-US" alt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700" b="1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</a:t>
            </a:r>
            <a:r>
              <a:rPr lang="ja-JP" altLang="en-US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）～</a:t>
            </a:r>
            <a:r>
              <a:rPr lang="en-US" alt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</a:t>
            </a:r>
            <a:r>
              <a:rPr lang="ja-JP" altLang="en-US" sz="1700" b="1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木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</a:t>
            </a:r>
            <a:r>
              <a:rPr lang="en-US" altLang="ja-JP" sz="1700" b="1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sz="1700" b="1" u="sng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日間・定禅通り館・サテライト各店で実施致しました。</a:t>
            </a:r>
            <a:endParaRPr lang="ja-JP" sz="17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53CE97CF-9DB5-4F36-95E4-CE748FE7900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217853">
            <a:off x="385585" y="1786135"/>
            <a:ext cx="867410" cy="117094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ext Box 305">
            <a:extLst>
              <a:ext uri="{FF2B5EF4-FFF2-40B4-BE49-F238E27FC236}">
                <a16:creationId xmlns:a16="http://schemas.microsoft.com/office/drawing/2014/main" id="{22C0E10E-0110-4E0D-AB8E-45800C273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2870" y="1696357"/>
            <a:ext cx="7277100" cy="1381125"/>
          </a:xfrm>
          <a:prstGeom prst="rect">
            <a:avLst/>
          </a:prstGeom>
          <a:solidFill>
            <a:srgbClr val="FFCC00">
              <a:alpha val="50999"/>
            </a:srgbClr>
          </a:solidFill>
          <a:ln w="76200" cmpd="thinThick">
            <a:solidFill>
              <a:srgbClr val="FF6600"/>
            </a:solidFill>
            <a:miter lim="800000"/>
            <a:headEnd/>
            <a:tailEnd/>
          </a:ln>
        </p:spPr>
        <p:txBody>
          <a:bodyPr rot="0" vert="horz" wrap="square" lIns="174960" tIns="73800" rIns="174960" bIns="73800" anchor="t" anchorCtr="0" upright="1">
            <a:noAutofit/>
          </a:bodyPr>
          <a:lstStyle/>
          <a:p>
            <a:pPr algn="dist">
              <a:lnSpc>
                <a:spcPts val="7200"/>
              </a:lnSpc>
              <a:tabLst>
                <a:tab pos="900430" algn="l"/>
              </a:tabLst>
            </a:pPr>
            <a:r>
              <a:rPr lang="ja-JP" sz="2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</a:t>
            </a:r>
            <a:r>
              <a:rPr lang="ja-JP" sz="18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7200" b="1" kern="10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23,446</a:t>
            </a:r>
            <a:r>
              <a:rPr lang="ja-JP" sz="7200" b="1" kern="10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tabLst>
                <a:tab pos="900430" algn="l"/>
              </a:tabLst>
            </a:pPr>
            <a:r>
              <a:rPr lang="ja-JP" sz="18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の募金をお預かり致しました。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1" name="Text Box 306">
            <a:extLst>
              <a:ext uri="{FF2B5EF4-FFF2-40B4-BE49-F238E27FC236}">
                <a16:creationId xmlns:a16="http://schemas.microsoft.com/office/drawing/2014/main" id="{7AFC9A05-3D82-442A-8DE8-17342D55B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65" y="3186147"/>
            <a:ext cx="9766935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74960" tIns="73800" rIns="174960" bIns="73800" anchor="t" anchorCtr="0" upright="1">
            <a:noAutofit/>
          </a:bodyPr>
          <a:lstStyle/>
          <a:p>
            <a:pPr algn="ctr">
              <a:lnSpc>
                <a:spcPts val="3000"/>
              </a:lnSpc>
            </a:pPr>
            <a:r>
              <a:rPr 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みなさまからの、温かいお気持ちに感謝申し上げます。ありがとうございました。</a:t>
            </a:r>
            <a:endParaRPr lang="ja-JP" sz="9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2" name="Text Box 46">
            <a:extLst>
              <a:ext uri="{FF2B5EF4-FFF2-40B4-BE49-F238E27FC236}">
                <a16:creationId xmlns:a16="http://schemas.microsoft.com/office/drawing/2014/main" id="{BBF9E9D9-0BA6-4439-A0B5-0E75C55E8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" y="3651381"/>
            <a:ext cx="9719945" cy="1065834"/>
          </a:xfrm>
          <a:prstGeom prst="rect">
            <a:avLst/>
          </a:prstGeom>
          <a:noFill/>
          <a:ln w="57150" cmpd="thinThick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</a:extLst>
        </p:spPr>
        <p:txBody>
          <a:bodyPr rot="0" vert="horz" wrap="square" lIns="174960" tIns="73800" rIns="174960" bIns="73800" anchor="t" anchorCtr="0" upright="1">
            <a:noAutofit/>
          </a:bodyPr>
          <a:lstStyle/>
          <a:p>
            <a:pPr algn="ctr">
              <a:lnSpc>
                <a:spcPct val="150000"/>
              </a:lnSpc>
              <a:spcBef>
                <a:spcPts val="240"/>
              </a:spcBef>
            </a:pPr>
            <a:r>
              <a:rPr lang="ja-JP" sz="2000" b="1" u="sng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お預かりした募金は労働組合本部にて集約し、下記団体に対し寄付・寄贈を行うとともに、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240"/>
              </a:spcBef>
            </a:pPr>
            <a:r>
              <a:rPr lang="ja-JP" sz="2000" b="1" u="sng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国内外の災害発生時に義援金・救援金として活用させて頂きます。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50C841B1-562B-4E18-B8DB-97A98C4801AC}"/>
              </a:ext>
            </a:extLst>
          </p:cNvPr>
          <p:cNvSpPr/>
          <p:nvPr/>
        </p:nvSpPr>
        <p:spPr>
          <a:xfrm>
            <a:off x="61111" y="5100911"/>
            <a:ext cx="7175711" cy="1724660"/>
          </a:xfrm>
          <a:prstGeom prst="roundRect">
            <a:avLst/>
          </a:prstGeom>
          <a:noFill/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四角形: メモ 43">
            <a:extLst>
              <a:ext uri="{FF2B5EF4-FFF2-40B4-BE49-F238E27FC236}">
                <a16:creationId xmlns:a16="http://schemas.microsoft.com/office/drawing/2014/main" id="{54D55B88-54D4-41B9-8DCD-D538C0B5B806}"/>
              </a:ext>
            </a:extLst>
          </p:cNvPr>
          <p:cNvSpPr/>
          <p:nvPr/>
        </p:nvSpPr>
        <p:spPr>
          <a:xfrm>
            <a:off x="2224661" y="4837351"/>
            <a:ext cx="2848610" cy="37973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</a:pPr>
            <a:r>
              <a:rPr lang="ja-JP" sz="1400" b="1" kern="10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下記の団体へ寄付いたします</a:t>
            </a:r>
            <a:endParaRPr lang="ja-JP" sz="1050" kern="10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0A3D4871-D924-45A1-A280-14A67A37D1ED}"/>
              </a:ext>
            </a:extLst>
          </p:cNvPr>
          <p:cNvSpPr/>
          <p:nvPr/>
        </p:nvSpPr>
        <p:spPr>
          <a:xfrm>
            <a:off x="7337246" y="5100911"/>
            <a:ext cx="2475726" cy="172466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88265" algn="ctr">
              <a:lnSpc>
                <a:spcPts val="1200"/>
              </a:lnSpc>
            </a:pPr>
            <a:r>
              <a:rPr lang="ja-JP" sz="1200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【お問い合わせ】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R="88265" algn="ctr">
              <a:lnSpc>
                <a:spcPts val="1200"/>
              </a:lnSpc>
            </a:pPr>
            <a:r>
              <a:rPr lang="ja-JP" sz="1200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仙台三越支部 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R="88265" algn="ctr">
              <a:lnSpc>
                <a:spcPts val="1200"/>
              </a:lnSpc>
            </a:pPr>
            <a:r>
              <a:rPr lang="ja-JP" sz="1200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R="88265" algn="ctr">
              <a:lnSpc>
                <a:spcPts val="1200"/>
              </a:lnSpc>
            </a:pPr>
            <a:r>
              <a:rPr lang="ja-JP" sz="1200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内線</a:t>
            </a:r>
            <a:r>
              <a:rPr lang="en-US" sz="1200" kern="1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875-2673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R="88265" algn="ctr">
              <a:lnSpc>
                <a:spcPts val="1200"/>
              </a:lnSpc>
            </a:pPr>
            <a:r>
              <a:rPr lang="ja-JP" sz="1200" kern="10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</a:t>
            </a:r>
            <a:endParaRPr lang="ja-JP" sz="105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8E7B384-7531-FAE7-7522-BD89DA1BB5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7" b="41280"/>
          <a:stretch>
            <a:fillRect/>
          </a:stretch>
        </p:blipFill>
        <p:spPr bwMode="auto">
          <a:xfrm>
            <a:off x="703406" y="5320306"/>
            <a:ext cx="2595617" cy="5529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E859481-B500-5ED1-F2EF-642F47C307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117" y="6014073"/>
            <a:ext cx="2152603" cy="5609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9A0C72CE-93DE-097E-ADEB-B1430968E3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177" y="6010458"/>
            <a:ext cx="2334807" cy="5609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20" name="図 19" descr="概略図&#10;&#10;低い精度で自動的に生成された説明">
            <a:extLst>
              <a:ext uri="{FF2B5EF4-FFF2-40B4-BE49-F238E27FC236}">
                <a16:creationId xmlns:a16="http://schemas.microsoft.com/office/drawing/2014/main" id="{4C1D1E83-81C5-F078-94AD-91E89A35E1E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5"/>
          <a:stretch/>
        </p:blipFill>
        <p:spPr bwMode="auto">
          <a:xfrm>
            <a:off x="3660860" y="5316312"/>
            <a:ext cx="2701119" cy="5609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図 20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5B03A723-166B-A10F-EE52-0B0791B9789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3" y="6010458"/>
            <a:ext cx="2021894" cy="5593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508041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2071</TotalTime>
  <Words>132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三越伊勢丹グループ労働組合からお知らせ クリーン大作戦</dc:title>
  <dc:creator>user1</dc:creator>
  <cp:lastModifiedBy>粟野 由美子</cp:lastModifiedBy>
  <cp:revision>158</cp:revision>
  <cp:lastPrinted>2025-12-22T04:25:36Z</cp:lastPrinted>
  <dcterms:created xsi:type="dcterms:W3CDTF">2018-01-12T00:42:56Z</dcterms:created>
  <dcterms:modified xsi:type="dcterms:W3CDTF">2025-12-25T01:27:30Z</dcterms:modified>
</cp:coreProperties>
</file>