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</p:sldIdLst>
  <p:sldSz cx="7556500" cy="10693400"/>
  <p:notesSz cx="6858000" cy="9144000"/>
  <p:embeddedFontLst>
    <p:embeddedFont>
      <p:font typeface="Rounded M+" panose="020B0600070205080204" charset="-128"/>
      <p:regular r:id="rId3"/>
    </p:embeddedFont>
    <p:embeddedFont>
      <p:font typeface="Rounded M+ Bold" panose="020B0600070205080204" charset="-128"/>
      <p:regular r:id="rId4"/>
    </p:embeddedFont>
    <p:embeddedFont>
      <p:font typeface="つなぎゴシック" panose="020B0600070205080204" charset="-128"/>
      <p:regular r:id="rId5"/>
    </p:embeddedFont>
    <p:embeddedFont>
      <p:font typeface="Calibri" panose="020F0502020204030204" pitchFamily="34" charset="0"/>
      <p:regular r:id="rId6"/>
      <p:bold r:id="rId7"/>
      <p:italic r:id="rId8"/>
      <p:boldItalic r:id="rId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110" d="100"/>
          <a:sy n="110" d="100"/>
        </p:scale>
        <p:origin x="1210" y="-136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6.fntdata"/><Relationship Id="rId13" Type="http://schemas.openxmlformats.org/officeDocument/2006/relationships/tableStyles" Target="tableStyles.xml"/><Relationship Id="rId3" Type="http://schemas.openxmlformats.org/officeDocument/2006/relationships/font" Target="fonts/font1.fntdata"/><Relationship Id="rId7" Type="http://schemas.openxmlformats.org/officeDocument/2006/relationships/font" Target="fonts/font5.fntdata"/><Relationship Id="rId12" Type="http://schemas.openxmlformats.org/officeDocument/2006/relationships/theme" Target="theme/theme1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viewProps" Target="viewProps.xml"/><Relationship Id="rId5" Type="http://schemas.openxmlformats.org/officeDocument/2006/relationships/font" Target="fonts/font3.fntdata"/><Relationship Id="rId15" Type="http://schemas.openxmlformats.org/officeDocument/2006/relationships/customXml" Target="../customXml/item1.xml"/><Relationship Id="rId10" Type="http://schemas.openxmlformats.org/officeDocument/2006/relationships/presProps" Target="presProps.xml"/><Relationship Id="rId4" Type="http://schemas.openxmlformats.org/officeDocument/2006/relationships/font" Target="fonts/font2.fntdata"/><Relationship Id="rId9" Type="http://schemas.openxmlformats.org/officeDocument/2006/relationships/font" Target="fonts/font7.fntdata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大本　幸恵" userId="9002f2f3-2d54-4b79-8151-7849295d867a" providerId="ADAL" clId="{D8661F94-D827-4249-B463-6EA13C75ED2D}"/>
    <pc:docChg chg="modSld">
      <pc:chgData name="大本　幸恵" userId="9002f2f3-2d54-4b79-8151-7849295d867a" providerId="ADAL" clId="{D8661F94-D827-4249-B463-6EA13C75ED2D}" dt="2025-03-31T01:15:36.081" v="3" actId="1076"/>
      <pc:docMkLst>
        <pc:docMk/>
      </pc:docMkLst>
      <pc:sldChg chg="modSp mod">
        <pc:chgData name="大本　幸恵" userId="9002f2f3-2d54-4b79-8151-7849295d867a" providerId="ADAL" clId="{D8661F94-D827-4249-B463-6EA13C75ED2D}" dt="2025-03-31T01:15:36.081" v="3" actId="1076"/>
        <pc:sldMkLst>
          <pc:docMk/>
          <pc:sldMk cId="0" sldId="256"/>
        </pc:sldMkLst>
        <pc:spChg chg="mod">
          <ac:chgData name="大本　幸恵" userId="9002f2f3-2d54-4b79-8151-7849295d867a" providerId="ADAL" clId="{D8661F94-D827-4249-B463-6EA13C75ED2D}" dt="2025-03-31T01:15:36.081" v="3" actId="1076"/>
          <ac:spMkLst>
            <pc:docMk/>
            <pc:sldMk cId="0" sldId="256"/>
            <ac:spMk id="26" creationId="{00000000-0000-0000-0000-000000000000}"/>
          </ac:spMkLst>
        </pc:spChg>
        <pc:spChg chg="mod">
          <ac:chgData name="大本　幸恵" userId="9002f2f3-2d54-4b79-8151-7849295d867a" providerId="ADAL" clId="{D8661F94-D827-4249-B463-6EA13C75ED2D}" dt="2025-03-31T01:15:22.241" v="2" actId="404"/>
          <ac:spMkLst>
            <pc:docMk/>
            <pc:sldMk cId="0" sldId="256"/>
            <ac:spMk id="27" creationId="{00000000-0000-0000-0000-000000000000}"/>
          </ac:spMkLst>
        </pc:spChg>
        <pc:spChg chg="mod">
          <ac:chgData name="大本　幸恵" userId="9002f2f3-2d54-4b79-8151-7849295d867a" providerId="ADAL" clId="{D8661F94-D827-4249-B463-6EA13C75ED2D}" dt="2025-03-28T09:02:35.045" v="0" actId="14100"/>
          <ac:spMkLst>
            <pc:docMk/>
            <pc:sldMk cId="0" sldId="256"/>
            <ac:spMk id="38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5346" y="9572542"/>
            <a:ext cx="1299356" cy="1264500"/>
          </a:xfrm>
          <a:custGeom>
            <a:avLst/>
            <a:gdLst/>
            <a:ahLst/>
            <a:cxnLst/>
            <a:rect l="l" t="t" r="r" b="b"/>
            <a:pathLst>
              <a:path w="1299356" h="1264500">
                <a:moveTo>
                  <a:pt x="0" y="0"/>
                </a:moveTo>
                <a:lnTo>
                  <a:pt x="1299356" y="0"/>
                </a:lnTo>
                <a:lnTo>
                  <a:pt x="1299356" y="1264500"/>
                </a:lnTo>
                <a:lnTo>
                  <a:pt x="0" y="1264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6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3" name="Group 3"/>
          <p:cNvGrpSpPr/>
          <p:nvPr/>
        </p:nvGrpSpPr>
        <p:grpSpPr>
          <a:xfrm>
            <a:off x="246530" y="-303904"/>
            <a:ext cx="7066940" cy="11442258"/>
            <a:chOff x="0" y="0"/>
            <a:chExt cx="2532632" cy="41006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32632" cy="4100647"/>
            </a:xfrm>
            <a:custGeom>
              <a:avLst/>
              <a:gdLst/>
              <a:ahLst/>
              <a:cxnLst/>
              <a:rect l="l" t="t" r="r" b="b"/>
              <a:pathLst>
                <a:path w="2532632" h="4100647">
                  <a:moveTo>
                    <a:pt x="0" y="0"/>
                  </a:moveTo>
                  <a:lnTo>
                    <a:pt x="2532632" y="0"/>
                  </a:lnTo>
                  <a:lnTo>
                    <a:pt x="2532632" y="4100647"/>
                  </a:lnTo>
                  <a:lnTo>
                    <a:pt x="0" y="4100647"/>
                  </a:lnTo>
                  <a:close/>
                </a:path>
              </a:pathLst>
            </a:custGeom>
            <a:solidFill>
              <a:srgbClr val="E4A6A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532632" cy="41292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00996" y="-605216"/>
            <a:ext cx="6758008" cy="11442258"/>
            <a:chOff x="0" y="0"/>
            <a:chExt cx="2421917" cy="410064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21917" cy="4100647"/>
            </a:xfrm>
            <a:custGeom>
              <a:avLst/>
              <a:gdLst/>
              <a:ahLst/>
              <a:cxnLst/>
              <a:rect l="l" t="t" r="r" b="b"/>
              <a:pathLst>
                <a:path w="2421917" h="4100647">
                  <a:moveTo>
                    <a:pt x="0" y="0"/>
                  </a:moveTo>
                  <a:lnTo>
                    <a:pt x="2421917" y="0"/>
                  </a:lnTo>
                  <a:lnTo>
                    <a:pt x="2421917" y="4100647"/>
                  </a:lnTo>
                  <a:lnTo>
                    <a:pt x="0" y="4100647"/>
                  </a:lnTo>
                  <a:close/>
                </a:path>
              </a:pathLst>
            </a:custGeom>
            <a:solidFill>
              <a:srgbClr val="EDB9B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2421917" cy="41292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17036" y="-164960"/>
            <a:ext cx="6515080" cy="11164372"/>
            <a:chOff x="0" y="0"/>
            <a:chExt cx="2334858" cy="400105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34858" cy="4001059"/>
            </a:xfrm>
            <a:custGeom>
              <a:avLst/>
              <a:gdLst/>
              <a:ahLst/>
              <a:cxnLst/>
              <a:rect l="l" t="t" r="r" b="b"/>
              <a:pathLst>
                <a:path w="2334858" h="4001059">
                  <a:moveTo>
                    <a:pt x="0" y="0"/>
                  </a:moveTo>
                  <a:lnTo>
                    <a:pt x="2334858" y="0"/>
                  </a:lnTo>
                  <a:lnTo>
                    <a:pt x="2334858" y="4001059"/>
                  </a:lnTo>
                  <a:lnTo>
                    <a:pt x="0" y="400105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2334858" cy="40296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-900533" y="9382042"/>
            <a:ext cx="9361067" cy="1974334"/>
          </a:xfrm>
          <a:custGeom>
            <a:avLst/>
            <a:gdLst/>
            <a:ahLst/>
            <a:cxnLst/>
            <a:rect l="l" t="t" r="r" b="b"/>
            <a:pathLst>
              <a:path w="9361067" h="1974334">
                <a:moveTo>
                  <a:pt x="0" y="0"/>
                </a:moveTo>
                <a:lnTo>
                  <a:pt x="9361066" y="0"/>
                </a:lnTo>
                <a:lnTo>
                  <a:pt x="9361066" y="1974334"/>
                </a:lnTo>
                <a:lnTo>
                  <a:pt x="0" y="19743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633887" y="7207639"/>
            <a:ext cx="3243046" cy="2914687"/>
          </a:xfrm>
          <a:custGeom>
            <a:avLst/>
            <a:gdLst/>
            <a:ahLst/>
            <a:cxnLst/>
            <a:rect l="l" t="t" r="r" b="b"/>
            <a:pathLst>
              <a:path w="3243046" h="2914687">
                <a:moveTo>
                  <a:pt x="0" y="0"/>
                </a:moveTo>
                <a:lnTo>
                  <a:pt x="3243046" y="0"/>
                </a:lnTo>
                <a:lnTo>
                  <a:pt x="3243046" y="2914687"/>
                </a:lnTo>
                <a:lnTo>
                  <a:pt x="0" y="29146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357996" flipH="1">
            <a:off x="600755" y="8348992"/>
            <a:ext cx="1409179" cy="1952264"/>
          </a:xfrm>
          <a:custGeom>
            <a:avLst/>
            <a:gdLst/>
            <a:ahLst/>
            <a:cxnLst/>
            <a:rect l="l" t="t" r="r" b="b"/>
            <a:pathLst>
              <a:path w="1409179" h="1952264">
                <a:moveTo>
                  <a:pt x="1409179" y="0"/>
                </a:moveTo>
                <a:lnTo>
                  <a:pt x="0" y="0"/>
                </a:lnTo>
                <a:lnTo>
                  <a:pt x="0" y="1952264"/>
                </a:lnTo>
                <a:lnTo>
                  <a:pt x="1409179" y="1952264"/>
                </a:lnTo>
                <a:lnTo>
                  <a:pt x="1409179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315683">
            <a:off x="5902686" y="8409613"/>
            <a:ext cx="1318967" cy="1944858"/>
          </a:xfrm>
          <a:custGeom>
            <a:avLst/>
            <a:gdLst/>
            <a:ahLst/>
            <a:cxnLst/>
            <a:rect l="l" t="t" r="r" b="b"/>
            <a:pathLst>
              <a:path w="1318967" h="1944858">
                <a:moveTo>
                  <a:pt x="0" y="0"/>
                </a:moveTo>
                <a:lnTo>
                  <a:pt x="1318967" y="0"/>
                </a:lnTo>
                <a:lnTo>
                  <a:pt x="1318967" y="1944858"/>
                </a:lnTo>
                <a:lnTo>
                  <a:pt x="0" y="19448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83266" y="148585"/>
            <a:ext cx="1073925" cy="1027063"/>
          </a:xfrm>
          <a:custGeom>
            <a:avLst/>
            <a:gdLst/>
            <a:ahLst/>
            <a:cxnLst/>
            <a:rect l="l" t="t" r="r" b="b"/>
            <a:pathLst>
              <a:path w="1073925" h="1027063">
                <a:moveTo>
                  <a:pt x="0" y="0"/>
                </a:moveTo>
                <a:lnTo>
                  <a:pt x="1073925" y="0"/>
                </a:lnTo>
                <a:lnTo>
                  <a:pt x="1073925" y="1027063"/>
                </a:lnTo>
                <a:lnTo>
                  <a:pt x="0" y="10270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706040" y="320427"/>
            <a:ext cx="628378" cy="682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86"/>
              </a:lnSpc>
              <a:spcBef>
                <a:spcPct val="0"/>
              </a:spcBef>
            </a:pPr>
            <a:r>
              <a:rPr lang="en-US" sz="3918" spc="195">
                <a:solidFill>
                  <a:srgbClr val="E66A9E"/>
                </a:solidFill>
                <a:latin typeface="つなぎゴシック"/>
                <a:ea typeface="つなぎゴシック"/>
                <a:cs typeface="つなぎゴシック"/>
                <a:sym typeface="つなぎゴシック"/>
              </a:rPr>
              <a:t>祝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766401" y="1814058"/>
            <a:ext cx="4397087" cy="1128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EA402B"/>
                </a:solidFill>
                <a:latin typeface="Rounded M+ Bold"/>
                <a:ea typeface="Rounded M+ Bold"/>
                <a:cs typeface="Rounded M+ Bold"/>
                <a:sym typeface="Rounded M+ Bold"/>
              </a:rPr>
              <a:t>≪</a:t>
            </a:r>
            <a:r>
              <a:rPr lang="en-US" sz="2000" b="1" dirty="0" err="1">
                <a:solidFill>
                  <a:srgbClr val="EA402B"/>
                </a:solidFill>
                <a:latin typeface="Rounded M+ Bold"/>
                <a:ea typeface="Rounded M+ Bold"/>
                <a:cs typeface="Rounded M+ Bold"/>
                <a:sym typeface="Rounded M+ Bold"/>
              </a:rPr>
              <a:t>申請受付期間</a:t>
            </a:r>
            <a:r>
              <a:rPr lang="en-US" sz="2000" b="1" dirty="0">
                <a:solidFill>
                  <a:srgbClr val="EA402B"/>
                </a:solidFill>
                <a:latin typeface="Rounded M+ Bold"/>
                <a:ea typeface="Rounded M+ Bold"/>
                <a:cs typeface="Rounded M+ Bold"/>
                <a:sym typeface="Rounded M+ Bold"/>
              </a:rPr>
              <a:t>≫</a:t>
            </a:r>
          </a:p>
          <a:p>
            <a:pPr algn="ctr">
              <a:lnSpc>
                <a:spcPts val="4060"/>
              </a:lnSpc>
            </a:pPr>
            <a:r>
              <a:rPr lang="en-US" sz="2900" b="1" u="sng">
                <a:solidFill>
                  <a:srgbClr val="EA402B"/>
                </a:solidFill>
                <a:latin typeface="Rounded M+ Bold"/>
                <a:ea typeface="Rounded M+ Bold"/>
                <a:cs typeface="Rounded M+ Bold"/>
                <a:sym typeface="Rounded M+ Bold"/>
              </a:rPr>
              <a:t>2025年4月1日～6月30日</a:t>
            </a:r>
          </a:p>
          <a:p>
            <a:pPr algn="r">
              <a:lnSpc>
                <a:spcPts val="1960"/>
              </a:lnSpc>
            </a:pPr>
            <a:r>
              <a:rPr lang="en-US" sz="1400" b="1">
                <a:solidFill>
                  <a:srgbClr val="EA402B"/>
                </a:solidFill>
                <a:latin typeface="Rounded M+ Bold"/>
                <a:ea typeface="Rounded M+ Bold"/>
                <a:cs typeface="Rounded M+ Bold"/>
                <a:sym typeface="Rounded M+ Bold"/>
              </a:rPr>
              <a:t>　　　　　※</a:t>
            </a:r>
            <a:r>
              <a:rPr lang="en-US" sz="1400" b="1" dirty="0" err="1">
                <a:solidFill>
                  <a:srgbClr val="EA402B"/>
                </a:solidFill>
                <a:latin typeface="Rounded M+ Bold"/>
                <a:ea typeface="Rounded M+ Bold"/>
                <a:cs typeface="Rounded M+ Bold"/>
                <a:sym typeface="Rounded M+ Bold"/>
              </a:rPr>
              <a:t>共済会必着厳守</a:t>
            </a:r>
            <a:endParaRPr lang="en-US" sz="1400" b="1" dirty="0">
              <a:solidFill>
                <a:srgbClr val="EA402B"/>
              </a:solidFill>
              <a:latin typeface="Rounded M+ Bold"/>
              <a:ea typeface="Rounded M+ Bold"/>
              <a:cs typeface="Rounded M+ Bold"/>
              <a:sym typeface="Rounded M+ Bold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554332" y="7207639"/>
            <a:ext cx="840413" cy="813312"/>
            <a:chOff x="0" y="0"/>
            <a:chExt cx="419942" cy="4064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19942" cy="406400"/>
            </a:xfrm>
            <a:custGeom>
              <a:avLst/>
              <a:gdLst/>
              <a:ahLst/>
              <a:cxnLst/>
              <a:rect l="l" t="t" r="r" b="b"/>
              <a:pathLst>
                <a:path w="419942" h="406400">
                  <a:moveTo>
                    <a:pt x="216742" y="0"/>
                  </a:moveTo>
                  <a:cubicBezTo>
                    <a:pt x="328966" y="0"/>
                    <a:pt x="419942" y="90976"/>
                    <a:pt x="419942" y="203200"/>
                  </a:cubicBezTo>
                  <a:cubicBezTo>
                    <a:pt x="419942" y="315424"/>
                    <a:pt x="328966" y="406400"/>
                    <a:pt x="216742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8E2E2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419942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r>
                <a:rPr lang="en-US" sz="1200" b="1">
                  <a:solidFill>
                    <a:srgbClr val="E66098"/>
                  </a:solidFill>
                  <a:latin typeface="Rounded M+ Bold"/>
                  <a:ea typeface="Rounded M+ Bold"/>
                  <a:cs typeface="Rounded M+ Bold"/>
                  <a:sym typeface="Rounded M+ Bold"/>
                </a:rPr>
                <a:t>給付内容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16070" y="3068602"/>
            <a:ext cx="5867270" cy="1257776"/>
            <a:chOff x="0" y="0"/>
            <a:chExt cx="2102697" cy="45075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102697" cy="450759"/>
            </a:xfrm>
            <a:custGeom>
              <a:avLst/>
              <a:gdLst/>
              <a:ahLst/>
              <a:cxnLst/>
              <a:rect l="l" t="t" r="r" b="b"/>
              <a:pathLst>
                <a:path w="2102697" h="450759">
                  <a:moveTo>
                    <a:pt x="15834" y="0"/>
                  </a:moveTo>
                  <a:lnTo>
                    <a:pt x="2086863" y="0"/>
                  </a:lnTo>
                  <a:cubicBezTo>
                    <a:pt x="2091062" y="0"/>
                    <a:pt x="2095090" y="1668"/>
                    <a:pt x="2098059" y="4638"/>
                  </a:cubicBezTo>
                  <a:cubicBezTo>
                    <a:pt x="2101029" y="7607"/>
                    <a:pt x="2102697" y="11635"/>
                    <a:pt x="2102697" y="15834"/>
                  </a:cubicBezTo>
                  <a:lnTo>
                    <a:pt x="2102697" y="434925"/>
                  </a:lnTo>
                  <a:cubicBezTo>
                    <a:pt x="2102697" y="443669"/>
                    <a:pt x="2095608" y="450759"/>
                    <a:pt x="2086863" y="450759"/>
                  </a:cubicBezTo>
                  <a:lnTo>
                    <a:pt x="15834" y="450759"/>
                  </a:lnTo>
                  <a:cubicBezTo>
                    <a:pt x="11635" y="450759"/>
                    <a:pt x="7607" y="449090"/>
                    <a:pt x="4638" y="446121"/>
                  </a:cubicBezTo>
                  <a:cubicBezTo>
                    <a:pt x="1668" y="443151"/>
                    <a:pt x="0" y="439124"/>
                    <a:pt x="0" y="434925"/>
                  </a:cubicBezTo>
                  <a:lnTo>
                    <a:pt x="0" y="15834"/>
                  </a:lnTo>
                  <a:cubicBezTo>
                    <a:pt x="0" y="11635"/>
                    <a:pt x="1668" y="7607"/>
                    <a:pt x="4638" y="4638"/>
                  </a:cubicBezTo>
                  <a:cubicBezTo>
                    <a:pt x="7607" y="1668"/>
                    <a:pt x="11635" y="0"/>
                    <a:pt x="15834" y="0"/>
                  </a:cubicBezTo>
                  <a:close/>
                </a:path>
              </a:pathLst>
            </a:custGeom>
            <a:solidFill>
              <a:srgbClr val="F8E2E2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2102697" cy="4888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20"/>
                </a:lnSpc>
              </a:pPr>
              <a:r>
                <a:rPr lang="en-US" sz="1300">
                  <a:solidFill>
                    <a:srgbClr val="E66A9E"/>
                  </a:solidFill>
                  <a:latin typeface="Rounded M+"/>
                  <a:ea typeface="Rounded M+"/>
                  <a:cs typeface="Rounded M+"/>
                  <a:sym typeface="Rounded M+"/>
                </a:rPr>
                <a:t>2025年4月に会員ご本人のお子さまが小学校に入学される共済会会員の方</a:t>
              </a:r>
            </a:p>
            <a:p>
              <a:pPr algn="ctr">
                <a:lnSpc>
                  <a:spcPts val="1960"/>
                </a:lnSpc>
              </a:pPr>
              <a:endParaRPr lang="en-US" sz="1300">
                <a:solidFill>
                  <a:srgbClr val="E66A9E"/>
                </a:solidFill>
                <a:latin typeface="Rounded M+"/>
                <a:ea typeface="Rounded M+"/>
                <a:cs typeface="Rounded M+"/>
                <a:sym typeface="Rounded M+"/>
              </a:endParaRPr>
            </a:p>
            <a:p>
              <a:pPr algn="ctr">
                <a:lnSpc>
                  <a:spcPts val="1680"/>
                </a:lnSpc>
              </a:pPr>
              <a:r>
                <a:rPr lang="en-US" sz="1200">
                  <a:solidFill>
                    <a:srgbClr val="E66A9E"/>
                  </a:solidFill>
                  <a:latin typeface="Rounded M+"/>
                  <a:ea typeface="Rounded M+"/>
                  <a:cs typeface="Rounded M+"/>
                  <a:sym typeface="Rounded M+"/>
                </a:rPr>
                <a:t>・2025年4月1日時点で共済会会員として在籍していること</a:t>
              </a:r>
            </a:p>
            <a:p>
              <a:pPr algn="ctr">
                <a:lnSpc>
                  <a:spcPts val="1680"/>
                </a:lnSpc>
              </a:pPr>
              <a:r>
                <a:rPr lang="en-US" sz="1200">
                  <a:solidFill>
                    <a:srgbClr val="E66A9E"/>
                  </a:solidFill>
                  <a:latin typeface="Rounded M+"/>
                  <a:ea typeface="Rounded M+"/>
                  <a:cs typeface="Rounded M+"/>
                  <a:sym typeface="Rounded M+"/>
                </a:rPr>
                <a:t>・対象となるお子さまと同居もしくは健康保険上扶養していること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02643" y="2507591"/>
            <a:ext cx="847566" cy="889560"/>
            <a:chOff x="3388" y="-14094"/>
            <a:chExt cx="423516" cy="444500"/>
          </a:xfrm>
        </p:grpSpPr>
        <p:sp>
          <p:nvSpPr>
            <p:cNvPr id="26" name="Freeform 26"/>
            <p:cNvSpPr/>
            <p:nvPr/>
          </p:nvSpPr>
          <p:spPr>
            <a:xfrm>
              <a:off x="3388" y="-479"/>
              <a:ext cx="419942" cy="406400"/>
            </a:xfrm>
            <a:custGeom>
              <a:avLst/>
              <a:gdLst/>
              <a:ahLst/>
              <a:cxnLst/>
              <a:rect l="l" t="t" r="r" b="b"/>
              <a:pathLst>
                <a:path w="419942" h="406400">
                  <a:moveTo>
                    <a:pt x="216742" y="0"/>
                  </a:moveTo>
                  <a:cubicBezTo>
                    <a:pt x="328966" y="0"/>
                    <a:pt x="419942" y="90976"/>
                    <a:pt x="419942" y="203200"/>
                  </a:cubicBezTo>
                  <a:cubicBezTo>
                    <a:pt x="419942" y="315424"/>
                    <a:pt x="328966" y="406400"/>
                    <a:pt x="216742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8E2E2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6962" y="-14094"/>
              <a:ext cx="419942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r>
                <a:rPr lang="en-US" sz="1100" b="1" dirty="0" err="1">
                  <a:solidFill>
                    <a:srgbClr val="E66098"/>
                  </a:solidFill>
                  <a:latin typeface="Rounded M+ Bold"/>
                  <a:ea typeface="Rounded M+ Bold"/>
                  <a:cs typeface="Rounded M+ Bold"/>
                  <a:sym typeface="Rounded M+ Bold"/>
                </a:rPr>
                <a:t>給付対象者</a:t>
              </a:r>
              <a:endParaRPr lang="en-US" sz="1100" b="1" dirty="0">
                <a:solidFill>
                  <a:srgbClr val="E66098"/>
                </a:solidFill>
                <a:latin typeface="Rounded M+ Bold"/>
                <a:ea typeface="Rounded M+ Bold"/>
                <a:cs typeface="Rounded M+ Bold"/>
                <a:sym typeface="Rounded M+ Bold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40944" y="5070128"/>
            <a:ext cx="5942395" cy="2015549"/>
            <a:chOff x="0" y="0"/>
            <a:chExt cx="2129620" cy="722327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129620" cy="722327"/>
            </a:xfrm>
            <a:custGeom>
              <a:avLst/>
              <a:gdLst/>
              <a:ahLst/>
              <a:cxnLst/>
              <a:rect l="l" t="t" r="r" b="b"/>
              <a:pathLst>
                <a:path w="2129620" h="722327">
                  <a:moveTo>
                    <a:pt x="15634" y="0"/>
                  </a:moveTo>
                  <a:lnTo>
                    <a:pt x="2113986" y="0"/>
                  </a:lnTo>
                  <a:cubicBezTo>
                    <a:pt x="2118133" y="0"/>
                    <a:pt x="2122109" y="1647"/>
                    <a:pt x="2125041" y="4579"/>
                  </a:cubicBezTo>
                  <a:cubicBezTo>
                    <a:pt x="2127973" y="7511"/>
                    <a:pt x="2129620" y="11488"/>
                    <a:pt x="2129620" y="15634"/>
                  </a:cubicBezTo>
                  <a:lnTo>
                    <a:pt x="2129620" y="706693"/>
                  </a:lnTo>
                  <a:cubicBezTo>
                    <a:pt x="2129620" y="710840"/>
                    <a:pt x="2127973" y="714816"/>
                    <a:pt x="2125041" y="717748"/>
                  </a:cubicBezTo>
                  <a:cubicBezTo>
                    <a:pt x="2122109" y="720680"/>
                    <a:pt x="2118133" y="722327"/>
                    <a:pt x="2113986" y="722327"/>
                  </a:cubicBezTo>
                  <a:lnTo>
                    <a:pt x="15634" y="722327"/>
                  </a:lnTo>
                  <a:cubicBezTo>
                    <a:pt x="11488" y="722327"/>
                    <a:pt x="7511" y="720680"/>
                    <a:pt x="4579" y="717748"/>
                  </a:cubicBezTo>
                  <a:cubicBezTo>
                    <a:pt x="1647" y="714816"/>
                    <a:pt x="0" y="710840"/>
                    <a:pt x="0" y="706693"/>
                  </a:cubicBezTo>
                  <a:lnTo>
                    <a:pt x="0" y="15634"/>
                  </a:lnTo>
                  <a:cubicBezTo>
                    <a:pt x="0" y="11488"/>
                    <a:pt x="1647" y="7511"/>
                    <a:pt x="4579" y="4579"/>
                  </a:cubicBezTo>
                  <a:cubicBezTo>
                    <a:pt x="7511" y="1647"/>
                    <a:pt x="11488" y="0"/>
                    <a:pt x="15634" y="0"/>
                  </a:cubicBezTo>
                  <a:close/>
                </a:path>
              </a:pathLst>
            </a:custGeom>
            <a:solidFill>
              <a:srgbClr val="F8E2E2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2129620" cy="7604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20"/>
                </a:lnSpc>
              </a:pPr>
              <a:r>
                <a:rPr lang="en-US" sz="1300">
                  <a:solidFill>
                    <a:srgbClr val="E66098"/>
                  </a:solidFill>
                  <a:latin typeface="Rounded M+"/>
                  <a:ea typeface="Rounded M+"/>
                  <a:cs typeface="Rounded M+"/>
                  <a:sym typeface="Rounded M+"/>
                </a:rPr>
                <a:t>承認ワークフローから申請をお願いいたします</a:t>
              </a:r>
            </a:p>
            <a:p>
              <a:pPr algn="ctr">
                <a:lnSpc>
                  <a:spcPts val="1120"/>
                </a:lnSpc>
              </a:pPr>
              <a:endParaRPr lang="en-US" sz="1300">
                <a:solidFill>
                  <a:srgbClr val="E66098"/>
                </a:solidFill>
                <a:latin typeface="Rounded M+"/>
                <a:ea typeface="Rounded M+"/>
                <a:cs typeface="Rounded M+"/>
                <a:sym typeface="Rounded M+"/>
              </a:endParaRPr>
            </a:p>
            <a:p>
              <a:pPr algn="ctr">
                <a:lnSpc>
                  <a:spcPts val="1680"/>
                </a:lnSpc>
              </a:pPr>
              <a:r>
                <a:rPr lang="en-US" sz="1200">
                  <a:solidFill>
                    <a:srgbClr val="E66098"/>
                  </a:solidFill>
                  <a:latin typeface="Rounded M+"/>
                  <a:ea typeface="Rounded M+"/>
                  <a:cs typeface="Rounded M+"/>
                  <a:sym typeface="Rounded M+"/>
                </a:rPr>
                <a:t>申請後、上長の承認をもって共済会にデータが届きます</a:t>
              </a:r>
            </a:p>
            <a:p>
              <a:pPr algn="ctr">
                <a:lnSpc>
                  <a:spcPts val="1680"/>
                </a:lnSpc>
              </a:pPr>
              <a:r>
                <a:rPr lang="en-US" sz="1200">
                  <a:solidFill>
                    <a:srgbClr val="E66098"/>
                  </a:solidFill>
                  <a:latin typeface="Rounded M+"/>
                  <a:ea typeface="Rounded M+"/>
                  <a:cs typeface="Rounded M+"/>
                  <a:sym typeface="Rounded M+"/>
                </a:rPr>
                <a:t>電子申請の申請方法は「三越伊勢丹グループポータル」よりご覧ください</a:t>
              </a:r>
            </a:p>
            <a:p>
              <a:pPr algn="ctr">
                <a:lnSpc>
                  <a:spcPts val="1260"/>
                </a:lnSpc>
              </a:pPr>
              <a:endParaRPr lang="en-US" sz="1200">
                <a:solidFill>
                  <a:srgbClr val="E66098"/>
                </a:solidFill>
                <a:latin typeface="Rounded M+"/>
                <a:ea typeface="Rounded M+"/>
                <a:cs typeface="Rounded M+"/>
                <a:sym typeface="Rounded M+"/>
              </a:endParaRPr>
            </a:p>
            <a:p>
              <a:pPr algn="ctr">
                <a:lnSpc>
                  <a:spcPts val="1820"/>
                </a:lnSpc>
              </a:pPr>
              <a:r>
                <a:rPr lang="en-US" sz="1300">
                  <a:solidFill>
                    <a:srgbClr val="E66098"/>
                  </a:solidFill>
                  <a:latin typeface="Rounded M+"/>
                  <a:ea typeface="Rounded M+"/>
                  <a:cs typeface="Rounded M+"/>
                  <a:sym typeface="Rounded M+"/>
                </a:rPr>
                <a:t>◆承認ワークフロー対象外企業にご所属の方◆</a:t>
              </a:r>
            </a:p>
            <a:p>
              <a:pPr algn="ctr">
                <a:lnSpc>
                  <a:spcPts val="840"/>
                </a:lnSpc>
              </a:pPr>
              <a:endParaRPr lang="en-US" sz="1300">
                <a:solidFill>
                  <a:srgbClr val="E66098"/>
                </a:solidFill>
                <a:latin typeface="Rounded M+"/>
                <a:ea typeface="Rounded M+"/>
                <a:cs typeface="Rounded M+"/>
                <a:sym typeface="Rounded M+"/>
              </a:endParaRPr>
            </a:p>
            <a:p>
              <a:pPr algn="ctr">
                <a:lnSpc>
                  <a:spcPts val="1680"/>
                </a:lnSpc>
              </a:pPr>
              <a:r>
                <a:rPr lang="en-US" sz="1200">
                  <a:solidFill>
                    <a:srgbClr val="E66098"/>
                  </a:solidFill>
                  <a:latin typeface="Rounded M+"/>
                  <a:ea typeface="Rounded M+"/>
                  <a:cs typeface="Rounded M+"/>
                  <a:sym typeface="Rounded M+"/>
                </a:rPr>
                <a:t>右記のQRコードから申請書を請求し上長印押印後</a:t>
              </a:r>
            </a:p>
            <a:p>
              <a:pPr algn="ctr">
                <a:lnSpc>
                  <a:spcPts val="1680"/>
                </a:lnSpc>
              </a:pPr>
              <a:r>
                <a:rPr lang="en-US" sz="1200">
                  <a:solidFill>
                    <a:srgbClr val="E66098"/>
                  </a:solidFill>
                  <a:latin typeface="Rounded M+"/>
                  <a:ea typeface="Rounded M+"/>
                  <a:cs typeface="Rounded M+"/>
                  <a:sym typeface="Rounded M+"/>
                </a:rPr>
                <a:t>共済会に提出してください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600022" y="4507862"/>
            <a:ext cx="840413" cy="813312"/>
            <a:chOff x="0" y="0"/>
            <a:chExt cx="419942" cy="4064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419942" cy="406400"/>
            </a:xfrm>
            <a:custGeom>
              <a:avLst/>
              <a:gdLst/>
              <a:ahLst/>
              <a:cxnLst/>
              <a:rect l="l" t="t" r="r" b="b"/>
              <a:pathLst>
                <a:path w="419942" h="406400">
                  <a:moveTo>
                    <a:pt x="216742" y="0"/>
                  </a:moveTo>
                  <a:cubicBezTo>
                    <a:pt x="328966" y="0"/>
                    <a:pt x="419942" y="90976"/>
                    <a:pt x="419942" y="203200"/>
                  </a:cubicBezTo>
                  <a:cubicBezTo>
                    <a:pt x="419942" y="315424"/>
                    <a:pt x="328966" y="406400"/>
                    <a:pt x="216742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8E2E2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419942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r>
                <a:rPr lang="en-US" sz="1200" b="1">
                  <a:solidFill>
                    <a:srgbClr val="E66098"/>
                  </a:solidFill>
                  <a:latin typeface="Rounded M+ Bold"/>
                  <a:ea typeface="Rounded M+ Bold"/>
                  <a:cs typeface="Rounded M+ Bold"/>
                  <a:sym typeface="Rounded M+ Bold"/>
                </a:rPr>
                <a:t>申請方法</a:t>
              </a:r>
            </a:p>
          </p:txBody>
        </p:sp>
      </p:grpSp>
      <p:sp>
        <p:nvSpPr>
          <p:cNvPr id="34" name="Freeform 34"/>
          <p:cNvSpPr/>
          <p:nvPr/>
        </p:nvSpPr>
        <p:spPr>
          <a:xfrm>
            <a:off x="5816293" y="6136780"/>
            <a:ext cx="923979" cy="890466"/>
          </a:xfrm>
          <a:custGeom>
            <a:avLst/>
            <a:gdLst/>
            <a:ahLst/>
            <a:cxnLst/>
            <a:rect l="l" t="t" r="r" b="b"/>
            <a:pathLst>
              <a:path w="923979" h="890466">
                <a:moveTo>
                  <a:pt x="0" y="0"/>
                </a:moveTo>
                <a:lnTo>
                  <a:pt x="923979" y="0"/>
                </a:lnTo>
                <a:lnTo>
                  <a:pt x="923979" y="890467"/>
                </a:lnTo>
                <a:lnTo>
                  <a:pt x="0" y="89046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grpSp>
        <p:nvGrpSpPr>
          <p:cNvPr id="35" name="Group 35"/>
          <p:cNvGrpSpPr/>
          <p:nvPr/>
        </p:nvGrpSpPr>
        <p:grpSpPr>
          <a:xfrm>
            <a:off x="940944" y="7745916"/>
            <a:ext cx="2268000" cy="550069"/>
            <a:chOff x="0" y="0"/>
            <a:chExt cx="812800" cy="197132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197132"/>
            </a:xfrm>
            <a:custGeom>
              <a:avLst/>
              <a:gdLst/>
              <a:ahLst/>
              <a:cxnLst/>
              <a:rect l="l" t="t" r="r" b="b"/>
              <a:pathLst>
                <a:path w="812800" h="197132">
                  <a:moveTo>
                    <a:pt x="40963" y="0"/>
                  </a:moveTo>
                  <a:lnTo>
                    <a:pt x="771837" y="0"/>
                  </a:lnTo>
                  <a:cubicBezTo>
                    <a:pt x="794460" y="0"/>
                    <a:pt x="812800" y="18340"/>
                    <a:pt x="812800" y="40963"/>
                  </a:cubicBezTo>
                  <a:lnTo>
                    <a:pt x="812800" y="156170"/>
                  </a:lnTo>
                  <a:cubicBezTo>
                    <a:pt x="812800" y="178793"/>
                    <a:pt x="794460" y="197132"/>
                    <a:pt x="771837" y="197132"/>
                  </a:cubicBezTo>
                  <a:lnTo>
                    <a:pt x="40963" y="197132"/>
                  </a:lnTo>
                  <a:cubicBezTo>
                    <a:pt x="18340" y="197132"/>
                    <a:pt x="0" y="178793"/>
                    <a:pt x="0" y="156170"/>
                  </a:cubicBezTo>
                  <a:lnTo>
                    <a:pt x="0" y="40963"/>
                  </a:lnTo>
                  <a:cubicBezTo>
                    <a:pt x="0" y="18340"/>
                    <a:pt x="18340" y="0"/>
                    <a:pt x="40963" y="0"/>
                  </a:cubicBezTo>
                  <a:close/>
                </a:path>
              </a:pathLst>
            </a:custGeom>
            <a:solidFill>
              <a:srgbClr val="F8E2E2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812800" cy="235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20"/>
                </a:lnSpc>
              </a:pPr>
              <a:r>
                <a:rPr lang="en-US" sz="1300">
                  <a:solidFill>
                    <a:srgbClr val="E66A9E"/>
                  </a:solidFill>
                  <a:latin typeface="Rounded M+"/>
                  <a:ea typeface="Rounded M+"/>
                  <a:cs typeface="Rounded M+"/>
                  <a:sym typeface="Rounded M+"/>
                </a:rPr>
                <a:t>１０，０００円　</a:t>
              </a:r>
            </a:p>
            <a:p>
              <a:pPr algn="ctr">
                <a:lnSpc>
                  <a:spcPts val="1540"/>
                </a:lnSpc>
              </a:pPr>
              <a:r>
                <a:rPr lang="en-US" sz="1100">
                  <a:solidFill>
                    <a:srgbClr val="E66A9E"/>
                  </a:solidFill>
                  <a:latin typeface="Rounded M+"/>
                  <a:ea typeface="Rounded M+"/>
                  <a:cs typeface="Rounded M+"/>
                  <a:sym typeface="Rounded M+"/>
                </a:rPr>
                <a:t>※給与合算給付になります</a:t>
              </a:r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1835121" y="9585647"/>
            <a:ext cx="4152929" cy="937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  <a:spcBef>
                <a:spcPct val="0"/>
              </a:spcBef>
            </a:pPr>
            <a:r>
              <a:rPr lang="en-US" sz="1300" dirty="0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≪</a:t>
            </a:r>
            <a:r>
              <a:rPr lang="en-US" sz="1300" dirty="0" err="1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お問合せ先</a:t>
            </a:r>
            <a:r>
              <a:rPr lang="en-US" sz="1300" dirty="0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≫</a:t>
            </a:r>
          </a:p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dirty="0" err="1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三越伊勢丹グループ共済会</a:t>
            </a:r>
            <a:endParaRPr lang="en-US" sz="1400" dirty="0">
              <a:solidFill>
                <a:srgbClr val="000000"/>
              </a:solidFill>
              <a:latin typeface="Rounded M+"/>
              <a:ea typeface="Rounded M+"/>
              <a:cs typeface="Rounded M+"/>
              <a:sym typeface="Rounded M+"/>
            </a:endParaRPr>
          </a:p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 dirty="0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内線：801-23-914　　外線：03-5273-5139</a:t>
            </a:r>
          </a:p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 dirty="0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営業時間：10時～18時（木・日・年末年始はお休みです）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940944" y="170679"/>
            <a:ext cx="6048000" cy="1456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>
                <a:solidFill>
                  <a:srgbClr val="E66A9E"/>
                </a:solidFill>
                <a:latin typeface="Rounded M+ Bold"/>
                <a:ea typeface="Rounded M+ Bold"/>
                <a:cs typeface="Rounded M+ Bold"/>
                <a:sym typeface="Rounded M+ Bold"/>
              </a:rPr>
              <a:t>2025年度</a:t>
            </a:r>
          </a:p>
          <a:p>
            <a:pPr algn="ctr">
              <a:lnSpc>
                <a:spcPts val="6720"/>
              </a:lnSpc>
            </a:pPr>
            <a:r>
              <a:rPr lang="en-US" sz="4800" b="1">
                <a:solidFill>
                  <a:srgbClr val="E66A9E"/>
                </a:solidFill>
                <a:latin typeface="Rounded M+ Bold"/>
                <a:ea typeface="Rounded M+ Bold"/>
                <a:cs typeface="Rounded M+ Bold"/>
                <a:sym typeface="Rounded M+ Bold"/>
              </a:rPr>
              <a:t>小学校入学お祝金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D50DFAAD72B72946A4C946CC440D7C32" ma:contentTypeVersion="17" ma:contentTypeDescription="新しいドキュメントを作成します。" ma:contentTypeScope="" ma:versionID="a90c59429027f72691ea00ccea0deda1">
  <xsd:schema xmlns:xsd="http://www.w3.org/2001/XMLSchema" xmlns:xs="http://www.w3.org/2001/XMLSchema" xmlns:p="http://schemas.microsoft.com/office/2006/metadata/properties" xmlns:ns2="092c3d4e-56bc-4c78-a093-399d8f7aba6c" xmlns:ns3="f85a4162-401c-4047-bb2f-9a6410e5d1d9" targetNamespace="http://schemas.microsoft.com/office/2006/metadata/properties" ma:root="true" ma:fieldsID="cd4c05a2cb2e99398e045606dd1e9165" ns2:_="" ns3:_="">
    <xsd:import namespace="092c3d4e-56bc-4c78-a093-399d8f7aba6c"/>
    <xsd:import namespace="f85a4162-401c-4047-bb2f-9a6410e5d1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_x756a__x53f7_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2c3d4e-56bc-4c78-a093-399d8f7aba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画像タグ" ma:readOnly="false" ma:fieldId="{5cf76f15-5ced-4ddc-b409-7134ff3c332f}" ma:taxonomyMulti="true" ma:sspId="8c736cf6-a955-4bfe-8d1c-aefa9a34031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_x756a__x53f7_" ma:index="21" nillable="true" ma:displayName="番号" ma:format="Dropdown" ma:internalName="_x756a__x53f7_" ma:percentage="FALSE">
      <xsd:simpleType>
        <xsd:restriction base="dms:Number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5a4162-401c-4047-bb2f-9a6410e5d1d9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568906e9-e77a-411b-8d1a-e7b5f057253d}" ma:internalName="TaxCatchAll" ma:showField="CatchAllData" ma:web="f85a4162-401c-4047-bb2f-9a6410e5d1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92c3d4e-56bc-4c78-a093-399d8f7aba6c">
      <Terms xmlns="http://schemas.microsoft.com/office/infopath/2007/PartnerControls"/>
    </lcf76f155ced4ddcb4097134ff3c332f>
    <_x756a__x53f7_ xmlns="092c3d4e-56bc-4c78-a093-399d8f7aba6c" xsi:nil="true"/>
    <TaxCatchAll xmlns="f85a4162-401c-4047-bb2f-9a6410e5d1d9" xsi:nil="true"/>
  </documentManagement>
</p:properties>
</file>

<file path=customXml/itemProps1.xml><?xml version="1.0" encoding="utf-8"?>
<ds:datastoreItem xmlns:ds="http://schemas.openxmlformats.org/officeDocument/2006/customXml" ds:itemID="{13097326-D412-42A4-A7B6-3D3D93B7BC9B}"/>
</file>

<file path=customXml/itemProps2.xml><?xml version="1.0" encoding="utf-8"?>
<ds:datastoreItem xmlns:ds="http://schemas.openxmlformats.org/officeDocument/2006/customXml" ds:itemID="{A00CCF6C-EB51-40AE-9206-811877C9F039}"/>
</file>

<file path=customXml/itemProps3.xml><?xml version="1.0" encoding="utf-8"?>
<ds:datastoreItem xmlns:ds="http://schemas.openxmlformats.org/officeDocument/2006/customXml" ds:itemID="{8B3DA938-FF20-4C6D-8F90-2F1E27A98A05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81</Words>
  <Application>Microsoft Office PowerPoint</Application>
  <PresentationFormat>ユーザー設定</PresentationFormat>
  <Paragraphs>28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Arial</vt:lpstr>
      <vt:lpstr>Calibri</vt:lpstr>
      <vt:lpstr>Rounded M+ Bold</vt:lpstr>
      <vt:lpstr>つなぎゴシック</vt:lpstr>
      <vt:lpstr>Rounded M+</vt:lpstr>
      <vt:lpstr>Office Theme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ピンク　ポップ　桜　春　入学　お祝い　小学校　こども　一年生　A4チラシ縦</dc:title>
  <cp:lastModifiedBy>大本　幸恵</cp:lastModifiedBy>
  <cp:revision>1</cp:revision>
  <dcterms:created xsi:type="dcterms:W3CDTF">2006-08-16T00:00:00Z</dcterms:created>
  <dcterms:modified xsi:type="dcterms:W3CDTF">2025-03-31T01:15:58Z</dcterms:modified>
  <dc:identifier>DAGi_BhUREY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0x010100D50DFAAD72B72946A4C946CC440D7C32</vt:lpwstr>
  </property>
</Properties>
</file>