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5" r:id="rId1"/>
  </p:sldMasterIdLst>
  <p:notesMasterIdLst>
    <p:notesMasterId r:id="rId5"/>
  </p:notesMasterIdLst>
  <p:sldIdLst>
    <p:sldId id="256" r:id="rId2"/>
    <p:sldId id="257" r:id="rId3"/>
    <p:sldId id="260" r:id="rId4"/>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33CC33"/>
    <a:srgbClr val="66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38AD75-2549-4A04-8CE3-BFBC56D86E7D}" v="7" dt="2025-03-24T02:19:47.25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488" autoAdjust="0"/>
  </p:normalViewPr>
  <p:slideViewPr>
    <p:cSldViewPr snapToGrid="0">
      <p:cViewPr>
        <p:scale>
          <a:sx n="70" d="100"/>
          <a:sy n="70" d="100"/>
        </p:scale>
        <p:origin x="1680" y="-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井口 大揮" userId="2bc9e451-b06b-4758-9058-11b9c87d5a3b" providerId="ADAL" clId="{7138AD75-2549-4A04-8CE3-BFBC56D86E7D}"/>
    <pc:docChg chg="undo custSel modSld">
      <pc:chgData name="井口 大揮" userId="2bc9e451-b06b-4758-9058-11b9c87d5a3b" providerId="ADAL" clId="{7138AD75-2549-4A04-8CE3-BFBC56D86E7D}" dt="2025-03-24T10:51:50.002" v="3490" actId="13926"/>
      <pc:docMkLst>
        <pc:docMk/>
      </pc:docMkLst>
      <pc:sldChg chg="modSp mod">
        <pc:chgData name="井口 大揮" userId="2bc9e451-b06b-4758-9058-11b9c87d5a3b" providerId="ADAL" clId="{7138AD75-2549-4A04-8CE3-BFBC56D86E7D}" dt="2025-03-24T10:25:54.385" v="3183" actId="1035"/>
        <pc:sldMkLst>
          <pc:docMk/>
          <pc:sldMk cId="3949554429" sldId="256"/>
        </pc:sldMkLst>
        <pc:spChg chg="mod">
          <ac:chgData name="井口 大揮" userId="2bc9e451-b06b-4758-9058-11b9c87d5a3b" providerId="ADAL" clId="{7138AD75-2549-4A04-8CE3-BFBC56D86E7D}" dt="2025-03-24T03:56:04.801" v="1898" actId="20577"/>
          <ac:spMkLst>
            <pc:docMk/>
            <pc:sldMk cId="3949554429" sldId="256"/>
            <ac:spMk id="3" creationId="{061A6EE4-3690-779B-CE25-FFC6C171A573}"/>
          </ac:spMkLst>
        </pc:spChg>
        <pc:spChg chg="mod">
          <ac:chgData name="井口 大揮" userId="2bc9e451-b06b-4758-9058-11b9c87d5a3b" providerId="ADAL" clId="{7138AD75-2549-4A04-8CE3-BFBC56D86E7D}" dt="2025-03-24T10:22:36.945" v="3128" actId="20577"/>
          <ac:spMkLst>
            <pc:docMk/>
            <pc:sldMk cId="3949554429" sldId="256"/>
            <ac:spMk id="4" creationId="{651E9B1A-7E40-E7E9-11A4-FC1C6FDC93D1}"/>
          </ac:spMkLst>
        </pc:spChg>
        <pc:spChg chg="mod">
          <ac:chgData name="井口 大揮" userId="2bc9e451-b06b-4758-9058-11b9c87d5a3b" providerId="ADAL" clId="{7138AD75-2549-4A04-8CE3-BFBC56D86E7D}" dt="2025-03-24T10:25:49.881" v="3172" actId="14100"/>
          <ac:spMkLst>
            <pc:docMk/>
            <pc:sldMk cId="3949554429" sldId="256"/>
            <ac:spMk id="5" creationId="{68E216CC-ABB2-4380-50DF-50F1449DC952}"/>
          </ac:spMkLst>
        </pc:spChg>
        <pc:spChg chg="mod">
          <ac:chgData name="井口 大揮" userId="2bc9e451-b06b-4758-9058-11b9c87d5a3b" providerId="ADAL" clId="{7138AD75-2549-4A04-8CE3-BFBC56D86E7D}" dt="2025-03-24T09:23:29.129" v="3119" actId="20577"/>
          <ac:spMkLst>
            <pc:docMk/>
            <pc:sldMk cId="3949554429" sldId="256"/>
            <ac:spMk id="7" creationId="{7055A518-692A-975B-1BED-C9BFB735ED9E}"/>
          </ac:spMkLst>
        </pc:spChg>
        <pc:spChg chg="mod">
          <ac:chgData name="井口 大揮" userId="2bc9e451-b06b-4758-9058-11b9c87d5a3b" providerId="ADAL" clId="{7138AD75-2549-4A04-8CE3-BFBC56D86E7D}" dt="2025-03-24T04:21:46.145" v="2037" actId="1036"/>
          <ac:spMkLst>
            <pc:docMk/>
            <pc:sldMk cId="3949554429" sldId="256"/>
            <ac:spMk id="9" creationId="{B57F7224-B7FC-1938-0280-E53352033062}"/>
          </ac:spMkLst>
        </pc:spChg>
        <pc:spChg chg="mod">
          <ac:chgData name="井口 大揮" userId="2bc9e451-b06b-4758-9058-11b9c87d5a3b" providerId="ADAL" clId="{7138AD75-2549-4A04-8CE3-BFBC56D86E7D}" dt="2025-03-24T04:22:06.061" v="2060" actId="1036"/>
          <ac:spMkLst>
            <pc:docMk/>
            <pc:sldMk cId="3949554429" sldId="256"/>
            <ac:spMk id="12" creationId="{06106F5D-E973-8BB3-788D-4697CA7B6ED6}"/>
          </ac:spMkLst>
        </pc:spChg>
        <pc:spChg chg="mod">
          <ac:chgData name="井口 大揮" userId="2bc9e451-b06b-4758-9058-11b9c87d5a3b" providerId="ADAL" clId="{7138AD75-2549-4A04-8CE3-BFBC56D86E7D}" dt="2025-03-24T04:22:06.061" v="2060" actId="1036"/>
          <ac:spMkLst>
            <pc:docMk/>
            <pc:sldMk cId="3949554429" sldId="256"/>
            <ac:spMk id="14" creationId="{75127B7C-85DA-5F4B-D071-1694C276E736}"/>
          </ac:spMkLst>
        </pc:spChg>
        <pc:spChg chg="mod">
          <ac:chgData name="井口 大揮" userId="2bc9e451-b06b-4758-9058-11b9c87d5a3b" providerId="ADAL" clId="{7138AD75-2549-4A04-8CE3-BFBC56D86E7D}" dt="2025-03-24T04:22:06.061" v="2060" actId="1036"/>
          <ac:spMkLst>
            <pc:docMk/>
            <pc:sldMk cId="3949554429" sldId="256"/>
            <ac:spMk id="29" creationId="{2F01E5B5-09D6-3235-552C-7D35A3FECAF3}"/>
          </ac:spMkLst>
        </pc:spChg>
        <pc:graphicFrameChg chg="mod">
          <ac:chgData name="井口 大揮" userId="2bc9e451-b06b-4758-9058-11b9c87d5a3b" providerId="ADAL" clId="{7138AD75-2549-4A04-8CE3-BFBC56D86E7D}" dt="2025-03-24T10:25:54.385" v="3183" actId="1035"/>
          <ac:graphicFrameMkLst>
            <pc:docMk/>
            <pc:sldMk cId="3949554429" sldId="256"/>
            <ac:graphicFrameMk id="31" creationId="{4E300498-562B-058F-D6F6-EAD57FC30167}"/>
          </ac:graphicFrameMkLst>
        </pc:graphicFrameChg>
        <pc:picChg chg="mod">
          <ac:chgData name="井口 大揮" userId="2bc9e451-b06b-4758-9058-11b9c87d5a3b" providerId="ADAL" clId="{7138AD75-2549-4A04-8CE3-BFBC56D86E7D}" dt="2025-03-24T04:22:06.061" v="2060" actId="1036"/>
          <ac:picMkLst>
            <pc:docMk/>
            <pc:sldMk cId="3949554429" sldId="256"/>
            <ac:picMk id="18" creationId="{E1C3E85C-0277-56D5-B6C0-AF02BDC9C728}"/>
          </ac:picMkLst>
        </pc:picChg>
        <pc:picChg chg="mod">
          <ac:chgData name="井口 大揮" userId="2bc9e451-b06b-4758-9058-11b9c87d5a3b" providerId="ADAL" clId="{7138AD75-2549-4A04-8CE3-BFBC56D86E7D}" dt="2025-03-24T04:22:06.061" v="2060" actId="1036"/>
          <ac:picMkLst>
            <pc:docMk/>
            <pc:sldMk cId="3949554429" sldId="256"/>
            <ac:picMk id="22" creationId="{6957C4F0-A83C-A5A2-FE9D-E6804DD009B9}"/>
          </ac:picMkLst>
        </pc:picChg>
      </pc:sldChg>
      <pc:sldChg chg="modSp mod">
        <pc:chgData name="井口 大揮" userId="2bc9e451-b06b-4758-9058-11b9c87d5a3b" providerId="ADAL" clId="{7138AD75-2549-4A04-8CE3-BFBC56D86E7D}" dt="2025-03-24T10:51:50.002" v="3490" actId="13926"/>
        <pc:sldMkLst>
          <pc:docMk/>
          <pc:sldMk cId="175184545" sldId="257"/>
        </pc:sldMkLst>
        <pc:spChg chg="mod">
          <ac:chgData name="井口 大揮" userId="2bc9e451-b06b-4758-9058-11b9c87d5a3b" providerId="ADAL" clId="{7138AD75-2549-4A04-8CE3-BFBC56D86E7D}" dt="2025-03-24T05:13:13.903" v="3097" actId="1036"/>
          <ac:spMkLst>
            <pc:docMk/>
            <pc:sldMk cId="175184545" sldId="257"/>
            <ac:spMk id="3" creationId="{061A6EE4-3690-779B-CE25-FFC6C171A573}"/>
          </ac:spMkLst>
        </pc:spChg>
        <pc:spChg chg="mod">
          <ac:chgData name="井口 大揮" userId="2bc9e451-b06b-4758-9058-11b9c87d5a3b" providerId="ADAL" clId="{7138AD75-2549-4A04-8CE3-BFBC56D86E7D}" dt="2025-03-24T09:18:58.314" v="3110"/>
          <ac:spMkLst>
            <pc:docMk/>
            <pc:sldMk cId="175184545" sldId="257"/>
            <ac:spMk id="4" creationId="{651E9B1A-7E40-E7E9-11A4-FC1C6FDC93D1}"/>
          </ac:spMkLst>
        </pc:spChg>
        <pc:spChg chg="mod">
          <ac:chgData name="井口 大揮" userId="2bc9e451-b06b-4758-9058-11b9c87d5a3b" providerId="ADAL" clId="{7138AD75-2549-4A04-8CE3-BFBC56D86E7D}" dt="2025-03-24T10:51:50.002" v="3490" actId="13926"/>
          <ac:spMkLst>
            <pc:docMk/>
            <pc:sldMk cId="175184545" sldId="257"/>
            <ac:spMk id="6" creationId="{73F9A16A-284B-8F81-0F22-82340EE1FB4E}"/>
          </ac:spMkLst>
        </pc:spChg>
        <pc:spChg chg="mod">
          <ac:chgData name="井口 大揮" userId="2bc9e451-b06b-4758-9058-11b9c87d5a3b" providerId="ADAL" clId="{7138AD75-2549-4A04-8CE3-BFBC56D86E7D}" dt="2025-03-24T10:39:57.792" v="3472" actId="20577"/>
          <ac:spMkLst>
            <pc:docMk/>
            <pc:sldMk cId="175184545" sldId="257"/>
            <ac:spMk id="8" creationId="{E6353ACB-DD53-2F5E-36CD-1AC0181F440C}"/>
          </ac:spMkLst>
        </pc:spChg>
      </pc:sldChg>
      <pc:sldChg chg="addSp delSp modSp mod">
        <pc:chgData name="井口 大揮" userId="2bc9e451-b06b-4758-9058-11b9c87d5a3b" providerId="ADAL" clId="{7138AD75-2549-4A04-8CE3-BFBC56D86E7D}" dt="2025-03-24T05:26:36.913" v="3108" actId="6549"/>
        <pc:sldMkLst>
          <pc:docMk/>
          <pc:sldMk cId="1264829587" sldId="260"/>
        </pc:sldMkLst>
        <pc:spChg chg="mod">
          <ac:chgData name="井口 大揮" userId="2bc9e451-b06b-4758-9058-11b9c87d5a3b" providerId="ADAL" clId="{7138AD75-2549-4A04-8CE3-BFBC56D86E7D}" dt="2025-03-24T02:22:40.587" v="1766" actId="1035"/>
          <ac:spMkLst>
            <pc:docMk/>
            <pc:sldMk cId="1264829587" sldId="260"/>
            <ac:spMk id="8" creationId="{E6353ACB-DD53-2F5E-36CD-1AC0181F440C}"/>
          </ac:spMkLst>
        </pc:spChg>
        <pc:spChg chg="mod">
          <ac:chgData name="井口 大揮" userId="2bc9e451-b06b-4758-9058-11b9c87d5a3b" providerId="ADAL" clId="{7138AD75-2549-4A04-8CE3-BFBC56D86E7D}" dt="2025-03-24T02:27:13.886" v="1815" actId="1036"/>
          <ac:spMkLst>
            <pc:docMk/>
            <pc:sldMk cId="1264829587" sldId="260"/>
            <ac:spMk id="13" creationId="{C79FD9F4-F1E0-9545-88C4-CFDD5749DC36}"/>
          </ac:spMkLst>
        </pc:spChg>
        <pc:spChg chg="mod">
          <ac:chgData name="井口 大揮" userId="2bc9e451-b06b-4758-9058-11b9c87d5a3b" providerId="ADAL" clId="{7138AD75-2549-4A04-8CE3-BFBC56D86E7D}" dt="2025-03-24T02:27:13.886" v="1815" actId="1036"/>
          <ac:spMkLst>
            <pc:docMk/>
            <pc:sldMk cId="1264829587" sldId="260"/>
            <ac:spMk id="14" creationId="{962E3760-F71B-33E3-A6FF-E4EA54F4DE77}"/>
          </ac:spMkLst>
        </pc:spChg>
        <pc:spChg chg="mod">
          <ac:chgData name="井口 大揮" userId="2bc9e451-b06b-4758-9058-11b9c87d5a3b" providerId="ADAL" clId="{7138AD75-2549-4A04-8CE3-BFBC56D86E7D}" dt="2025-03-24T02:27:13.886" v="1815" actId="1036"/>
          <ac:spMkLst>
            <pc:docMk/>
            <pc:sldMk cId="1264829587" sldId="260"/>
            <ac:spMk id="15" creationId="{A9FAEB2F-09BF-0CB4-D829-62FE3686D8E0}"/>
          </ac:spMkLst>
        </pc:spChg>
        <pc:spChg chg="mod">
          <ac:chgData name="井口 大揮" userId="2bc9e451-b06b-4758-9058-11b9c87d5a3b" providerId="ADAL" clId="{7138AD75-2549-4A04-8CE3-BFBC56D86E7D}" dt="2025-03-24T02:21:23.360" v="1718" actId="1035"/>
          <ac:spMkLst>
            <pc:docMk/>
            <pc:sldMk cId="1264829587" sldId="260"/>
            <ac:spMk id="17" creationId="{69880F32-8296-C8DB-5D0F-6B2359F51161}"/>
          </ac:spMkLst>
        </pc:spChg>
        <pc:spChg chg="mod">
          <ac:chgData name="井口 大揮" userId="2bc9e451-b06b-4758-9058-11b9c87d5a3b" providerId="ADAL" clId="{7138AD75-2549-4A04-8CE3-BFBC56D86E7D}" dt="2025-03-24T02:27:13.886" v="1815" actId="1036"/>
          <ac:spMkLst>
            <pc:docMk/>
            <pc:sldMk cId="1264829587" sldId="260"/>
            <ac:spMk id="18" creationId="{AC72D6D7-20F1-0D32-EAA1-4E782EC8E1B8}"/>
          </ac:spMkLst>
        </pc:spChg>
        <pc:spChg chg="mod">
          <ac:chgData name="井口 大揮" userId="2bc9e451-b06b-4758-9058-11b9c87d5a3b" providerId="ADAL" clId="{7138AD75-2549-4A04-8CE3-BFBC56D86E7D}" dt="2025-03-24T02:21:23.360" v="1718" actId="1035"/>
          <ac:spMkLst>
            <pc:docMk/>
            <pc:sldMk cId="1264829587" sldId="260"/>
            <ac:spMk id="19" creationId="{101B688D-FD1A-5964-A026-06DC6ADCEBDC}"/>
          </ac:spMkLst>
        </pc:spChg>
        <pc:spChg chg="mod">
          <ac:chgData name="井口 大揮" userId="2bc9e451-b06b-4758-9058-11b9c87d5a3b" providerId="ADAL" clId="{7138AD75-2549-4A04-8CE3-BFBC56D86E7D}" dt="2025-03-24T02:21:23.360" v="1718" actId="1035"/>
          <ac:spMkLst>
            <pc:docMk/>
            <pc:sldMk cId="1264829587" sldId="260"/>
            <ac:spMk id="20" creationId="{B059CF1B-BFC0-3683-670D-03EC05F0900C}"/>
          </ac:spMkLst>
        </pc:spChg>
        <pc:spChg chg="mod">
          <ac:chgData name="井口 大揮" userId="2bc9e451-b06b-4758-9058-11b9c87d5a3b" providerId="ADAL" clId="{7138AD75-2549-4A04-8CE3-BFBC56D86E7D}" dt="2025-03-24T02:21:23.360" v="1718" actId="1035"/>
          <ac:spMkLst>
            <pc:docMk/>
            <pc:sldMk cId="1264829587" sldId="260"/>
            <ac:spMk id="21" creationId="{4843D266-93EC-C16E-3995-393A0FF07B5D}"/>
          </ac:spMkLst>
        </pc:spChg>
        <pc:spChg chg="mod">
          <ac:chgData name="井口 大揮" userId="2bc9e451-b06b-4758-9058-11b9c87d5a3b" providerId="ADAL" clId="{7138AD75-2549-4A04-8CE3-BFBC56D86E7D}" dt="2025-03-24T02:27:13.886" v="1815" actId="1036"/>
          <ac:spMkLst>
            <pc:docMk/>
            <pc:sldMk cId="1264829587" sldId="260"/>
            <ac:spMk id="22" creationId="{CAA828EA-C677-D807-CA60-8F2798C549CC}"/>
          </ac:spMkLst>
        </pc:spChg>
        <pc:spChg chg="mod">
          <ac:chgData name="井口 大揮" userId="2bc9e451-b06b-4758-9058-11b9c87d5a3b" providerId="ADAL" clId="{7138AD75-2549-4A04-8CE3-BFBC56D86E7D}" dt="2025-03-24T02:27:13.886" v="1815" actId="1036"/>
          <ac:spMkLst>
            <pc:docMk/>
            <pc:sldMk cId="1264829587" sldId="260"/>
            <ac:spMk id="23" creationId="{F5683749-7EAD-872F-654B-462CADC65C8D}"/>
          </ac:spMkLst>
        </pc:spChg>
        <pc:spChg chg="mod">
          <ac:chgData name="井口 大揮" userId="2bc9e451-b06b-4758-9058-11b9c87d5a3b" providerId="ADAL" clId="{7138AD75-2549-4A04-8CE3-BFBC56D86E7D}" dt="2025-03-24T02:27:13.886" v="1815" actId="1036"/>
          <ac:spMkLst>
            <pc:docMk/>
            <pc:sldMk cId="1264829587" sldId="260"/>
            <ac:spMk id="24" creationId="{0D22A6F2-417C-9700-98E0-61CE23A25EAE}"/>
          </ac:spMkLst>
        </pc:spChg>
        <pc:spChg chg="mod">
          <ac:chgData name="井口 大揮" userId="2bc9e451-b06b-4758-9058-11b9c87d5a3b" providerId="ADAL" clId="{7138AD75-2549-4A04-8CE3-BFBC56D86E7D}" dt="2025-03-24T02:27:13.886" v="1815" actId="1036"/>
          <ac:spMkLst>
            <pc:docMk/>
            <pc:sldMk cId="1264829587" sldId="260"/>
            <ac:spMk id="27" creationId="{A7A23048-0033-A112-5CE3-CB7212302632}"/>
          </ac:spMkLst>
        </pc:spChg>
        <pc:graphicFrameChg chg="modGraphic">
          <ac:chgData name="井口 大揮" userId="2bc9e451-b06b-4758-9058-11b9c87d5a3b" providerId="ADAL" clId="{7138AD75-2549-4A04-8CE3-BFBC56D86E7D}" dt="2025-03-24T01:42:31.806" v="600" actId="20577"/>
          <ac:graphicFrameMkLst>
            <pc:docMk/>
            <pc:sldMk cId="1264829587" sldId="260"/>
            <ac:graphicFrameMk id="5" creationId="{854BA8C3-27E4-F8E4-616B-ED1182CFC964}"/>
          </ac:graphicFrameMkLst>
        </pc:graphicFrameChg>
        <pc:graphicFrameChg chg="mod modGraphic">
          <ac:chgData name="井口 大揮" userId="2bc9e451-b06b-4758-9058-11b9c87d5a3b" providerId="ADAL" clId="{7138AD75-2549-4A04-8CE3-BFBC56D86E7D}" dt="2025-03-24T02:27:06.680" v="1811" actId="1036"/>
          <ac:graphicFrameMkLst>
            <pc:docMk/>
            <pc:sldMk cId="1264829587" sldId="260"/>
            <ac:graphicFrameMk id="7" creationId="{B37A3B34-80BC-5867-A9B6-16E598432762}"/>
          </ac:graphicFrameMkLst>
        </pc:graphicFrameChg>
        <pc:graphicFrameChg chg="mod modGraphic">
          <ac:chgData name="井口 大揮" userId="2bc9e451-b06b-4758-9058-11b9c87d5a3b" providerId="ADAL" clId="{7138AD75-2549-4A04-8CE3-BFBC56D86E7D}" dt="2025-03-24T05:26:36.913" v="3108" actId="6549"/>
          <ac:graphicFrameMkLst>
            <pc:docMk/>
            <pc:sldMk cId="1264829587" sldId="260"/>
            <ac:graphicFrameMk id="11" creationId="{E1E2F9B7-2A2E-EEAE-3D96-0107E59769BC}"/>
          </ac:graphicFrameMkLst>
        </pc:graphicFrameChg>
        <pc:graphicFrameChg chg="mod modGraphic">
          <ac:chgData name="井口 大揮" userId="2bc9e451-b06b-4758-9058-11b9c87d5a3b" providerId="ADAL" clId="{7138AD75-2549-4A04-8CE3-BFBC56D86E7D}" dt="2025-03-24T02:24:28.316" v="1803" actId="20577"/>
          <ac:graphicFrameMkLst>
            <pc:docMk/>
            <pc:sldMk cId="1264829587" sldId="260"/>
            <ac:graphicFrameMk id="12" creationId="{46396226-A8DA-6C71-8ADE-C3B8FC61C961}"/>
          </ac:graphicFrameMkLst>
        </pc:graphicFrameChg>
        <pc:graphicFrameChg chg="add del mod modGraphic">
          <ac:chgData name="井口 大揮" userId="2bc9e451-b06b-4758-9058-11b9c87d5a3b" providerId="ADAL" clId="{7138AD75-2549-4A04-8CE3-BFBC56D86E7D}" dt="2025-03-24T02:20:10.530" v="1605" actId="478"/>
          <ac:graphicFrameMkLst>
            <pc:docMk/>
            <pc:sldMk cId="1264829587" sldId="260"/>
            <ac:graphicFrameMk id="28" creationId="{F39D4E6B-713A-70F7-3D8A-A9D19AD9D46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E7AF3E-795F-4A99-A819-648F707690A4}" type="datetimeFigureOut">
              <a:rPr kumimoji="1" lang="ja-JP" altLang="en-US" smtClean="0"/>
              <a:t>2025/3/24</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4BBE1B-6953-4BDE-8217-0FE7842B36F7}" type="slidenum">
              <a:rPr kumimoji="1" lang="ja-JP" altLang="en-US" smtClean="0"/>
              <a:t>‹#›</a:t>
            </a:fld>
            <a:endParaRPr kumimoji="1" lang="ja-JP" altLang="en-US"/>
          </a:p>
        </p:txBody>
      </p:sp>
    </p:spTree>
    <p:extLst>
      <p:ext uri="{BB962C8B-B14F-4D97-AF65-F5344CB8AC3E}">
        <p14:creationId xmlns:p14="http://schemas.microsoft.com/office/powerpoint/2010/main" val="2017666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D4BBE1B-6953-4BDE-8217-0FE7842B36F7}" type="slidenum">
              <a:rPr kumimoji="1" lang="ja-JP" altLang="en-US" smtClean="0"/>
              <a:t>1</a:t>
            </a:fld>
            <a:endParaRPr kumimoji="1" lang="ja-JP" altLang="en-US"/>
          </a:p>
        </p:txBody>
      </p:sp>
    </p:spTree>
    <p:extLst>
      <p:ext uri="{BB962C8B-B14F-4D97-AF65-F5344CB8AC3E}">
        <p14:creationId xmlns:p14="http://schemas.microsoft.com/office/powerpoint/2010/main" val="3769918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D4BBE1B-6953-4BDE-8217-0FE7842B36F7}" type="slidenum">
              <a:rPr kumimoji="1" lang="ja-JP" altLang="en-US" smtClean="0"/>
              <a:t>2</a:t>
            </a:fld>
            <a:endParaRPr kumimoji="1" lang="ja-JP" altLang="en-US"/>
          </a:p>
        </p:txBody>
      </p:sp>
    </p:spTree>
    <p:extLst>
      <p:ext uri="{BB962C8B-B14F-4D97-AF65-F5344CB8AC3E}">
        <p14:creationId xmlns:p14="http://schemas.microsoft.com/office/powerpoint/2010/main" val="818539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D4BBE1B-6953-4BDE-8217-0FE7842B36F7}" type="slidenum">
              <a:rPr kumimoji="1" lang="ja-JP" altLang="en-US" smtClean="0"/>
              <a:t>3</a:t>
            </a:fld>
            <a:endParaRPr kumimoji="1" lang="ja-JP" altLang="en-US"/>
          </a:p>
        </p:txBody>
      </p:sp>
    </p:spTree>
    <p:extLst>
      <p:ext uri="{BB962C8B-B14F-4D97-AF65-F5344CB8AC3E}">
        <p14:creationId xmlns:p14="http://schemas.microsoft.com/office/powerpoint/2010/main" val="1125511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63DFD3-F003-5A0B-C1FE-7808AA6C33E4}"/>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3FE2FAE-D3E3-7AF5-2188-84ACCB22DB9A}"/>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810AC91-0F00-A835-560B-15B8448DE3C2}"/>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2A2E2FB3-7267-B941-FC9C-BB9A43855E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746BA4-286E-A8D0-B9F9-10B3EB590441}"/>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2826188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C0A304-4536-4F89-FCD3-25E6EB645B8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4CCA88-5B7C-E8BE-9549-EA2CEE43DE0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76DCDF-E7AC-28E4-23A7-4F5872DACDF1}"/>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E92DEA02-82B7-FD3A-7E52-34AE297CE0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E17864-DADB-38D9-E611-49E8756D9B58}"/>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205476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43D8E68-AE91-3986-3677-E2E7674360BB}"/>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967DC4E-F2D5-19BA-BA30-701589AA9B0A}"/>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D63E541-4555-8C57-B5EA-44E4C1C64257}"/>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DB0A7B49-CEF6-DA3C-6099-5077E76AD5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2E24FF9-CB4E-02D6-6BEF-EC930FC9CE37}"/>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352915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72B659-6D6E-109F-2B82-6C054BDD381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3BDB24-EDD5-E2CE-B9E9-17B38ADBAC2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79A083-9A8C-0694-5A5B-C7AF60492879}"/>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25ACD695-E199-1F7C-D73B-F33EC228A6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60EDF9C-563B-5397-AF3E-7CF3DD1B0796}"/>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94964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E0FEEB-AC3B-3477-8AF8-6420B7C90A65}"/>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2F5BDF-E762-B884-FC53-D3CE4700FDD4}"/>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0534DB8-9EA2-E350-39A4-5B910B1A387F}"/>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CEF231E7-540E-D1DF-451A-08CB82F752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15F854-C3A1-4664-BD65-F7B2F4769675}"/>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4146887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F9B-6986-14C4-BE99-948BAA722AF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873C09-F132-282B-CAF3-C632CA90995C}"/>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842CB37-58EA-2733-D429-69B4F6F34412}"/>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F88FCCA-0A4F-41FE-DA23-C09A7FBACAEF}"/>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6" name="フッター プレースホルダー 5">
            <a:extLst>
              <a:ext uri="{FF2B5EF4-FFF2-40B4-BE49-F238E27FC236}">
                <a16:creationId xmlns:a16="http://schemas.microsoft.com/office/drawing/2014/main" id="{FD22AA8F-6D41-E23E-D380-F499659DF7E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5340EDA-EDCB-5D98-BB8B-77955A6D8E21}"/>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188723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B07961-7F18-A270-005A-3B6C290A64B7}"/>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CDA55E-D22D-DA32-077F-19B68B189612}"/>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DF78DA4-DB16-E2D9-AAD6-EBCB52973655}"/>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B5DAC03-819B-0F84-CDC6-78B31D7667B8}"/>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BFB4B7C-708B-3400-4D49-D7A8B9776323}"/>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E52BD89-3B50-26B2-1E54-B1C242A632E9}"/>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8" name="フッター プレースホルダー 7">
            <a:extLst>
              <a:ext uri="{FF2B5EF4-FFF2-40B4-BE49-F238E27FC236}">
                <a16:creationId xmlns:a16="http://schemas.microsoft.com/office/drawing/2014/main" id="{D7544C18-910C-07BD-FA73-E2CF3545946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C470074-E477-B13F-0D9F-548875385698}"/>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376342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E7366D-1A95-10F9-2A78-2CB880C6F0F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26C6FFE-17FC-AE3E-87E0-41413C99B649}"/>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4" name="フッター プレースホルダー 3">
            <a:extLst>
              <a:ext uri="{FF2B5EF4-FFF2-40B4-BE49-F238E27FC236}">
                <a16:creationId xmlns:a16="http://schemas.microsoft.com/office/drawing/2014/main" id="{567949C8-6550-3BC7-1D34-7430F2542C7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D3D4C3F-1533-1B01-0706-81B9DF4503B7}"/>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1814223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FFDEFDB-D9A7-5F62-C0F7-9A907A103339}"/>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3" name="フッター プレースホルダー 2">
            <a:extLst>
              <a:ext uri="{FF2B5EF4-FFF2-40B4-BE49-F238E27FC236}">
                <a16:creationId xmlns:a16="http://schemas.microsoft.com/office/drawing/2014/main" id="{A9DE9DF8-16F7-3AD3-CB15-F19E7C694F1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DD274BD-994C-45A2-8B2F-B903E1F134B3}"/>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4099169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B99A99-1516-4E6B-D87D-9B0BF804C55F}"/>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97BDAE-788E-DCD9-8B31-017937786C9F}"/>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88B5CB0-0BCA-55D9-BA0D-EA967EE14465}"/>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A492EBE-1887-2D0A-8DD1-223FEDCF68C3}"/>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6" name="フッター プレースホルダー 5">
            <a:extLst>
              <a:ext uri="{FF2B5EF4-FFF2-40B4-BE49-F238E27FC236}">
                <a16:creationId xmlns:a16="http://schemas.microsoft.com/office/drawing/2014/main" id="{196BD9E1-99F0-F462-287E-7B73E24478D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F6F5C6-9F8B-A0A9-1F8F-91CEECADEF07}"/>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314800871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36303-F6A8-B4BB-4CFD-9EE12B9DF49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BA43F36-13D0-D399-9FC4-510974DF9F61}"/>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2D130587-C5F3-7A90-4CD8-F9725427103C}"/>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F01A873-0596-26FA-6818-F3CD1991313D}"/>
              </a:ext>
            </a:extLst>
          </p:cNvPr>
          <p:cNvSpPr>
            <a:spLocks noGrp="1"/>
          </p:cNvSpPr>
          <p:nvPr>
            <p:ph type="dt" sz="half" idx="10"/>
          </p:nvPr>
        </p:nvSpPr>
        <p:spPr/>
        <p:txBody>
          <a:bodyPr/>
          <a:lstStyle/>
          <a:p>
            <a:fld id="{CE5482D0-2C96-45A6-9B5D-ECE2237CA746}" type="datetimeFigureOut">
              <a:rPr kumimoji="1" lang="ja-JP" altLang="en-US" smtClean="0"/>
              <a:t>2025/3/24</a:t>
            </a:fld>
            <a:endParaRPr kumimoji="1" lang="ja-JP" altLang="en-US"/>
          </a:p>
        </p:txBody>
      </p:sp>
      <p:sp>
        <p:nvSpPr>
          <p:cNvPr id="6" name="フッター プレースホルダー 5">
            <a:extLst>
              <a:ext uri="{FF2B5EF4-FFF2-40B4-BE49-F238E27FC236}">
                <a16:creationId xmlns:a16="http://schemas.microsoft.com/office/drawing/2014/main" id="{95D44561-CB04-8E40-6221-E54BDF2115D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BC3FEE-ACB5-9AD0-8DB9-80B086CDE6D9}"/>
              </a:ext>
            </a:extLst>
          </p:cNvPr>
          <p:cNvSpPr>
            <a:spLocks noGrp="1"/>
          </p:cNvSpPr>
          <p:nvPr>
            <p:ph type="sldNum" sz="quarter" idx="12"/>
          </p:nvPr>
        </p:nvSpPr>
        <p:spPr/>
        <p:txBody>
          <a:body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1468178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E0926C5-A73D-668A-E895-346E04C045B1}"/>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101CB-5C2C-1AEA-8E69-CE1A9872FB45}"/>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059451-7A51-3BAB-A108-FE6546B9CC6A}"/>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CE5482D0-2C96-45A6-9B5D-ECE2237CA746}" type="datetimeFigureOut">
              <a:rPr kumimoji="1" lang="ja-JP" altLang="en-US" smtClean="0"/>
              <a:t>2025/3/24</a:t>
            </a:fld>
            <a:endParaRPr kumimoji="1" lang="ja-JP" altLang="en-US"/>
          </a:p>
        </p:txBody>
      </p:sp>
      <p:sp>
        <p:nvSpPr>
          <p:cNvPr id="5" name="フッター プレースホルダー 4">
            <a:extLst>
              <a:ext uri="{FF2B5EF4-FFF2-40B4-BE49-F238E27FC236}">
                <a16:creationId xmlns:a16="http://schemas.microsoft.com/office/drawing/2014/main" id="{3C730016-1FBA-0F63-713B-774851C2580C}"/>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20B910F-A921-CCFF-9ED9-EA580B4815A9}"/>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851D3694-F3F6-43AD-AE8A-19771A35CD32}" type="slidenum">
              <a:rPr kumimoji="1" lang="ja-JP" altLang="en-US" smtClean="0"/>
              <a:t>‹#›</a:t>
            </a:fld>
            <a:endParaRPr kumimoji="1" lang="ja-JP" altLang="en-US"/>
          </a:p>
        </p:txBody>
      </p:sp>
    </p:spTree>
    <p:extLst>
      <p:ext uri="{BB962C8B-B14F-4D97-AF65-F5344CB8AC3E}">
        <p14:creationId xmlns:p14="http://schemas.microsoft.com/office/powerpoint/2010/main" val="802879642"/>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DDF8E0BF-35CD-82A0-CEB9-FE1CF8832302}"/>
              </a:ext>
            </a:extLst>
          </p:cNvPr>
          <p:cNvSpPr/>
          <p:nvPr/>
        </p:nvSpPr>
        <p:spPr>
          <a:xfrm flipV="1">
            <a:off x="189000" y="688101"/>
            <a:ext cx="6480000" cy="45719"/>
          </a:xfrm>
          <a:prstGeom prst="rect">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5031" tIns="47516" rIns="95031" bIns="47516" numCol="1" spcCol="0" rtlCol="0" fromWordArt="0" anchor="ctr" anchorCtr="0" forceAA="0" compatLnSpc="1">
            <a:prstTxWarp prst="textNoShape">
              <a:avLst/>
            </a:prstTxWarp>
            <a:noAutofit/>
          </a:bodyPr>
          <a:lstStyle/>
          <a:p>
            <a:pPr algn="ctr"/>
            <a:endParaRPr lang="ja-JP" altLang="en-US" sz="1870"/>
          </a:p>
        </p:txBody>
      </p:sp>
      <p:sp>
        <p:nvSpPr>
          <p:cNvPr id="13" name="正方形/長方形 12">
            <a:extLst>
              <a:ext uri="{FF2B5EF4-FFF2-40B4-BE49-F238E27FC236}">
                <a16:creationId xmlns:a16="http://schemas.microsoft.com/office/drawing/2014/main" id="{37F91DAB-C19A-AFCA-828C-6E60D1C830A2}"/>
              </a:ext>
            </a:extLst>
          </p:cNvPr>
          <p:cNvSpPr/>
          <p:nvPr/>
        </p:nvSpPr>
        <p:spPr>
          <a:xfrm>
            <a:off x="189000" y="213767"/>
            <a:ext cx="6480000" cy="5308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kumimoji="1" lang="ja-JP" altLang="en-US" sz="1700" b="1" dirty="0">
                <a:solidFill>
                  <a:schemeClr val="tx1"/>
                </a:solidFill>
                <a:latin typeface="游ゴシック" panose="020B0400000000000000" pitchFamily="50" charset="-128"/>
                <a:ea typeface="游ゴシック" panose="020B0400000000000000" pitchFamily="50" charset="-128"/>
              </a:rPr>
              <a:t>第</a:t>
            </a:r>
            <a:r>
              <a:rPr kumimoji="1" lang="en-US" altLang="ja-JP" sz="1700" b="1" dirty="0">
                <a:solidFill>
                  <a:schemeClr val="tx1"/>
                </a:solidFill>
                <a:latin typeface="游ゴシック" panose="020B0400000000000000" pitchFamily="50" charset="-128"/>
                <a:ea typeface="游ゴシック" panose="020B0400000000000000" pitchFamily="50" charset="-128"/>
              </a:rPr>
              <a:t>11</a:t>
            </a:r>
            <a:r>
              <a:rPr kumimoji="1" lang="ja-JP" altLang="en-US" sz="1700" b="1" dirty="0">
                <a:solidFill>
                  <a:schemeClr val="tx1"/>
                </a:solidFill>
                <a:latin typeface="游ゴシック" panose="020B0400000000000000" pitchFamily="50" charset="-128"/>
                <a:ea typeface="游ゴシック" panose="020B0400000000000000" pitchFamily="50" charset="-128"/>
              </a:rPr>
              <a:t>期 三越伊勢丹ビジネス・サポート支部　</a:t>
            </a:r>
            <a:r>
              <a:rPr kumimoji="1" lang="en-US" altLang="ja-JP" sz="3000" b="1" dirty="0">
                <a:solidFill>
                  <a:srgbClr val="33CC33"/>
                </a:solidFill>
                <a:latin typeface="Brush Script MT" panose="03060802040406070304" pitchFamily="66" charset="0"/>
                <a:ea typeface="游ゴシック" panose="020B0400000000000000" pitchFamily="50" charset="-128"/>
              </a:rPr>
              <a:t>Union</a:t>
            </a:r>
            <a:r>
              <a:rPr kumimoji="1" lang="ja-JP" altLang="en-US" sz="3000" b="1" dirty="0">
                <a:solidFill>
                  <a:srgbClr val="33CC33"/>
                </a:solidFill>
                <a:latin typeface="Brush Script MT" panose="03060802040406070304" pitchFamily="66" charset="0"/>
                <a:ea typeface="游ゴシック" panose="020B0400000000000000" pitchFamily="50" charset="-128"/>
              </a:rPr>
              <a:t> </a:t>
            </a:r>
            <a:r>
              <a:rPr kumimoji="1" lang="en-US" altLang="ja-JP" sz="3000" b="1" dirty="0">
                <a:solidFill>
                  <a:srgbClr val="33CC33"/>
                </a:solidFill>
                <a:latin typeface="Brush Script MT" panose="03060802040406070304" pitchFamily="66" charset="0"/>
                <a:ea typeface="游ゴシック" panose="020B0400000000000000" pitchFamily="50" charset="-128"/>
              </a:rPr>
              <a:t>Letter</a:t>
            </a:r>
            <a:endParaRPr kumimoji="1" lang="en-US" altLang="ja-JP" sz="3000" dirty="0">
              <a:solidFill>
                <a:srgbClr val="33CC33"/>
              </a:solidFill>
              <a:latin typeface="Brush Script MT" panose="03060802040406070304" pitchFamily="66" charset="0"/>
              <a:ea typeface="游ゴシック" panose="020B0400000000000000" pitchFamily="50" charset="-128"/>
            </a:endParaRPr>
          </a:p>
        </p:txBody>
      </p:sp>
      <p:sp>
        <p:nvSpPr>
          <p:cNvPr id="4" name="正方形/長方形 3">
            <a:extLst>
              <a:ext uri="{FF2B5EF4-FFF2-40B4-BE49-F238E27FC236}">
                <a16:creationId xmlns:a16="http://schemas.microsoft.com/office/drawing/2014/main" id="{651E9B1A-7E40-E7E9-11A4-FC1C6FDC93D1}"/>
              </a:ext>
            </a:extLst>
          </p:cNvPr>
          <p:cNvSpPr/>
          <p:nvPr/>
        </p:nvSpPr>
        <p:spPr>
          <a:xfrm>
            <a:off x="189000" y="1126161"/>
            <a:ext cx="6480000" cy="42536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altLang="ja-JP" sz="1400" b="1"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b="1" dirty="0">
                <a:solidFill>
                  <a:schemeClr val="tx1"/>
                </a:solidFill>
                <a:latin typeface="游ゴシック" panose="020B0400000000000000" pitchFamily="50" charset="-128"/>
                <a:ea typeface="游ゴシック" panose="020B0400000000000000" pitchFamily="50" charset="-128"/>
              </a:rPr>
              <a:t>　</a:t>
            </a:r>
            <a:r>
              <a:rPr lang="en-US" altLang="ja-JP" sz="1400" b="1" dirty="0">
                <a:solidFill>
                  <a:schemeClr val="tx1"/>
                </a:solidFill>
                <a:latin typeface="游ゴシック" panose="020B0400000000000000" pitchFamily="50" charset="-128"/>
                <a:ea typeface="游ゴシック" panose="020B0400000000000000" pitchFamily="50" charset="-128"/>
              </a:rPr>
              <a:t>3</a:t>
            </a:r>
            <a:r>
              <a:rPr lang="ja-JP" altLang="en-US" sz="1400" b="1" dirty="0">
                <a:solidFill>
                  <a:schemeClr val="tx1"/>
                </a:solidFill>
                <a:latin typeface="游ゴシック" panose="020B0400000000000000" pitchFamily="50" charset="-128"/>
                <a:ea typeface="游ゴシック" panose="020B0400000000000000" pitchFamily="50" charset="-128"/>
              </a:rPr>
              <a:t>月</a:t>
            </a:r>
            <a:r>
              <a:rPr lang="en-US" altLang="ja-JP" sz="1400" b="1" dirty="0">
                <a:solidFill>
                  <a:schemeClr val="tx1"/>
                </a:solidFill>
                <a:latin typeface="游ゴシック" panose="020B0400000000000000" pitchFamily="50" charset="-128"/>
                <a:ea typeface="游ゴシック" panose="020B0400000000000000" pitchFamily="50" charset="-128"/>
              </a:rPr>
              <a:t>18</a:t>
            </a:r>
            <a:r>
              <a:rPr lang="ja-JP" altLang="en-US" sz="1400" b="1" dirty="0">
                <a:solidFill>
                  <a:schemeClr val="tx1"/>
                </a:solidFill>
                <a:latin typeface="游ゴシック" panose="020B0400000000000000" pitchFamily="50" charset="-128"/>
                <a:ea typeface="游ゴシック" panose="020B0400000000000000" pitchFamily="50" charset="-128"/>
              </a:rPr>
              <a:t>日（月）</a:t>
            </a:r>
            <a:r>
              <a:rPr lang="en-US" altLang="ja-JP" sz="1400" b="1" dirty="0">
                <a:solidFill>
                  <a:schemeClr val="tx1"/>
                </a:solidFill>
                <a:latin typeface="游ゴシック" panose="020B0400000000000000" pitchFamily="50" charset="-128"/>
                <a:ea typeface="游ゴシック" panose="020B0400000000000000" pitchFamily="50" charset="-128"/>
              </a:rPr>
              <a:t>IMBS</a:t>
            </a:r>
            <a:r>
              <a:rPr lang="ja-JP" altLang="en-US" sz="1400" b="1" dirty="0">
                <a:solidFill>
                  <a:schemeClr val="tx1"/>
                </a:solidFill>
                <a:latin typeface="游ゴシック" panose="020B0400000000000000" pitchFamily="50" charset="-128"/>
                <a:ea typeface="游ゴシック" panose="020B0400000000000000" pitchFamily="50" charset="-128"/>
              </a:rPr>
              <a:t> 労使協議会を開催し、</a:t>
            </a:r>
            <a:r>
              <a:rPr lang="en-US" altLang="ja-JP" sz="1400" b="1" dirty="0">
                <a:solidFill>
                  <a:schemeClr val="tx1"/>
                </a:solidFill>
                <a:latin typeface="游ゴシック" panose="020B0400000000000000" pitchFamily="50" charset="-128"/>
                <a:ea typeface="游ゴシック" panose="020B0400000000000000" pitchFamily="50" charset="-128"/>
              </a:rPr>
              <a:t>2025</a:t>
            </a:r>
            <a:r>
              <a:rPr lang="ja-JP" altLang="en-US" sz="1400" b="1" dirty="0">
                <a:solidFill>
                  <a:schemeClr val="tx1"/>
                </a:solidFill>
                <a:latin typeface="游ゴシック" panose="020B0400000000000000" pitchFamily="50" charset="-128"/>
                <a:ea typeface="游ゴシック" panose="020B0400000000000000" pitchFamily="50" charset="-128"/>
              </a:rPr>
              <a:t>年度賃金要求をおこない</a:t>
            </a:r>
            <a:endParaRPr lang="en-US" altLang="ja-JP" sz="1400" b="1"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b="1" dirty="0">
                <a:solidFill>
                  <a:schemeClr val="tx1"/>
                </a:solidFill>
                <a:latin typeface="游ゴシック" panose="020B0400000000000000" pitchFamily="50" charset="-128"/>
                <a:ea typeface="游ゴシック" panose="020B0400000000000000" pitchFamily="50" charset="-128"/>
              </a:rPr>
              <a:t>ました。</a:t>
            </a:r>
            <a:endParaRPr lang="en-US" altLang="ja-JP" sz="1400" b="1"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b="1" dirty="0">
                <a:solidFill>
                  <a:schemeClr val="tx1"/>
                </a:solidFill>
                <a:latin typeface="游ゴシック" panose="020B0400000000000000" pitchFamily="50" charset="-128"/>
                <a:ea typeface="游ゴシック" panose="020B0400000000000000" pitchFamily="50" charset="-128"/>
              </a:rPr>
              <a:t>　会社からは、即日に要求内容通りに回答をいただき、妥結しました。</a:t>
            </a:r>
            <a:endParaRPr lang="en-US" altLang="ja-JP" sz="1400" b="1"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b="1" dirty="0">
                <a:solidFill>
                  <a:schemeClr val="tx1"/>
                </a:solidFill>
                <a:latin typeface="游ゴシック" panose="020B0400000000000000" pitchFamily="50" charset="-128"/>
                <a:ea typeface="游ゴシック" panose="020B0400000000000000" pitchFamily="50" charset="-128"/>
              </a:rPr>
              <a:t>　今回のユニオンレターでは、</a:t>
            </a:r>
            <a:r>
              <a:rPr lang="en-US" altLang="ja-JP" sz="1400" b="1" dirty="0">
                <a:solidFill>
                  <a:schemeClr val="tx1"/>
                </a:solidFill>
                <a:latin typeface="游ゴシック" panose="020B0400000000000000" pitchFamily="50" charset="-128"/>
                <a:ea typeface="游ゴシック" panose="020B0400000000000000" pitchFamily="50" charset="-128"/>
              </a:rPr>
              <a:t>『</a:t>
            </a:r>
            <a:r>
              <a:rPr lang="ja-JP" altLang="en-US" sz="1400" b="1" dirty="0">
                <a:solidFill>
                  <a:schemeClr val="tx1"/>
                </a:solidFill>
                <a:latin typeface="游ゴシック" panose="020B0400000000000000" pitchFamily="50" charset="-128"/>
                <a:ea typeface="游ゴシック" panose="020B0400000000000000" pitchFamily="50" charset="-128"/>
              </a:rPr>
              <a:t>妥結までの状況</a:t>
            </a:r>
            <a:r>
              <a:rPr lang="en-US" altLang="ja-JP" sz="1400" b="1" dirty="0">
                <a:solidFill>
                  <a:schemeClr val="tx1"/>
                </a:solidFill>
                <a:latin typeface="游ゴシック" panose="020B0400000000000000" pitchFamily="50" charset="-128"/>
                <a:ea typeface="游ゴシック" panose="020B0400000000000000" pitchFamily="50" charset="-128"/>
              </a:rPr>
              <a:t>』『</a:t>
            </a:r>
            <a:r>
              <a:rPr lang="ja-JP" altLang="en-US" sz="1400" b="1" dirty="0">
                <a:solidFill>
                  <a:schemeClr val="tx1"/>
                </a:solidFill>
                <a:latin typeface="游ゴシック" panose="020B0400000000000000" pitchFamily="50" charset="-128"/>
                <a:ea typeface="游ゴシック" panose="020B0400000000000000" pitchFamily="50" charset="-128"/>
              </a:rPr>
              <a:t>労使協議会のコメント</a:t>
            </a:r>
            <a:r>
              <a:rPr lang="en-US" altLang="ja-JP" sz="1400" b="1" dirty="0">
                <a:solidFill>
                  <a:schemeClr val="tx1"/>
                </a:solidFill>
                <a:latin typeface="游ゴシック" panose="020B0400000000000000" pitchFamily="50" charset="-128"/>
                <a:ea typeface="游ゴシック" panose="020B0400000000000000" pitchFamily="50" charset="-128"/>
              </a:rPr>
              <a:t>』</a:t>
            </a:r>
          </a:p>
          <a:p>
            <a:pPr>
              <a:lnSpc>
                <a:spcPct val="150000"/>
              </a:lnSpc>
            </a:pPr>
            <a:r>
              <a:rPr lang="en-US" altLang="ja-JP" sz="1400" b="1" dirty="0">
                <a:solidFill>
                  <a:schemeClr val="tx1"/>
                </a:solidFill>
                <a:latin typeface="游ゴシック" panose="020B0400000000000000" pitchFamily="50" charset="-128"/>
                <a:ea typeface="游ゴシック" panose="020B0400000000000000" pitchFamily="50" charset="-128"/>
              </a:rPr>
              <a:t>『</a:t>
            </a:r>
            <a:r>
              <a:rPr lang="ja-JP" altLang="en-US" sz="1400" b="1" dirty="0">
                <a:solidFill>
                  <a:schemeClr val="tx1"/>
                </a:solidFill>
                <a:latin typeface="游ゴシック" panose="020B0400000000000000" pitchFamily="50" charset="-128"/>
                <a:ea typeface="游ゴシック" panose="020B0400000000000000" pitchFamily="50" charset="-128"/>
              </a:rPr>
              <a:t>メンバーズ</a:t>
            </a:r>
            <a:r>
              <a:rPr lang="en-US" altLang="ja-JP" sz="1400" b="1" dirty="0">
                <a:solidFill>
                  <a:schemeClr val="tx1"/>
                </a:solidFill>
                <a:latin typeface="游ゴシック" panose="020B0400000000000000" pitchFamily="50" charset="-128"/>
                <a:ea typeface="游ゴシック" panose="020B0400000000000000" pitchFamily="50" charset="-128"/>
              </a:rPr>
              <a:t>VOICE</a:t>
            </a:r>
            <a:r>
              <a:rPr lang="ja-JP" altLang="en-US" sz="1400" b="1" dirty="0">
                <a:solidFill>
                  <a:schemeClr val="tx1"/>
                </a:solidFill>
                <a:latin typeface="游ゴシック" panose="020B0400000000000000" pitchFamily="50" charset="-128"/>
                <a:ea typeface="游ゴシック" panose="020B0400000000000000" pitchFamily="50" charset="-128"/>
              </a:rPr>
              <a:t>でのご質問</a:t>
            </a:r>
            <a:r>
              <a:rPr lang="en-US" altLang="ja-JP" sz="1400" b="1" dirty="0">
                <a:solidFill>
                  <a:schemeClr val="tx1"/>
                </a:solidFill>
                <a:latin typeface="游ゴシック" panose="020B0400000000000000" pitchFamily="50" charset="-128"/>
                <a:ea typeface="游ゴシック" panose="020B0400000000000000" pitchFamily="50" charset="-128"/>
              </a:rPr>
              <a:t>』</a:t>
            </a:r>
            <a:r>
              <a:rPr lang="ja-JP" altLang="en-US" sz="1400" b="1" dirty="0">
                <a:solidFill>
                  <a:schemeClr val="tx1"/>
                </a:solidFill>
                <a:latin typeface="游ゴシック" panose="020B0400000000000000" pitchFamily="50" charset="-128"/>
                <a:ea typeface="游ゴシック" panose="020B0400000000000000" pitchFamily="50" charset="-128"/>
              </a:rPr>
              <a:t>をご報告します。</a:t>
            </a:r>
            <a:endParaRPr lang="en-US" altLang="ja-JP" sz="1400" b="1" dirty="0">
              <a:solidFill>
                <a:schemeClr val="tx1"/>
              </a:solidFill>
              <a:latin typeface="游ゴシック" panose="020B0400000000000000" pitchFamily="50" charset="-128"/>
              <a:ea typeface="游ゴシック" panose="020B0400000000000000" pitchFamily="50" charset="-128"/>
            </a:endParaRPr>
          </a:p>
        </p:txBody>
      </p:sp>
      <p:sp>
        <p:nvSpPr>
          <p:cNvPr id="7" name="正方形/長方形 6">
            <a:extLst>
              <a:ext uri="{FF2B5EF4-FFF2-40B4-BE49-F238E27FC236}">
                <a16:creationId xmlns:a16="http://schemas.microsoft.com/office/drawing/2014/main" id="{7055A518-692A-975B-1BED-C9BFB735ED9E}"/>
              </a:ext>
            </a:extLst>
          </p:cNvPr>
          <p:cNvSpPr/>
          <p:nvPr/>
        </p:nvSpPr>
        <p:spPr>
          <a:xfrm>
            <a:off x="3721859" y="744597"/>
            <a:ext cx="2867503" cy="249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400" dirty="0">
                <a:solidFill>
                  <a:schemeClr val="tx1"/>
                </a:solidFill>
                <a:latin typeface="游ゴシック" panose="020B0400000000000000" pitchFamily="50" charset="-128"/>
                <a:ea typeface="游ゴシック" panose="020B0400000000000000" pitchFamily="50" charset="-128"/>
              </a:rPr>
              <a:t>2025</a:t>
            </a:r>
            <a:r>
              <a:rPr kumimoji="1" lang="ja-JP" altLang="en-US" sz="1400" dirty="0">
                <a:solidFill>
                  <a:schemeClr val="tx1"/>
                </a:solidFill>
                <a:latin typeface="游ゴシック" panose="020B0400000000000000" pitchFamily="50" charset="-128"/>
                <a:ea typeface="游ゴシック" panose="020B0400000000000000" pitchFamily="50" charset="-128"/>
              </a:rPr>
              <a:t>年３月</a:t>
            </a:r>
            <a:r>
              <a:rPr kumimoji="1" lang="en-US" altLang="ja-JP" sz="1400" dirty="0">
                <a:solidFill>
                  <a:schemeClr val="tx1"/>
                </a:solidFill>
                <a:latin typeface="游ゴシック" panose="020B0400000000000000" pitchFamily="50" charset="-128"/>
                <a:ea typeface="游ゴシック" panose="020B0400000000000000" pitchFamily="50" charset="-128"/>
              </a:rPr>
              <a:t>24</a:t>
            </a:r>
            <a:r>
              <a:rPr kumimoji="1" lang="ja-JP" altLang="en-US" sz="1400" dirty="0">
                <a:solidFill>
                  <a:schemeClr val="tx1"/>
                </a:solidFill>
                <a:latin typeface="游ゴシック" panose="020B0400000000000000" pitchFamily="50" charset="-128"/>
                <a:ea typeface="游ゴシック" panose="020B0400000000000000" pitchFamily="50" charset="-128"/>
              </a:rPr>
              <a:t>日（月）</a:t>
            </a:r>
            <a:endParaRPr kumimoji="1" lang="en-US" altLang="ja-JP" sz="1400" dirty="0">
              <a:solidFill>
                <a:schemeClr val="tx1"/>
              </a:solidFill>
              <a:latin typeface="游ゴシック" panose="020B0400000000000000" pitchFamily="50" charset="-128"/>
              <a:ea typeface="游ゴシック" panose="020B0400000000000000" pitchFamily="50" charset="-128"/>
            </a:endParaRPr>
          </a:p>
        </p:txBody>
      </p:sp>
      <p:pic>
        <p:nvPicPr>
          <p:cNvPr id="11" name="図 10">
            <a:extLst>
              <a:ext uri="{FF2B5EF4-FFF2-40B4-BE49-F238E27FC236}">
                <a16:creationId xmlns:a16="http://schemas.microsoft.com/office/drawing/2014/main" id="{F7B58EB4-D573-0656-2F3C-D64C7BDA4A40}"/>
              </a:ext>
            </a:extLst>
          </p:cNvPr>
          <p:cNvPicPr>
            <a:picLocks noChangeAspect="1"/>
          </p:cNvPicPr>
          <p:nvPr/>
        </p:nvPicPr>
        <p:blipFill>
          <a:blip r:embed="rId3"/>
          <a:stretch>
            <a:fillRect/>
          </a:stretch>
        </p:blipFill>
        <p:spPr>
          <a:xfrm flipH="1">
            <a:off x="6282043" y="250323"/>
            <a:ext cx="576139" cy="714299"/>
          </a:xfrm>
          <a:prstGeom prst="rect">
            <a:avLst/>
          </a:prstGeom>
        </p:spPr>
      </p:pic>
      <p:sp>
        <p:nvSpPr>
          <p:cNvPr id="3" name="正方形/長方形 2">
            <a:extLst>
              <a:ext uri="{FF2B5EF4-FFF2-40B4-BE49-F238E27FC236}">
                <a16:creationId xmlns:a16="http://schemas.microsoft.com/office/drawing/2014/main" id="{061A6EE4-3690-779B-CE25-FFC6C171A573}"/>
              </a:ext>
            </a:extLst>
          </p:cNvPr>
          <p:cNvSpPr/>
          <p:nvPr/>
        </p:nvSpPr>
        <p:spPr>
          <a:xfrm>
            <a:off x="189000" y="1126161"/>
            <a:ext cx="6480000" cy="380809"/>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latin typeface="游ゴシック" panose="020B0400000000000000" pitchFamily="50" charset="-128"/>
                <a:ea typeface="游ゴシック" panose="020B0400000000000000" pitchFamily="50" charset="-128"/>
              </a:rPr>
              <a:t>2025</a:t>
            </a:r>
            <a:r>
              <a:rPr lang="ja-JP" altLang="en-US" sz="1600" b="1" dirty="0">
                <a:solidFill>
                  <a:schemeClr val="tx1"/>
                </a:solidFill>
                <a:latin typeface="游ゴシック" panose="020B0400000000000000" pitchFamily="50" charset="-128"/>
                <a:ea typeface="游ゴシック" panose="020B0400000000000000" pitchFamily="50" charset="-128"/>
              </a:rPr>
              <a:t>年度春の交渉　妥結報告</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sp>
        <p:nvSpPr>
          <p:cNvPr id="5" name="正方形/長方形 4">
            <a:extLst>
              <a:ext uri="{FF2B5EF4-FFF2-40B4-BE49-F238E27FC236}">
                <a16:creationId xmlns:a16="http://schemas.microsoft.com/office/drawing/2014/main" id="{68E216CC-ABB2-4380-50DF-50F1449DC952}"/>
              </a:ext>
            </a:extLst>
          </p:cNvPr>
          <p:cNvSpPr/>
          <p:nvPr/>
        </p:nvSpPr>
        <p:spPr>
          <a:xfrm>
            <a:off x="189000" y="5448645"/>
            <a:ext cx="6480000" cy="236628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altLang="ja-JP" sz="14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kumimoji="1" lang="en-US" altLang="ja-JP" sz="1400" dirty="0">
                <a:solidFill>
                  <a:schemeClr val="tx1"/>
                </a:solidFill>
                <a:latin typeface="游ゴシック" panose="020B0400000000000000" pitchFamily="50" charset="-128"/>
                <a:ea typeface="游ゴシック" panose="020B0400000000000000" pitchFamily="50" charset="-128"/>
              </a:rPr>
              <a:t>【</a:t>
            </a:r>
            <a:r>
              <a:rPr kumimoji="1" lang="ja-JP" altLang="en-US" sz="1400" dirty="0">
                <a:solidFill>
                  <a:schemeClr val="tx1"/>
                </a:solidFill>
                <a:latin typeface="游ゴシック" panose="020B0400000000000000" pitchFamily="50" charset="-128"/>
                <a:ea typeface="游ゴシック" panose="020B0400000000000000" pitchFamily="50" charset="-128"/>
              </a:rPr>
              <a:t>メンバーズ</a:t>
            </a:r>
            <a:r>
              <a:rPr kumimoji="1" lang="en-US" altLang="ja-JP" sz="1400" dirty="0">
                <a:solidFill>
                  <a:schemeClr val="tx1"/>
                </a:solidFill>
                <a:latin typeface="游ゴシック" panose="020B0400000000000000" pitchFamily="50" charset="-128"/>
                <a:ea typeface="游ゴシック" panose="020B0400000000000000" pitchFamily="50" charset="-128"/>
              </a:rPr>
              <a:t>VOICE</a:t>
            </a:r>
            <a:r>
              <a:rPr kumimoji="1" lang="ja-JP" altLang="en-US" sz="1400" dirty="0">
                <a:solidFill>
                  <a:schemeClr val="tx1"/>
                </a:solidFill>
                <a:latin typeface="游ゴシック" panose="020B0400000000000000" pitchFamily="50" charset="-128"/>
                <a:ea typeface="游ゴシック" panose="020B0400000000000000" pitchFamily="50" charset="-128"/>
              </a:rPr>
              <a:t>の状況</a:t>
            </a:r>
            <a:r>
              <a:rPr kumimoji="1" lang="en-US" altLang="ja-JP" sz="1400" dirty="0">
                <a:solidFill>
                  <a:schemeClr val="tx1"/>
                </a:solidFill>
                <a:latin typeface="游ゴシック" panose="020B0400000000000000" pitchFamily="50" charset="-128"/>
                <a:ea typeface="游ゴシック" panose="020B0400000000000000" pitchFamily="50" charset="-128"/>
              </a:rPr>
              <a:t>】71.3</a:t>
            </a:r>
            <a:r>
              <a:rPr lang="ja-JP" altLang="en-US" sz="1400" dirty="0">
                <a:solidFill>
                  <a:schemeClr val="tx1"/>
                </a:solidFill>
                <a:latin typeface="游ゴシック" panose="020B0400000000000000" pitchFamily="50" charset="-128"/>
                <a:ea typeface="游ゴシック" panose="020B0400000000000000" pitchFamily="50" charset="-128"/>
              </a:rPr>
              <a:t>％（</a:t>
            </a:r>
            <a:r>
              <a:rPr lang="en-US" altLang="ja-JP" sz="1400" dirty="0">
                <a:solidFill>
                  <a:schemeClr val="tx1"/>
                </a:solidFill>
                <a:latin typeface="游ゴシック" panose="020B0400000000000000" pitchFamily="50" charset="-128"/>
                <a:ea typeface="游ゴシック" panose="020B0400000000000000" pitchFamily="50" charset="-128"/>
              </a:rPr>
              <a:t>204</a:t>
            </a:r>
            <a:r>
              <a:rPr lang="ja-JP" altLang="en-US" sz="1400" dirty="0">
                <a:solidFill>
                  <a:schemeClr val="tx1"/>
                </a:solidFill>
                <a:latin typeface="游ゴシック" panose="020B0400000000000000" pitchFamily="50" charset="-128"/>
                <a:ea typeface="游ゴシック" panose="020B0400000000000000" pitchFamily="50" charset="-128"/>
              </a:rPr>
              <a:t>人</a:t>
            </a:r>
            <a:r>
              <a:rPr lang="en-US" altLang="ja-JP" sz="1400" dirty="0">
                <a:solidFill>
                  <a:schemeClr val="tx1"/>
                </a:solidFill>
                <a:latin typeface="游ゴシック" panose="020B0400000000000000" pitchFamily="50" charset="-128"/>
                <a:ea typeface="游ゴシック" panose="020B0400000000000000" pitchFamily="50" charset="-128"/>
              </a:rPr>
              <a:t>/286</a:t>
            </a:r>
            <a:r>
              <a:rPr lang="ja-JP" altLang="en-US" sz="1400" dirty="0">
                <a:solidFill>
                  <a:schemeClr val="tx1"/>
                </a:solidFill>
                <a:latin typeface="游ゴシック" panose="020B0400000000000000" pitchFamily="50" charset="-128"/>
                <a:ea typeface="游ゴシック" panose="020B0400000000000000" pitchFamily="50" charset="-128"/>
              </a:rPr>
              <a:t>人</a:t>
            </a:r>
            <a:r>
              <a:rPr lang="en-US" altLang="ja-JP" sz="1400" dirty="0">
                <a:solidFill>
                  <a:schemeClr val="tx1"/>
                </a:solidFill>
                <a:latin typeface="游ゴシック" panose="020B0400000000000000" pitchFamily="50" charset="-128"/>
                <a:ea typeface="游ゴシック" panose="020B0400000000000000" pitchFamily="50" charset="-128"/>
              </a:rPr>
              <a:t>※</a:t>
            </a:r>
            <a:r>
              <a:rPr lang="ja-JP" altLang="en-US" sz="1400" dirty="0">
                <a:solidFill>
                  <a:schemeClr val="tx1"/>
                </a:solidFill>
                <a:latin typeface="游ゴシック" panose="020B0400000000000000" pitchFamily="50" charset="-128"/>
                <a:ea typeface="游ゴシック" panose="020B0400000000000000" pitchFamily="50" charset="-128"/>
              </a:rPr>
              <a:t>）</a:t>
            </a:r>
            <a:endParaRPr lang="en-US" altLang="ja-JP" sz="14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dirty="0">
                <a:solidFill>
                  <a:schemeClr val="tx1"/>
                </a:solidFill>
                <a:latin typeface="游ゴシック" panose="020B0400000000000000" pitchFamily="50" charset="-128"/>
                <a:ea typeface="游ゴシック" panose="020B0400000000000000" pitchFamily="50" charset="-128"/>
              </a:rPr>
              <a:t>　　　　　　　　　　　　　　　　</a:t>
            </a:r>
            <a:r>
              <a:rPr lang="en-US" altLang="ja-JP" sz="1000" dirty="0">
                <a:solidFill>
                  <a:schemeClr val="tx1"/>
                </a:solidFill>
                <a:latin typeface="游ゴシック" panose="020B0400000000000000" pitchFamily="50" charset="-128"/>
                <a:ea typeface="游ゴシック" panose="020B0400000000000000" pitchFamily="50" charset="-128"/>
              </a:rPr>
              <a:t>※</a:t>
            </a:r>
            <a:r>
              <a:rPr lang="ja-JP" altLang="en-US" sz="1000" dirty="0">
                <a:solidFill>
                  <a:schemeClr val="tx1"/>
                </a:solidFill>
                <a:latin typeface="游ゴシック" panose="020B0400000000000000" pitchFamily="50" charset="-128"/>
                <a:ea typeface="游ゴシック" panose="020B0400000000000000" pitchFamily="50" charset="-128"/>
              </a:rPr>
              <a:t>非組合員・専従者、休職者を除外した数</a:t>
            </a:r>
            <a:endParaRPr lang="en-US" altLang="ja-JP" sz="1000" dirty="0">
              <a:solidFill>
                <a:schemeClr val="tx1"/>
              </a:solidFill>
              <a:latin typeface="游ゴシック" panose="020B0400000000000000" pitchFamily="50" charset="-128"/>
              <a:ea typeface="游ゴシック" panose="020B0400000000000000" pitchFamily="50" charset="-128"/>
            </a:endParaRPr>
          </a:p>
          <a:p>
            <a:pPr>
              <a:lnSpc>
                <a:spcPct val="150000"/>
              </a:lnSpc>
            </a:pPr>
            <a:endParaRPr kumimoji="1" lang="en-US" altLang="ja-JP" sz="10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kumimoji="1" lang="ja-JP" altLang="en-US" sz="1400" dirty="0">
                <a:solidFill>
                  <a:schemeClr val="tx1"/>
                </a:solidFill>
                <a:latin typeface="游ゴシック" panose="020B0400000000000000" pitchFamily="50" charset="-128"/>
                <a:ea typeface="游ゴシック" panose="020B0400000000000000" pitchFamily="50" charset="-128"/>
              </a:rPr>
              <a:t>　今年度も動画配信と合わせて、首都圏・地域含めて可能な限り現地にてメンバーズ</a:t>
            </a:r>
            <a:r>
              <a:rPr kumimoji="1" lang="en-US" altLang="ja-JP" sz="1400" dirty="0">
                <a:solidFill>
                  <a:schemeClr val="tx1"/>
                </a:solidFill>
                <a:latin typeface="游ゴシック" panose="020B0400000000000000" pitchFamily="50" charset="-128"/>
                <a:ea typeface="游ゴシック" panose="020B0400000000000000" pitchFamily="50" charset="-128"/>
              </a:rPr>
              <a:t>VOICE</a:t>
            </a:r>
            <a:r>
              <a:rPr kumimoji="1" lang="ja-JP" altLang="en-US" sz="1400" dirty="0">
                <a:solidFill>
                  <a:schemeClr val="tx1"/>
                </a:solidFill>
                <a:latin typeface="游ゴシック" panose="020B0400000000000000" pitchFamily="50" charset="-128"/>
                <a:ea typeface="游ゴシック" panose="020B0400000000000000" pitchFamily="50" charset="-128"/>
              </a:rPr>
              <a:t>を</a:t>
            </a:r>
            <a:r>
              <a:rPr lang="ja-JP" altLang="en-US" sz="1400" dirty="0">
                <a:solidFill>
                  <a:schemeClr val="tx1"/>
                </a:solidFill>
                <a:latin typeface="游ゴシック" panose="020B0400000000000000" pitchFamily="50" charset="-128"/>
                <a:ea typeface="游ゴシック" panose="020B0400000000000000" pitchFamily="50" charset="-128"/>
              </a:rPr>
              <a:t>おこない</a:t>
            </a:r>
            <a:r>
              <a:rPr kumimoji="1" lang="ja-JP" altLang="en-US" sz="1400" dirty="0">
                <a:solidFill>
                  <a:schemeClr val="tx1"/>
                </a:solidFill>
                <a:latin typeface="游ゴシック" panose="020B0400000000000000" pitchFamily="50" charset="-128"/>
                <a:ea typeface="游ゴシック" panose="020B0400000000000000" pitchFamily="50" charset="-128"/>
              </a:rPr>
              <a:t>ました。</a:t>
            </a:r>
            <a:endParaRPr kumimoji="1" lang="en-US" altLang="ja-JP" sz="14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400" dirty="0">
                <a:solidFill>
                  <a:schemeClr val="tx1"/>
                </a:solidFill>
                <a:latin typeface="游ゴシック" panose="020B0400000000000000" pitchFamily="50" charset="-128"/>
                <a:ea typeface="游ゴシック" panose="020B0400000000000000" pitchFamily="50" charset="-128"/>
              </a:rPr>
              <a:t>　動画視聴、リアル</a:t>
            </a:r>
            <a:r>
              <a:rPr lang="en-US" altLang="ja-JP" sz="1400" dirty="0">
                <a:solidFill>
                  <a:schemeClr val="tx1"/>
                </a:solidFill>
                <a:latin typeface="游ゴシック" panose="020B0400000000000000" pitchFamily="50" charset="-128"/>
                <a:ea typeface="游ゴシック" panose="020B0400000000000000" pitchFamily="50" charset="-128"/>
              </a:rPr>
              <a:t>VOICE</a:t>
            </a:r>
            <a:r>
              <a:rPr lang="ja-JP" altLang="en-US" sz="1400" dirty="0">
                <a:solidFill>
                  <a:schemeClr val="tx1"/>
                </a:solidFill>
                <a:latin typeface="游ゴシック" panose="020B0400000000000000" pitchFamily="50" charset="-128"/>
                <a:ea typeface="游ゴシック" panose="020B0400000000000000" pitchFamily="50" charset="-128"/>
              </a:rPr>
              <a:t>に参加いただき、ありがとうございました！</a:t>
            </a:r>
            <a:endParaRPr kumimoji="1" lang="en-US" altLang="ja-JP" sz="1400" dirty="0">
              <a:solidFill>
                <a:schemeClr val="tx1"/>
              </a:solidFill>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B57F7224-B7FC-1938-0280-E53352033062}"/>
              </a:ext>
            </a:extLst>
          </p:cNvPr>
          <p:cNvSpPr/>
          <p:nvPr/>
        </p:nvSpPr>
        <p:spPr>
          <a:xfrm>
            <a:off x="189000" y="5444551"/>
            <a:ext cx="6480000" cy="259219"/>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游ゴシック" panose="020B0400000000000000" pitchFamily="50" charset="-128"/>
                <a:ea typeface="游ゴシック" panose="020B0400000000000000" pitchFamily="50" charset="-128"/>
              </a:rPr>
              <a:t>妥結までの状況</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sp>
        <p:nvSpPr>
          <p:cNvPr id="12" name="正方形/長方形 11">
            <a:extLst>
              <a:ext uri="{FF2B5EF4-FFF2-40B4-BE49-F238E27FC236}">
                <a16:creationId xmlns:a16="http://schemas.microsoft.com/office/drawing/2014/main" id="{06106F5D-E973-8BB3-788D-4697CA7B6ED6}"/>
              </a:ext>
            </a:extLst>
          </p:cNvPr>
          <p:cNvSpPr/>
          <p:nvPr/>
        </p:nvSpPr>
        <p:spPr>
          <a:xfrm>
            <a:off x="3867940" y="3092900"/>
            <a:ext cx="2297975" cy="262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en-US" altLang="ja-JP" sz="1100" b="1" dirty="0">
                <a:solidFill>
                  <a:schemeClr val="tx1"/>
                </a:solidFill>
                <a:latin typeface="游ゴシック" panose="020B0400000000000000" pitchFamily="50" charset="-128"/>
                <a:ea typeface="游ゴシック" panose="020B0400000000000000" pitchFamily="50" charset="-128"/>
              </a:rPr>
              <a:t>&lt;</a:t>
            </a:r>
            <a:r>
              <a:rPr kumimoji="1" lang="ja-JP" altLang="en-US" sz="1100" b="1" dirty="0">
                <a:solidFill>
                  <a:schemeClr val="tx1"/>
                </a:solidFill>
                <a:latin typeface="游ゴシック" panose="020B0400000000000000" pitchFamily="50" charset="-128"/>
                <a:ea typeface="游ゴシック" panose="020B0400000000000000" pitchFamily="50" charset="-128"/>
              </a:rPr>
              <a:t>要求・回答の様子</a:t>
            </a:r>
            <a:r>
              <a:rPr kumimoji="1" lang="en-US" altLang="ja-JP" sz="1100" b="1" dirty="0">
                <a:solidFill>
                  <a:schemeClr val="tx1"/>
                </a:solidFill>
                <a:latin typeface="游ゴシック" panose="020B0400000000000000" pitchFamily="50" charset="-128"/>
                <a:ea typeface="游ゴシック" panose="020B0400000000000000" pitchFamily="50" charset="-128"/>
              </a:rPr>
              <a:t>&gt;</a:t>
            </a:r>
          </a:p>
        </p:txBody>
      </p:sp>
      <p:sp>
        <p:nvSpPr>
          <p:cNvPr id="14" name="正方形/長方形 13">
            <a:extLst>
              <a:ext uri="{FF2B5EF4-FFF2-40B4-BE49-F238E27FC236}">
                <a16:creationId xmlns:a16="http://schemas.microsoft.com/office/drawing/2014/main" id="{75127B7C-85DA-5F4B-D071-1694C276E736}"/>
              </a:ext>
            </a:extLst>
          </p:cNvPr>
          <p:cNvSpPr/>
          <p:nvPr/>
        </p:nvSpPr>
        <p:spPr>
          <a:xfrm>
            <a:off x="3907478" y="5051682"/>
            <a:ext cx="2297976" cy="252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900" b="1" dirty="0">
                <a:solidFill>
                  <a:schemeClr val="tx1"/>
                </a:solidFill>
                <a:latin typeface="游ゴシック" panose="020B0400000000000000" pitchFamily="50" charset="-128"/>
                <a:ea typeface="游ゴシック" panose="020B0400000000000000" pitchFamily="50" charset="-128"/>
              </a:rPr>
              <a:t>左：藤森健至さん、右：井口大揮さん</a:t>
            </a:r>
            <a:endParaRPr lang="en-US" altLang="ja-JP" sz="900" b="1" dirty="0">
              <a:solidFill>
                <a:schemeClr val="tx1"/>
              </a:solidFill>
              <a:latin typeface="游ゴシック" panose="020B0400000000000000" pitchFamily="50" charset="-128"/>
              <a:ea typeface="游ゴシック" panose="020B0400000000000000" pitchFamily="50" charset="-128"/>
            </a:endParaRPr>
          </a:p>
        </p:txBody>
      </p:sp>
      <p:pic>
        <p:nvPicPr>
          <p:cNvPr id="18" name="図 17" descr="コンピューターを使っている男性&#10;&#10;AI によって生成されたコンテンツは間違っている可能性があります。">
            <a:extLst>
              <a:ext uri="{FF2B5EF4-FFF2-40B4-BE49-F238E27FC236}">
                <a16:creationId xmlns:a16="http://schemas.microsoft.com/office/drawing/2014/main" id="{E1C3E85C-0277-56D5-B6C0-AF02BDC9C728}"/>
              </a:ext>
            </a:extLst>
          </p:cNvPr>
          <p:cNvPicPr>
            <a:picLocks noChangeAspect="1"/>
          </p:cNvPicPr>
          <p:nvPr/>
        </p:nvPicPr>
        <p:blipFill>
          <a:blip r:embed="rId4"/>
          <a:srcRect t="21158"/>
          <a:stretch/>
        </p:blipFill>
        <p:spPr>
          <a:xfrm>
            <a:off x="657098" y="3420482"/>
            <a:ext cx="2742745" cy="1621828"/>
          </a:xfrm>
          <a:prstGeom prst="rect">
            <a:avLst/>
          </a:prstGeom>
        </p:spPr>
      </p:pic>
      <p:pic>
        <p:nvPicPr>
          <p:cNvPr id="22" name="図 21" descr="人, 男, 屋内, 顕微鏡 が含まれている画像&#10;&#10;AI によって生成されたコンテンツは間違っている可能性があります。">
            <a:extLst>
              <a:ext uri="{FF2B5EF4-FFF2-40B4-BE49-F238E27FC236}">
                <a16:creationId xmlns:a16="http://schemas.microsoft.com/office/drawing/2014/main" id="{6957C4F0-A83C-A5A2-FE9D-E6804DD009B9}"/>
              </a:ext>
            </a:extLst>
          </p:cNvPr>
          <p:cNvPicPr>
            <a:picLocks noChangeAspect="1"/>
          </p:cNvPicPr>
          <p:nvPr/>
        </p:nvPicPr>
        <p:blipFill>
          <a:blip r:embed="rId5"/>
          <a:srcRect l="11982" t="21158"/>
          <a:stretch/>
        </p:blipFill>
        <p:spPr>
          <a:xfrm>
            <a:off x="3867940" y="3420482"/>
            <a:ext cx="2414103" cy="1621828"/>
          </a:xfrm>
          <a:prstGeom prst="rect">
            <a:avLst/>
          </a:prstGeom>
        </p:spPr>
      </p:pic>
      <p:sp>
        <p:nvSpPr>
          <p:cNvPr id="29" name="正方形/長方形 28">
            <a:extLst>
              <a:ext uri="{FF2B5EF4-FFF2-40B4-BE49-F238E27FC236}">
                <a16:creationId xmlns:a16="http://schemas.microsoft.com/office/drawing/2014/main" id="{2F01E5B5-09D6-3235-552C-7D35A3FECAF3}"/>
              </a:ext>
            </a:extLst>
          </p:cNvPr>
          <p:cNvSpPr/>
          <p:nvPr/>
        </p:nvSpPr>
        <p:spPr>
          <a:xfrm>
            <a:off x="819273" y="3092899"/>
            <a:ext cx="2297975" cy="262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en-US" altLang="ja-JP" sz="1100" b="1" dirty="0">
                <a:solidFill>
                  <a:schemeClr val="tx1"/>
                </a:solidFill>
                <a:latin typeface="游ゴシック" panose="020B0400000000000000" pitchFamily="50" charset="-128"/>
                <a:ea typeface="游ゴシック" panose="020B0400000000000000" pitchFamily="50" charset="-128"/>
              </a:rPr>
              <a:t>&lt;</a:t>
            </a:r>
            <a:r>
              <a:rPr lang="ja-JP" altLang="en-US" sz="1100" b="1" dirty="0">
                <a:solidFill>
                  <a:schemeClr val="tx1"/>
                </a:solidFill>
                <a:latin typeface="游ゴシック" panose="020B0400000000000000" pitchFamily="50" charset="-128"/>
                <a:ea typeface="游ゴシック" panose="020B0400000000000000" pitchFamily="50" charset="-128"/>
              </a:rPr>
              <a:t>労使協議会の様子</a:t>
            </a:r>
            <a:r>
              <a:rPr kumimoji="1" lang="en-US" altLang="ja-JP" sz="1100" b="1" dirty="0">
                <a:solidFill>
                  <a:schemeClr val="tx1"/>
                </a:solidFill>
                <a:latin typeface="游ゴシック" panose="020B0400000000000000" pitchFamily="50" charset="-128"/>
                <a:ea typeface="游ゴシック" panose="020B0400000000000000" pitchFamily="50" charset="-128"/>
              </a:rPr>
              <a:t>&gt;</a:t>
            </a:r>
          </a:p>
        </p:txBody>
      </p:sp>
      <p:graphicFrame>
        <p:nvGraphicFramePr>
          <p:cNvPr id="31" name="表 30">
            <a:extLst>
              <a:ext uri="{FF2B5EF4-FFF2-40B4-BE49-F238E27FC236}">
                <a16:creationId xmlns:a16="http://schemas.microsoft.com/office/drawing/2014/main" id="{4E300498-562B-058F-D6F6-EAD57FC30167}"/>
              </a:ext>
            </a:extLst>
          </p:cNvPr>
          <p:cNvGraphicFramePr>
            <a:graphicFrameLocks noGrp="1"/>
          </p:cNvGraphicFramePr>
          <p:nvPr>
            <p:extLst>
              <p:ext uri="{D42A27DB-BD31-4B8C-83A1-F6EECF244321}">
                <p14:modId xmlns:p14="http://schemas.microsoft.com/office/powerpoint/2010/main" val="1678212614"/>
              </p:ext>
            </p:extLst>
          </p:nvPr>
        </p:nvGraphicFramePr>
        <p:xfrm>
          <a:off x="189000" y="8006554"/>
          <a:ext cx="6480000" cy="1629906"/>
        </p:xfrm>
        <a:graphic>
          <a:graphicData uri="http://schemas.openxmlformats.org/drawingml/2006/table">
            <a:tbl>
              <a:tblPr firstRow="1" firstCol="1" bandRow="1">
                <a:tableStyleId>{5C22544A-7EE6-4342-B048-85BDC9FD1C3A}</a:tableStyleId>
              </a:tblPr>
              <a:tblGrid>
                <a:gridCol w="6480000">
                  <a:extLst>
                    <a:ext uri="{9D8B030D-6E8A-4147-A177-3AD203B41FA5}">
                      <a16:colId xmlns:a16="http://schemas.microsoft.com/office/drawing/2014/main" val="3259787153"/>
                    </a:ext>
                  </a:extLst>
                </a:gridCol>
              </a:tblGrid>
              <a:tr h="1629906">
                <a:tc>
                  <a:txBody>
                    <a:bodyPr/>
                    <a:lstStyle/>
                    <a:p>
                      <a:pPr algn="ctr">
                        <a:lnSpc>
                          <a:spcPct val="150000"/>
                        </a:lnSpc>
                      </a:pPr>
                      <a:r>
                        <a:rPr lang="ja-JP" sz="1100" kern="100" dirty="0">
                          <a:effectLst/>
                          <a:latin typeface="+mn-ea"/>
                          <a:ea typeface="+mn-ea"/>
                        </a:rPr>
                        <a:t>■■■相談・問合せ窓口■■■</a:t>
                      </a:r>
                    </a:p>
                    <a:p>
                      <a:pPr algn="just">
                        <a:lnSpc>
                          <a:spcPct val="150000"/>
                        </a:lnSpc>
                      </a:pPr>
                      <a:r>
                        <a:rPr lang="ja-JP" sz="1100" kern="100" dirty="0">
                          <a:effectLst/>
                          <a:latin typeface="+mn-ea"/>
                          <a:ea typeface="+mn-ea"/>
                        </a:rPr>
                        <a:t>■三越伊勢丹グループ労働組合</a:t>
                      </a:r>
                      <a:r>
                        <a:rPr lang="en-US" altLang="ja-JP" sz="1100" kern="100" dirty="0">
                          <a:effectLst/>
                          <a:latin typeface="+mn-ea"/>
                          <a:ea typeface="+mn-ea"/>
                        </a:rPr>
                        <a:t> </a:t>
                      </a:r>
                      <a:r>
                        <a:rPr lang="ja-JP" sz="1100" kern="100" dirty="0">
                          <a:effectLst/>
                          <a:latin typeface="+mn-ea"/>
                          <a:ea typeface="+mn-ea"/>
                        </a:rPr>
                        <a:t>三越伊勢丹ビジネス・サポート支部　</a:t>
                      </a:r>
                      <a:endParaRPr lang="en-US" altLang="ja-JP" sz="1100" kern="100" dirty="0">
                        <a:effectLst/>
                        <a:latin typeface="+mn-ea"/>
                        <a:ea typeface="+mn-ea"/>
                      </a:endParaRPr>
                    </a:p>
                    <a:p>
                      <a:pPr algn="just">
                        <a:lnSpc>
                          <a:spcPct val="150000"/>
                        </a:lnSpc>
                      </a:pPr>
                      <a:r>
                        <a:rPr lang="ja-JP" sz="1100" kern="100" dirty="0">
                          <a:effectLst/>
                          <a:latin typeface="+mn-ea"/>
                          <a:ea typeface="+mn-ea"/>
                        </a:rPr>
                        <a:t>電話　内）</a:t>
                      </a:r>
                      <a:r>
                        <a:rPr lang="en-US" sz="1100" kern="100" dirty="0">
                          <a:effectLst/>
                          <a:latin typeface="+mn-ea"/>
                          <a:ea typeface="+mn-ea"/>
                        </a:rPr>
                        <a:t>801-23-911</a:t>
                      </a:r>
                      <a:r>
                        <a:rPr lang="ja-JP" sz="1100" kern="100" dirty="0">
                          <a:effectLst/>
                          <a:latin typeface="+mn-ea"/>
                          <a:ea typeface="+mn-ea"/>
                        </a:rPr>
                        <a:t>　外）</a:t>
                      </a:r>
                      <a:r>
                        <a:rPr lang="en-US" sz="1100" kern="100" dirty="0">
                          <a:effectLst/>
                          <a:latin typeface="+mn-ea"/>
                          <a:ea typeface="+mn-ea"/>
                        </a:rPr>
                        <a:t>03-5273-5165</a:t>
                      </a:r>
                      <a:endParaRPr lang="ja-JP" sz="1100" kern="100" dirty="0">
                        <a:effectLst/>
                        <a:latin typeface="+mn-ea"/>
                        <a:ea typeface="+mn-ea"/>
                      </a:endParaRPr>
                    </a:p>
                    <a:p>
                      <a:pPr algn="just">
                        <a:lnSpc>
                          <a:spcPct val="150000"/>
                        </a:lnSpc>
                      </a:pPr>
                      <a:r>
                        <a:rPr lang="ja-JP" sz="1100" kern="100" dirty="0">
                          <a:effectLst/>
                          <a:latin typeface="+mn-ea"/>
                          <a:ea typeface="+mn-ea"/>
                        </a:rPr>
                        <a:t>携帯電話（</a:t>
                      </a:r>
                      <a:r>
                        <a:rPr lang="ja-JP" altLang="en-US" sz="1100" kern="100" dirty="0">
                          <a:effectLst/>
                          <a:latin typeface="+mn-ea"/>
                          <a:ea typeface="+mn-ea"/>
                        </a:rPr>
                        <a:t>委員長</a:t>
                      </a:r>
                      <a:r>
                        <a:rPr lang="ja-JP" sz="1100" kern="100" dirty="0">
                          <a:effectLst/>
                          <a:latin typeface="+mn-ea"/>
                          <a:ea typeface="+mn-ea"/>
                        </a:rPr>
                        <a:t>）井口</a:t>
                      </a:r>
                      <a:r>
                        <a:rPr lang="en-US" sz="1100" kern="100" dirty="0">
                          <a:effectLst/>
                          <a:latin typeface="+mn-ea"/>
                          <a:ea typeface="+mn-ea"/>
                        </a:rPr>
                        <a:t>: 080-3129-4041</a:t>
                      </a:r>
                      <a:endParaRPr lang="ja-JP" sz="1100" kern="100" dirty="0">
                        <a:effectLst/>
                        <a:latin typeface="+mn-ea"/>
                        <a:ea typeface="+mn-ea"/>
                      </a:endParaRPr>
                    </a:p>
                    <a:p>
                      <a:pPr algn="just">
                        <a:lnSpc>
                          <a:spcPct val="150000"/>
                        </a:lnSpc>
                      </a:pPr>
                      <a:r>
                        <a:rPr lang="ja-JP" sz="1100" kern="100" dirty="0">
                          <a:effectLst/>
                          <a:latin typeface="+mn-ea"/>
                          <a:ea typeface="+mn-ea"/>
                        </a:rPr>
                        <a:t>■兼任</a:t>
                      </a:r>
                      <a:r>
                        <a:rPr lang="ja-JP" altLang="en-US" sz="1100" kern="100" dirty="0">
                          <a:effectLst/>
                          <a:latin typeface="+mn-ea"/>
                          <a:ea typeface="+mn-ea"/>
                        </a:rPr>
                        <a:t>執行委員</a:t>
                      </a:r>
                      <a:r>
                        <a:rPr lang="ja-JP" sz="1100" kern="100" dirty="0">
                          <a:effectLst/>
                          <a:latin typeface="+mn-ea"/>
                          <a:ea typeface="+mn-ea"/>
                        </a:rPr>
                        <a:t>：鈴木尚子・安倍智紀・</a:t>
                      </a:r>
                      <a:r>
                        <a:rPr lang="ja-JP" altLang="en-US" sz="1100" kern="100" dirty="0">
                          <a:effectLst/>
                          <a:latin typeface="+mn-ea"/>
                          <a:ea typeface="+mn-ea"/>
                        </a:rPr>
                        <a:t>奥瀬麗子・小杉夏海</a:t>
                      </a:r>
                      <a:endParaRPr lang="en-US" altLang="ja-JP" sz="1100" kern="100" dirty="0">
                        <a:effectLst/>
                        <a:latin typeface="+mn-ea"/>
                        <a:ea typeface="+mn-ea"/>
                      </a:endParaRPr>
                    </a:p>
                    <a:p>
                      <a:pPr algn="just">
                        <a:lnSpc>
                          <a:spcPct val="150000"/>
                        </a:lnSpc>
                      </a:pPr>
                      <a:r>
                        <a:rPr lang="ja-JP" altLang="en-US" sz="1100" kern="100" dirty="0">
                          <a:effectLst/>
                          <a:latin typeface="+mn-ea"/>
                          <a:ea typeface="+mn-ea"/>
                        </a:rPr>
                        <a:t>■評議員・職場委員：お近くの組合役員までお問い合わせください。</a:t>
                      </a:r>
                      <a:endParaRPr lang="ja-JP" sz="1100" kern="100" dirty="0">
                        <a:effectLst/>
                        <a:latin typeface="+mn-ea"/>
                        <a:ea typeface="+mn-ea"/>
                      </a:endParaRPr>
                    </a:p>
                  </a:txBody>
                  <a:tcPr marL="56643" marR="56643" marT="0" marB="0" anchor="ctr"/>
                </a:tc>
                <a:extLst>
                  <a:ext uri="{0D108BD9-81ED-4DB2-BD59-A6C34878D82A}">
                    <a16:rowId xmlns:a16="http://schemas.microsoft.com/office/drawing/2014/main" val="2672934238"/>
                  </a:ext>
                </a:extLst>
              </a:tr>
            </a:tbl>
          </a:graphicData>
        </a:graphic>
      </p:graphicFrame>
      <p:pic>
        <p:nvPicPr>
          <p:cNvPr id="32" name="図 31" descr="食品 が含まれている画像&#10;&#10;自動的に生成された説明">
            <a:extLst>
              <a:ext uri="{FF2B5EF4-FFF2-40B4-BE49-F238E27FC236}">
                <a16:creationId xmlns:a16="http://schemas.microsoft.com/office/drawing/2014/main" id="{D2945F37-1376-4F54-5EE0-E0668B46E709}"/>
              </a:ext>
            </a:extLst>
          </p:cNvPr>
          <p:cNvPicPr>
            <a:picLocks noChangeAspect="1"/>
          </p:cNvPicPr>
          <p:nvPr/>
        </p:nvPicPr>
        <p:blipFill>
          <a:blip r:embed="rId6"/>
          <a:stretch>
            <a:fillRect/>
          </a:stretch>
        </p:blipFill>
        <p:spPr>
          <a:xfrm>
            <a:off x="5794745" y="8674937"/>
            <a:ext cx="790243" cy="1070008"/>
          </a:xfrm>
          <a:prstGeom prst="rect">
            <a:avLst/>
          </a:prstGeom>
        </p:spPr>
      </p:pic>
    </p:spTree>
    <p:extLst>
      <p:ext uri="{BB962C8B-B14F-4D97-AF65-F5344CB8AC3E}">
        <p14:creationId xmlns:p14="http://schemas.microsoft.com/office/powerpoint/2010/main" val="3949554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51E9B1A-7E40-E7E9-11A4-FC1C6FDC93D1}"/>
              </a:ext>
            </a:extLst>
          </p:cNvPr>
          <p:cNvSpPr/>
          <p:nvPr/>
        </p:nvSpPr>
        <p:spPr>
          <a:xfrm>
            <a:off x="189000" y="303719"/>
            <a:ext cx="6480000" cy="51242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altLang="ja-JP" sz="105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回答に際してコメントさせて頂きます。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a:t>
            </a:r>
            <a:r>
              <a:rPr lang="en-US" altLang="ja-JP" sz="1050" dirty="0">
                <a:solidFill>
                  <a:schemeClr val="tx1"/>
                </a:solidFill>
                <a:latin typeface="游ゴシック" panose="020B0400000000000000" pitchFamily="50" charset="-128"/>
                <a:ea typeface="游ゴシック" panose="020B0400000000000000" pitchFamily="50" charset="-128"/>
              </a:rPr>
              <a:t>IMBS</a:t>
            </a:r>
            <a:r>
              <a:rPr lang="ja-JP" altLang="en-US" sz="1050" dirty="0">
                <a:solidFill>
                  <a:schemeClr val="tx1"/>
                </a:solidFill>
                <a:latin typeface="游ゴシック" panose="020B0400000000000000" pitchFamily="50" charset="-128"/>
                <a:ea typeface="游ゴシック" panose="020B0400000000000000" pitchFamily="50" charset="-128"/>
              </a:rPr>
              <a:t>の</a:t>
            </a:r>
            <a:r>
              <a:rPr lang="en-US" altLang="ja-JP" sz="1050" dirty="0">
                <a:solidFill>
                  <a:schemeClr val="tx1"/>
                </a:solidFill>
                <a:latin typeface="游ゴシック" panose="020B0400000000000000" pitchFamily="50" charset="-128"/>
                <a:ea typeface="游ゴシック" panose="020B0400000000000000" pitchFamily="50" charset="-128"/>
              </a:rPr>
              <a:t>2024</a:t>
            </a:r>
            <a:r>
              <a:rPr lang="ja-JP" altLang="en-US" sz="1050" dirty="0">
                <a:solidFill>
                  <a:schemeClr val="tx1"/>
                </a:solidFill>
                <a:latin typeface="游ゴシック" panose="020B0400000000000000" pitchFamily="50" charset="-128"/>
                <a:ea typeface="游ゴシック" panose="020B0400000000000000" pitchFamily="50" charset="-128"/>
              </a:rPr>
              <a:t>年度業績は過去最高益となる予測から、全国各拠点における変化、進化がきちんと成果に結びついているという実感があります。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今後については、従業員にとって会社の成長に夢や希望を持て、納得性のある賃金にしていきたいと思っています。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特に、時給制社員に</a:t>
            </a:r>
            <a:r>
              <a:rPr lang="en-US" altLang="ja-JP" sz="1050" dirty="0">
                <a:solidFill>
                  <a:schemeClr val="tx1"/>
                </a:solidFill>
                <a:latin typeface="游ゴシック" panose="020B0400000000000000" pitchFamily="50" charset="-128"/>
                <a:ea typeface="游ゴシック" panose="020B0400000000000000" pitchFamily="50" charset="-128"/>
              </a:rPr>
              <a:t>30</a:t>
            </a:r>
            <a:r>
              <a:rPr lang="ja-JP" altLang="en-US" sz="1050" dirty="0">
                <a:solidFill>
                  <a:schemeClr val="tx1"/>
                </a:solidFill>
                <a:latin typeface="游ゴシック" panose="020B0400000000000000" pitchFamily="50" charset="-128"/>
                <a:ea typeface="游ゴシック" panose="020B0400000000000000" pitchFamily="50" charset="-128"/>
              </a:rPr>
              <a:t>円のベースアップをしたことは、月給制に置き換えると平均で</a:t>
            </a:r>
            <a:r>
              <a:rPr lang="en-US" altLang="ja-JP" sz="1050" dirty="0">
                <a:solidFill>
                  <a:schemeClr val="tx1"/>
                </a:solidFill>
                <a:latin typeface="游ゴシック" panose="020B0400000000000000" pitchFamily="50" charset="-128"/>
                <a:ea typeface="游ゴシック" panose="020B0400000000000000" pitchFamily="50" charset="-128"/>
              </a:rPr>
              <a:t>5,000</a:t>
            </a:r>
            <a:r>
              <a:rPr lang="ja-JP" altLang="en-US" sz="1050" dirty="0">
                <a:solidFill>
                  <a:schemeClr val="tx1"/>
                </a:solidFill>
                <a:latin typeface="游ゴシック" panose="020B0400000000000000" pitchFamily="50" charset="-128"/>
                <a:ea typeface="游ゴシック" panose="020B0400000000000000" pitchFamily="50" charset="-128"/>
              </a:rPr>
              <a:t>円を上回る水準であり、最低賃金に左右されない時給制の在り方が望ましいと思っている中では、とても喜ばしいことです。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今回、ステージ</a:t>
            </a:r>
            <a:r>
              <a:rPr lang="en-US" altLang="ja-JP" sz="1050" dirty="0">
                <a:solidFill>
                  <a:schemeClr val="tx1"/>
                </a:solidFill>
                <a:latin typeface="游ゴシック" panose="020B0400000000000000" pitchFamily="50" charset="-128"/>
                <a:ea typeface="游ゴシック" panose="020B0400000000000000" pitchFamily="50" charset="-128"/>
              </a:rPr>
              <a:t>Ct</a:t>
            </a:r>
            <a:r>
              <a:rPr lang="ja-JP" altLang="en-US" sz="1050" dirty="0">
                <a:solidFill>
                  <a:schemeClr val="tx1"/>
                </a:solidFill>
                <a:latin typeface="游ゴシック" panose="020B0400000000000000" pitchFamily="50" charset="-128"/>
                <a:ea typeface="游ゴシック" panose="020B0400000000000000" pitchFamily="50" charset="-128"/>
              </a:rPr>
              <a:t>に関しては、昨今の採用賃金の上昇から</a:t>
            </a:r>
            <a:r>
              <a:rPr lang="en-US" altLang="ja-JP" sz="1050" dirty="0">
                <a:solidFill>
                  <a:schemeClr val="tx1"/>
                </a:solidFill>
                <a:latin typeface="游ゴシック" panose="020B0400000000000000" pitchFamily="50" charset="-128"/>
                <a:ea typeface="游ゴシック" panose="020B0400000000000000" pitchFamily="50" charset="-128"/>
              </a:rPr>
              <a:t>2,000</a:t>
            </a:r>
            <a:r>
              <a:rPr lang="ja-JP" altLang="en-US" sz="1050" dirty="0">
                <a:solidFill>
                  <a:schemeClr val="tx1"/>
                </a:solidFill>
                <a:latin typeface="游ゴシック" panose="020B0400000000000000" pitchFamily="50" charset="-128"/>
                <a:ea typeface="游ゴシック" panose="020B0400000000000000" pitchFamily="50" charset="-128"/>
              </a:rPr>
              <a:t>円のベースアップを致しましたが、中長期的な視点としては、幹部候補として期待されているステージ</a:t>
            </a:r>
            <a:r>
              <a:rPr lang="en-US" altLang="ja-JP" sz="1050" dirty="0">
                <a:solidFill>
                  <a:schemeClr val="tx1"/>
                </a:solidFill>
                <a:latin typeface="游ゴシック" panose="020B0400000000000000" pitchFamily="50" charset="-128"/>
                <a:ea typeface="游ゴシック" panose="020B0400000000000000" pitchFamily="50" charset="-128"/>
              </a:rPr>
              <a:t>Ct</a:t>
            </a:r>
            <a:r>
              <a:rPr lang="ja-JP" altLang="en-US" sz="1050" dirty="0">
                <a:solidFill>
                  <a:schemeClr val="tx1"/>
                </a:solidFill>
                <a:latin typeface="游ゴシック" panose="020B0400000000000000" pitchFamily="50" charset="-128"/>
                <a:ea typeface="游ゴシック" panose="020B0400000000000000" pitchFamily="50" charset="-128"/>
              </a:rPr>
              <a:t>が、将来ステージ</a:t>
            </a:r>
            <a:r>
              <a:rPr lang="en-US" altLang="ja-JP" sz="1050" dirty="0">
                <a:solidFill>
                  <a:schemeClr val="tx1"/>
                </a:solidFill>
                <a:latin typeface="游ゴシック" panose="020B0400000000000000" pitchFamily="50" charset="-128"/>
                <a:ea typeface="游ゴシック" panose="020B0400000000000000" pitchFamily="50" charset="-128"/>
              </a:rPr>
              <a:t>B</a:t>
            </a:r>
            <a:r>
              <a:rPr lang="ja-JP" altLang="en-US" sz="1050" dirty="0">
                <a:solidFill>
                  <a:schemeClr val="tx1"/>
                </a:solidFill>
                <a:latin typeface="游ゴシック" panose="020B0400000000000000" pitchFamily="50" charset="-128"/>
                <a:ea typeface="游ゴシック" panose="020B0400000000000000" pitchFamily="50" charset="-128"/>
              </a:rPr>
              <a:t>になった時を含む賃金カーブを想定し、他の競合他社よりも魅力的か労使で検討が必要だと感じています。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今後に向けての賃金のあり方については、営業利益目標</a:t>
            </a:r>
            <a:r>
              <a:rPr lang="en-US" altLang="ja-JP" sz="1050" dirty="0">
                <a:solidFill>
                  <a:schemeClr val="tx1"/>
                </a:solidFill>
                <a:latin typeface="游ゴシック" panose="020B0400000000000000" pitchFamily="50" charset="-128"/>
                <a:ea typeface="游ゴシック" panose="020B0400000000000000" pitchFamily="50" charset="-128"/>
              </a:rPr>
              <a:t>5</a:t>
            </a:r>
            <a:r>
              <a:rPr lang="ja-JP" altLang="en-US" sz="1050" dirty="0">
                <a:solidFill>
                  <a:schemeClr val="tx1"/>
                </a:solidFill>
                <a:latin typeface="游ゴシック" panose="020B0400000000000000" pitchFamily="50" charset="-128"/>
                <a:ea typeface="游ゴシック" panose="020B0400000000000000" pitchFamily="50" charset="-128"/>
              </a:rPr>
              <a:t>億円、</a:t>
            </a:r>
            <a:r>
              <a:rPr lang="en-US" altLang="ja-JP" sz="1050" dirty="0">
                <a:solidFill>
                  <a:schemeClr val="tx1"/>
                </a:solidFill>
                <a:latin typeface="游ゴシック" panose="020B0400000000000000" pitchFamily="50" charset="-128"/>
                <a:ea typeface="游ゴシック" panose="020B0400000000000000" pitchFamily="50" charset="-128"/>
              </a:rPr>
              <a:t>10</a:t>
            </a:r>
            <a:r>
              <a:rPr lang="ja-JP" altLang="en-US" sz="1050" dirty="0">
                <a:solidFill>
                  <a:schemeClr val="tx1"/>
                </a:solidFill>
                <a:latin typeface="游ゴシック" panose="020B0400000000000000" pitchFamily="50" charset="-128"/>
                <a:ea typeface="游ゴシック" panose="020B0400000000000000" pitchFamily="50" charset="-128"/>
              </a:rPr>
              <a:t>億円を達成時に、賞与や本給の制度を見直していきたいと思っています。その根底にあるものは、会社の方針に基づいて、がんばって成果を上げた人に、今まで以上に報いたいという思想を賃金制度に反映していきたい、ということで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すぐに出来ることとして、本給評価の</a:t>
            </a:r>
            <a:r>
              <a:rPr lang="en-US" altLang="ja-JP" sz="1050" dirty="0">
                <a:solidFill>
                  <a:schemeClr val="tx1"/>
                </a:solidFill>
                <a:latin typeface="游ゴシック" panose="020B0400000000000000" pitchFamily="50" charset="-128"/>
                <a:ea typeface="游ゴシック" panose="020B0400000000000000" pitchFamily="50" charset="-128"/>
              </a:rPr>
              <a:t>S</a:t>
            </a:r>
            <a:r>
              <a:rPr lang="ja-JP" altLang="en-US" sz="1050" dirty="0">
                <a:solidFill>
                  <a:schemeClr val="tx1"/>
                </a:solidFill>
                <a:latin typeface="游ゴシック" panose="020B0400000000000000" pitchFamily="50" charset="-128"/>
                <a:ea typeface="游ゴシック" panose="020B0400000000000000" pitchFamily="50" charset="-128"/>
              </a:rPr>
              <a:t>・</a:t>
            </a:r>
            <a:r>
              <a:rPr lang="en-US" altLang="ja-JP" sz="1050" dirty="0">
                <a:solidFill>
                  <a:schemeClr val="tx1"/>
                </a:solidFill>
                <a:latin typeface="游ゴシック" panose="020B0400000000000000" pitchFamily="50" charset="-128"/>
                <a:ea typeface="游ゴシック" panose="020B0400000000000000" pitchFamily="50" charset="-128"/>
              </a:rPr>
              <a:t>A</a:t>
            </a:r>
            <a:r>
              <a:rPr lang="ja-JP" altLang="en-US" sz="1050" dirty="0">
                <a:solidFill>
                  <a:schemeClr val="tx1"/>
                </a:solidFill>
                <a:latin typeface="游ゴシック" panose="020B0400000000000000" pitchFamily="50" charset="-128"/>
                <a:ea typeface="游ゴシック" panose="020B0400000000000000" pitchFamily="50" charset="-128"/>
              </a:rPr>
              <a:t>評価については、会社としても</a:t>
            </a:r>
            <a:r>
              <a:rPr lang="en-US" altLang="ja-JP" sz="1050" dirty="0">
                <a:solidFill>
                  <a:schemeClr val="tx1"/>
                </a:solidFill>
                <a:latin typeface="游ゴシック" panose="020B0400000000000000" pitchFamily="50" charset="-128"/>
                <a:ea typeface="游ゴシック" panose="020B0400000000000000" pitchFamily="50" charset="-128"/>
              </a:rPr>
              <a:t>S</a:t>
            </a:r>
            <a:r>
              <a:rPr lang="ja-JP" altLang="en-US" sz="1050" dirty="0">
                <a:solidFill>
                  <a:schemeClr val="tx1"/>
                </a:solidFill>
                <a:latin typeface="游ゴシック" panose="020B0400000000000000" pitchFamily="50" charset="-128"/>
                <a:ea typeface="游ゴシック" panose="020B0400000000000000" pitchFamily="50" charset="-128"/>
              </a:rPr>
              <a:t>評価を適切に運用することで、前例などに捉われずに成果がより評価されるという思想を、既存の評価制度の中でもしっかりと運用していき、その後の新たな賃金制度改定に結びつけていきたいと思ってい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最後に、会社としても労使で協議してきた内容をメンバー全員に理解してもらうためには、</a:t>
            </a:r>
            <a:r>
              <a:rPr lang="en-US" altLang="ja-JP" sz="1050" dirty="0">
                <a:solidFill>
                  <a:schemeClr val="tx1"/>
                </a:solidFill>
                <a:latin typeface="游ゴシック" panose="020B0400000000000000" pitchFamily="50" charset="-128"/>
                <a:ea typeface="游ゴシック" panose="020B0400000000000000" pitchFamily="50" charset="-128"/>
              </a:rPr>
              <a:t>VOICE</a:t>
            </a:r>
            <a:r>
              <a:rPr lang="ja-JP" altLang="en-US" sz="1050" dirty="0">
                <a:solidFill>
                  <a:schemeClr val="tx1"/>
                </a:solidFill>
                <a:latin typeface="游ゴシック" panose="020B0400000000000000" pitchFamily="50" charset="-128"/>
                <a:ea typeface="游ゴシック" panose="020B0400000000000000" pitchFamily="50" charset="-128"/>
              </a:rPr>
              <a:t>の参加率がさらに上がり、高い意識を持ってみんなが参加できることが必要と考えております。労使で改善策を考えていきたいと思っていますので、引き続きお願いします。</a:t>
            </a:r>
          </a:p>
        </p:txBody>
      </p:sp>
      <p:sp>
        <p:nvSpPr>
          <p:cNvPr id="3" name="正方形/長方形 2">
            <a:extLst>
              <a:ext uri="{FF2B5EF4-FFF2-40B4-BE49-F238E27FC236}">
                <a16:creationId xmlns:a16="http://schemas.microsoft.com/office/drawing/2014/main" id="{061A6EE4-3690-779B-CE25-FFC6C171A573}"/>
              </a:ext>
            </a:extLst>
          </p:cNvPr>
          <p:cNvSpPr/>
          <p:nvPr/>
        </p:nvSpPr>
        <p:spPr>
          <a:xfrm>
            <a:off x="189000" y="303721"/>
            <a:ext cx="6480000" cy="304609"/>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游ゴシック" panose="020B0400000000000000" pitchFamily="50" charset="-128"/>
                <a:ea typeface="游ゴシック" panose="020B0400000000000000" pitchFamily="50" charset="-128"/>
              </a:rPr>
              <a:t>代表取締役社長 藤森 健至さんのコメント</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sp>
        <p:nvSpPr>
          <p:cNvPr id="6" name="正方形/長方形 5">
            <a:extLst>
              <a:ext uri="{FF2B5EF4-FFF2-40B4-BE49-F238E27FC236}">
                <a16:creationId xmlns:a16="http://schemas.microsoft.com/office/drawing/2014/main" id="{73F9A16A-284B-8F81-0F22-82340EE1FB4E}"/>
              </a:ext>
            </a:extLst>
          </p:cNvPr>
          <p:cNvSpPr/>
          <p:nvPr/>
        </p:nvSpPr>
        <p:spPr>
          <a:xfrm>
            <a:off x="189000" y="5710803"/>
            <a:ext cx="6480000" cy="39909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altLang="ja-JP" sz="14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この度は、組合要求に対して、早期でのご回答いただきまして誠にありがとうございました。</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今回の賃金要求では、物価上昇分のベースアップについて、昨年を超える水準での議論が</a:t>
            </a:r>
            <a:r>
              <a:rPr lang="en-US" altLang="ja-JP" sz="1050" dirty="0">
                <a:solidFill>
                  <a:schemeClr val="tx1"/>
                </a:solidFill>
                <a:latin typeface="游ゴシック" panose="020B0400000000000000" pitchFamily="50" charset="-128"/>
                <a:ea typeface="游ゴシック" panose="020B0400000000000000" pitchFamily="50" charset="-128"/>
              </a:rPr>
              <a:t>HDS</a:t>
            </a:r>
            <a:r>
              <a:rPr lang="ja-JP" altLang="en-US" sz="1050" dirty="0">
                <a:solidFill>
                  <a:schemeClr val="tx1"/>
                </a:solidFill>
                <a:latin typeface="游ゴシック" panose="020B0400000000000000" pitchFamily="50" charset="-128"/>
                <a:ea typeface="游ゴシック" panose="020B0400000000000000" pitchFamily="50" charset="-128"/>
              </a:rPr>
              <a:t>労使協議会でおこなわれ決定しました。</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社会環境で、高い水準での物価上昇から、賃金上昇の機運が高まっている中で、今回のベースアップ額について、大部分のメンバーにご理解いただけたと思っております。</a:t>
            </a:r>
            <a:endParaRPr lang="en-US" altLang="ja-JP" sz="105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一方で、物価上昇による生活への不安は、メンバーから声が出ており、その中でも</a:t>
            </a:r>
            <a:r>
              <a:rPr lang="en-US" altLang="ja-JP" sz="1050" dirty="0">
                <a:solidFill>
                  <a:schemeClr val="tx1"/>
                </a:solidFill>
                <a:latin typeface="游ゴシック" panose="020B0400000000000000" pitchFamily="50" charset="-128"/>
                <a:ea typeface="游ゴシック" panose="020B0400000000000000" pitchFamily="50" charset="-128"/>
              </a:rPr>
              <a:t>2025</a:t>
            </a:r>
            <a:r>
              <a:rPr lang="ja-JP" altLang="en-US" sz="1050" dirty="0">
                <a:solidFill>
                  <a:schemeClr val="tx1"/>
                </a:solidFill>
                <a:latin typeface="游ゴシック" panose="020B0400000000000000" pitchFamily="50" charset="-128"/>
                <a:ea typeface="游ゴシック" panose="020B0400000000000000" pitchFamily="50" charset="-128"/>
              </a:rPr>
              <a:t>年度の営業利益が過去最高益での予測であることから、物価上昇以外の更なるベースアップができなかったのか等の声もありました。</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物価上昇以外のベースアップ構成要素については、評議員会・執行委員会の中でも議論を尽くしましたが、今年度は条件が揃っていなかったと考えています。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今回の</a:t>
            </a:r>
            <a:r>
              <a:rPr lang="en-US" altLang="ja-JP" sz="1050" dirty="0">
                <a:solidFill>
                  <a:schemeClr val="tx1"/>
                </a:solidFill>
                <a:latin typeface="游ゴシック" panose="020B0400000000000000" pitchFamily="50" charset="-128"/>
                <a:ea typeface="游ゴシック" panose="020B0400000000000000" pitchFamily="50" charset="-128"/>
              </a:rPr>
              <a:t>VOICE</a:t>
            </a:r>
            <a:r>
              <a:rPr lang="ja-JP" altLang="en-US" sz="1050" dirty="0">
                <a:solidFill>
                  <a:schemeClr val="tx1"/>
                </a:solidFill>
                <a:latin typeface="游ゴシック" panose="020B0400000000000000" pitchFamily="50" charset="-128"/>
                <a:ea typeface="游ゴシック" panose="020B0400000000000000" pitchFamily="50" charset="-128"/>
              </a:rPr>
              <a:t>でも伝えていたことですが、会社の中長期計画を達成し企業が発展していくことが、組合で策定した労働福祉ビジョンの実現にも重要であると考えています。</a:t>
            </a:r>
          </a:p>
          <a:p>
            <a:pPr>
              <a:lnSpc>
                <a:spcPct val="150000"/>
              </a:lnSpc>
            </a:pPr>
            <a:r>
              <a:rPr lang="ja-JP" altLang="en-US" sz="1050" dirty="0">
                <a:solidFill>
                  <a:schemeClr val="tx1"/>
                </a:solidFill>
                <a:latin typeface="游ゴシック" panose="020B0400000000000000" pitchFamily="50" charset="-128"/>
                <a:ea typeface="游ゴシック" panose="020B0400000000000000" pitchFamily="50" charset="-128"/>
              </a:rPr>
              <a:t>　メンバーが中長期目標を達成していくために組合では、会社の情報や業績状況などを正しくメンバーに伝えていくこと、メンバーからの声を会社に伝えることが本当に大切であると思っていますので、引き続き議論とその機会をよろしくお願いします。</a:t>
            </a:r>
          </a:p>
        </p:txBody>
      </p:sp>
      <p:sp>
        <p:nvSpPr>
          <p:cNvPr id="8" name="正方形/長方形 7">
            <a:extLst>
              <a:ext uri="{FF2B5EF4-FFF2-40B4-BE49-F238E27FC236}">
                <a16:creationId xmlns:a16="http://schemas.microsoft.com/office/drawing/2014/main" id="{E6353ACB-DD53-2F5E-36CD-1AC0181F440C}"/>
              </a:ext>
            </a:extLst>
          </p:cNvPr>
          <p:cNvSpPr/>
          <p:nvPr/>
        </p:nvSpPr>
        <p:spPr>
          <a:xfrm>
            <a:off x="189000" y="5710803"/>
            <a:ext cx="6480000" cy="394947"/>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游ゴシック" panose="020B0400000000000000" pitchFamily="50" charset="-128"/>
                <a:ea typeface="游ゴシック" panose="020B0400000000000000" pitchFamily="50" charset="-128"/>
              </a:rPr>
              <a:t>支部執行委員長のコメント</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7518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四角形: 角を丸くする 24">
            <a:extLst>
              <a:ext uri="{FF2B5EF4-FFF2-40B4-BE49-F238E27FC236}">
                <a16:creationId xmlns:a16="http://schemas.microsoft.com/office/drawing/2014/main" id="{B783657F-4EC4-0286-ABCF-3BD831CDB8C6}"/>
              </a:ext>
            </a:extLst>
          </p:cNvPr>
          <p:cNvSpPr/>
          <p:nvPr/>
        </p:nvSpPr>
        <p:spPr>
          <a:xfrm>
            <a:off x="133197" y="2517641"/>
            <a:ext cx="6570340" cy="733907"/>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0D22A6F2-417C-9700-98E0-61CE23A25EAE}"/>
              </a:ext>
            </a:extLst>
          </p:cNvPr>
          <p:cNvSpPr/>
          <p:nvPr/>
        </p:nvSpPr>
        <p:spPr>
          <a:xfrm>
            <a:off x="129159" y="3397314"/>
            <a:ext cx="6570340" cy="1318287"/>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73F9A16A-284B-8F81-0F22-82340EE1FB4E}"/>
              </a:ext>
            </a:extLst>
          </p:cNvPr>
          <p:cNvSpPr/>
          <p:nvPr/>
        </p:nvSpPr>
        <p:spPr>
          <a:xfrm>
            <a:off x="86627" y="82710"/>
            <a:ext cx="6670307" cy="97405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altLang="ja-JP" sz="1400" dirty="0">
              <a:solidFill>
                <a:schemeClr val="tx1"/>
              </a:solidFill>
              <a:latin typeface="游ゴシック" panose="020B0400000000000000" pitchFamily="50" charset="-128"/>
              <a:ea typeface="游ゴシック" panose="020B0400000000000000" pitchFamily="50" charset="-128"/>
            </a:endParaRPr>
          </a:p>
          <a:p>
            <a:pPr>
              <a:lnSpc>
                <a:spcPct val="150000"/>
              </a:lnSpc>
            </a:pPr>
            <a:r>
              <a:rPr lang="ja-JP" altLang="en-US" sz="1050" b="1" dirty="0">
                <a:solidFill>
                  <a:schemeClr val="tx1"/>
                </a:solidFill>
                <a:latin typeface="游ゴシック" panose="020B0400000000000000" pitchFamily="50" charset="-128"/>
                <a:ea typeface="游ゴシック" panose="020B0400000000000000" pitchFamily="50" charset="-128"/>
              </a:rPr>
              <a:t>　メンバーズ</a:t>
            </a:r>
            <a:r>
              <a:rPr lang="en-US" altLang="ja-JP" sz="1050" b="1" dirty="0">
                <a:solidFill>
                  <a:schemeClr val="tx1"/>
                </a:solidFill>
                <a:latin typeface="游ゴシック" panose="020B0400000000000000" pitchFamily="50" charset="-128"/>
                <a:ea typeface="游ゴシック" panose="020B0400000000000000" pitchFamily="50" charset="-128"/>
              </a:rPr>
              <a:t>VOICE</a:t>
            </a:r>
            <a:r>
              <a:rPr lang="ja-JP" altLang="en-US" sz="1050" b="1" dirty="0">
                <a:solidFill>
                  <a:schemeClr val="tx1"/>
                </a:solidFill>
                <a:latin typeface="游ゴシック" panose="020B0400000000000000" pitchFamily="50" charset="-128"/>
                <a:ea typeface="游ゴシック" panose="020B0400000000000000" pitchFamily="50" charset="-128"/>
              </a:rPr>
              <a:t>でのご質問については、今回はベースアップについての質問をピックアップして回答させていただきます。（それ以外の質問内容については、今後個別にご回答致します。）</a:t>
            </a:r>
            <a:endParaRPr lang="en-US" altLang="ja-JP" sz="1200" dirty="0">
              <a:solidFill>
                <a:schemeClr val="tx1"/>
              </a:solidFill>
              <a:latin typeface="游ゴシック" panose="020B0400000000000000" pitchFamily="50" charset="-128"/>
              <a:ea typeface="游ゴシック" panose="020B0400000000000000" pitchFamily="50" charset="-128"/>
            </a:endParaRPr>
          </a:p>
          <a:p>
            <a:pPr>
              <a:lnSpc>
                <a:spcPct val="150000"/>
              </a:lnSpc>
            </a:pPr>
            <a:endParaRPr lang="en-US" altLang="ja-JP" sz="1200" dirty="0">
              <a:solidFill>
                <a:schemeClr val="tx1"/>
              </a:solidFill>
              <a:latin typeface="游ゴシック" panose="020B0400000000000000" pitchFamily="50" charset="-128"/>
              <a:ea typeface="游ゴシック" panose="020B0400000000000000" pitchFamily="50" charset="-128"/>
            </a:endParaRPr>
          </a:p>
          <a:p>
            <a:pPr>
              <a:lnSpc>
                <a:spcPct val="150000"/>
              </a:lnSpc>
            </a:pPr>
            <a:endParaRPr lang="en-US" altLang="ja-JP" sz="1200" dirty="0">
              <a:solidFill>
                <a:schemeClr val="tx1"/>
              </a:solidFill>
              <a:latin typeface="游ゴシック" panose="020B0400000000000000" pitchFamily="50" charset="-128"/>
              <a:ea typeface="游ゴシック" panose="020B0400000000000000" pitchFamily="50" charset="-128"/>
            </a:endParaRPr>
          </a:p>
        </p:txBody>
      </p:sp>
      <p:sp>
        <p:nvSpPr>
          <p:cNvPr id="8" name="正方形/長方形 7">
            <a:extLst>
              <a:ext uri="{FF2B5EF4-FFF2-40B4-BE49-F238E27FC236}">
                <a16:creationId xmlns:a16="http://schemas.microsoft.com/office/drawing/2014/main" id="{E6353ACB-DD53-2F5E-36CD-1AC0181F440C}"/>
              </a:ext>
            </a:extLst>
          </p:cNvPr>
          <p:cNvSpPr/>
          <p:nvPr/>
        </p:nvSpPr>
        <p:spPr>
          <a:xfrm>
            <a:off x="189000" y="91855"/>
            <a:ext cx="6480000" cy="380809"/>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游ゴシック" panose="020B0400000000000000" pitchFamily="50" charset="-128"/>
                <a:ea typeface="游ゴシック" panose="020B0400000000000000" pitchFamily="50" charset="-128"/>
              </a:rPr>
              <a:t>メンバーズ</a:t>
            </a:r>
            <a:r>
              <a:rPr lang="en-US" altLang="ja-JP" sz="1600" b="1" dirty="0">
                <a:solidFill>
                  <a:schemeClr val="tx1"/>
                </a:solidFill>
                <a:latin typeface="游ゴシック" panose="020B0400000000000000" pitchFamily="50" charset="-128"/>
                <a:ea typeface="游ゴシック" panose="020B0400000000000000" pitchFamily="50" charset="-128"/>
              </a:rPr>
              <a:t>VOICE</a:t>
            </a:r>
            <a:r>
              <a:rPr lang="ja-JP" altLang="en-US" sz="1600" b="1" dirty="0">
                <a:solidFill>
                  <a:schemeClr val="tx1"/>
                </a:solidFill>
                <a:latin typeface="游ゴシック" panose="020B0400000000000000" pitchFamily="50" charset="-128"/>
                <a:ea typeface="游ゴシック" panose="020B0400000000000000" pitchFamily="50" charset="-128"/>
              </a:rPr>
              <a:t>でのご質問</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5" name="表 4">
            <a:extLst>
              <a:ext uri="{FF2B5EF4-FFF2-40B4-BE49-F238E27FC236}">
                <a16:creationId xmlns:a16="http://schemas.microsoft.com/office/drawing/2014/main" id="{854BA8C3-27E4-F8E4-616B-ED1182CFC964}"/>
              </a:ext>
            </a:extLst>
          </p:cNvPr>
          <p:cNvGraphicFramePr>
            <a:graphicFrameLocks noGrp="1"/>
          </p:cNvGraphicFramePr>
          <p:nvPr>
            <p:extLst>
              <p:ext uri="{D42A27DB-BD31-4B8C-83A1-F6EECF244321}">
                <p14:modId xmlns:p14="http://schemas.microsoft.com/office/powerpoint/2010/main" val="605778930"/>
              </p:ext>
            </p:extLst>
          </p:nvPr>
        </p:nvGraphicFramePr>
        <p:xfrm>
          <a:off x="189000" y="980703"/>
          <a:ext cx="6480000" cy="1348515"/>
        </p:xfrm>
        <a:graphic>
          <a:graphicData uri="http://schemas.openxmlformats.org/drawingml/2006/table">
            <a:tbl>
              <a:tblPr firstRow="1" bandRow="1">
                <a:tableStyleId>{21E4AEA4-8DFA-4A89-87EB-49C32662AFE0}</a:tableStyleId>
              </a:tblPr>
              <a:tblGrid>
                <a:gridCol w="6480000">
                  <a:extLst>
                    <a:ext uri="{9D8B030D-6E8A-4147-A177-3AD203B41FA5}">
                      <a16:colId xmlns:a16="http://schemas.microsoft.com/office/drawing/2014/main" val="3895041982"/>
                    </a:ext>
                  </a:extLst>
                </a:gridCol>
              </a:tblGrid>
              <a:tr h="319370">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200" dirty="0"/>
                        <a:t>ベースアップについて</a:t>
                      </a:r>
                    </a:p>
                  </a:txBody>
                  <a:tcPr anchor="ctr"/>
                </a:tc>
                <a:extLst>
                  <a:ext uri="{0D108BD9-81ED-4DB2-BD59-A6C34878D82A}">
                    <a16:rowId xmlns:a16="http://schemas.microsoft.com/office/drawing/2014/main" val="4124500273"/>
                  </a:ext>
                </a:extLst>
              </a:tr>
              <a:tr h="472875">
                <a:tc>
                  <a:txBody>
                    <a:bodyPr/>
                    <a:lstStyle/>
                    <a:p>
                      <a:pPr>
                        <a:lnSpc>
                          <a:spcPct val="150000"/>
                        </a:lnSpc>
                      </a:pPr>
                      <a:r>
                        <a:rPr lang="ja-JP" altLang="en-US" sz="1050" b="1" dirty="0">
                          <a:solidFill>
                            <a:schemeClr val="tx1"/>
                          </a:solidFill>
                        </a:rPr>
                        <a:t>Ｑ１：今回の物価上昇分ベースアップの月給制</a:t>
                      </a:r>
                      <a:r>
                        <a:rPr lang="en-US" altLang="ja-JP" sz="1050" b="1" dirty="0">
                          <a:solidFill>
                            <a:schemeClr val="tx1"/>
                          </a:solidFill>
                        </a:rPr>
                        <a:t>5,000</a:t>
                      </a:r>
                      <a:r>
                        <a:rPr lang="ja-JP" altLang="en-US" sz="1050" b="1" dirty="0">
                          <a:solidFill>
                            <a:schemeClr val="tx1"/>
                          </a:solidFill>
                        </a:rPr>
                        <a:t>円、時給制</a:t>
                      </a:r>
                      <a:r>
                        <a:rPr lang="en-US" altLang="ja-JP" sz="1050" b="1" dirty="0">
                          <a:solidFill>
                            <a:schemeClr val="tx1"/>
                          </a:solidFill>
                        </a:rPr>
                        <a:t>30</a:t>
                      </a:r>
                      <a:r>
                        <a:rPr lang="ja-JP" altLang="en-US" sz="1050" b="1" dirty="0">
                          <a:solidFill>
                            <a:schemeClr val="tx1"/>
                          </a:solidFill>
                        </a:rPr>
                        <a:t>円の根拠を知りたい。</a:t>
                      </a:r>
                      <a:endParaRPr lang="en-US" altLang="ja-JP" sz="1050" b="1" dirty="0">
                        <a:solidFill>
                          <a:schemeClr val="tx1"/>
                        </a:solidFill>
                      </a:endParaRPr>
                    </a:p>
                    <a:p>
                      <a:pPr>
                        <a:lnSpc>
                          <a:spcPct val="150000"/>
                        </a:lnSpc>
                      </a:pPr>
                      <a:r>
                        <a:rPr lang="ja-JP" altLang="en-US" sz="1050" dirty="0">
                          <a:solidFill>
                            <a:schemeClr val="tx1"/>
                          </a:solidFill>
                        </a:rPr>
                        <a:t>Ａ１：</a:t>
                      </a:r>
                      <a:r>
                        <a:rPr lang="en-US" altLang="ja-JP" sz="1050" dirty="0">
                          <a:solidFill>
                            <a:schemeClr val="tx1"/>
                          </a:solidFill>
                        </a:rPr>
                        <a:t>2024</a:t>
                      </a:r>
                      <a:r>
                        <a:rPr lang="ja-JP" altLang="en-US" sz="1050" dirty="0">
                          <a:solidFill>
                            <a:schemeClr val="tx1"/>
                          </a:solidFill>
                        </a:rPr>
                        <a:t>年度は、大きな環境変化（想定外の大幅な物価上昇）により、グループのベースアップ算出</a:t>
                      </a:r>
                      <a:endParaRPr lang="en-US" altLang="ja-JP" sz="1050" dirty="0">
                        <a:solidFill>
                          <a:schemeClr val="tx1"/>
                        </a:solidFill>
                      </a:endParaRPr>
                    </a:p>
                    <a:p>
                      <a:pPr>
                        <a:lnSpc>
                          <a:spcPct val="150000"/>
                        </a:lnSpc>
                      </a:pPr>
                      <a:r>
                        <a:rPr lang="ja-JP" altLang="en-US" sz="1050" dirty="0">
                          <a:solidFill>
                            <a:schemeClr val="tx1"/>
                          </a:solidFill>
                        </a:rPr>
                        <a:t>　　　式を用いずに、</a:t>
                      </a:r>
                      <a:r>
                        <a:rPr lang="en-US" altLang="ja-JP" sz="1050" dirty="0">
                          <a:solidFill>
                            <a:schemeClr val="tx1"/>
                          </a:solidFill>
                        </a:rPr>
                        <a:t>HDS</a:t>
                      </a:r>
                      <a:r>
                        <a:rPr lang="ja-JP" altLang="en-US" sz="1050" dirty="0">
                          <a:solidFill>
                            <a:schemeClr val="tx1"/>
                          </a:solidFill>
                        </a:rPr>
                        <a:t>労使協議内容に基づき判断しました。</a:t>
                      </a:r>
                      <a:endParaRPr lang="en-US" altLang="ja-JP" sz="1050" dirty="0">
                        <a:solidFill>
                          <a:schemeClr val="tx1"/>
                        </a:solidFill>
                      </a:endParaRPr>
                    </a:p>
                    <a:p>
                      <a:pPr>
                        <a:lnSpc>
                          <a:spcPct val="150000"/>
                        </a:lnSpc>
                      </a:pPr>
                      <a:r>
                        <a:rPr lang="ja-JP" altLang="en-US" sz="1050" dirty="0">
                          <a:solidFill>
                            <a:schemeClr val="tx1"/>
                          </a:solidFill>
                        </a:rPr>
                        <a:t>　　（物価上昇分は基本的に企業業績や雇用区分で差を設けることはなく各社一律で設定）</a:t>
                      </a:r>
                      <a:endParaRPr lang="en-US" altLang="ja-JP" sz="1050" dirty="0">
                        <a:solidFill>
                          <a:schemeClr val="tx1"/>
                        </a:solidFill>
                      </a:endParaRPr>
                    </a:p>
                  </a:txBody>
                  <a:tcPr anchor="ctr"/>
                </a:tc>
                <a:extLst>
                  <a:ext uri="{0D108BD9-81ED-4DB2-BD59-A6C34878D82A}">
                    <a16:rowId xmlns:a16="http://schemas.microsoft.com/office/drawing/2014/main" val="854087518"/>
                  </a:ext>
                </a:extLst>
              </a:tr>
            </a:tbl>
          </a:graphicData>
        </a:graphic>
      </p:graphicFrame>
      <p:graphicFrame>
        <p:nvGraphicFramePr>
          <p:cNvPr id="7" name="表 6">
            <a:extLst>
              <a:ext uri="{FF2B5EF4-FFF2-40B4-BE49-F238E27FC236}">
                <a16:creationId xmlns:a16="http://schemas.microsoft.com/office/drawing/2014/main" id="{B37A3B34-80BC-5867-A9B6-16E598432762}"/>
              </a:ext>
            </a:extLst>
          </p:cNvPr>
          <p:cNvGraphicFramePr>
            <a:graphicFrameLocks noGrp="1"/>
          </p:cNvGraphicFramePr>
          <p:nvPr>
            <p:extLst>
              <p:ext uri="{D42A27DB-BD31-4B8C-83A1-F6EECF244321}">
                <p14:modId xmlns:p14="http://schemas.microsoft.com/office/powerpoint/2010/main" val="2718673821"/>
              </p:ext>
            </p:extLst>
          </p:nvPr>
        </p:nvGraphicFramePr>
        <p:xfrm>
          <a:off x="186592" y="4837512"/>
          <a:ext cx="6470375" cy="977329"/>
        </p:xfrm>
        <a:graphic>
          <a:graphicData uri="http://schemas.openxmlformats.org/drawingml/2006/table">
            <a:tbl>
              <a:tblPr firstRow="1" bandRow="1">
                <a:tableStyleId>{21E4AEA4-8DFA-4A89-87EB-49C32662AFE0}</a:tableStyleId>
              </a:tblPr>
              <a:tblGrid>
                <a:gridCol w="6470375">
                  <a:extLst>
                    <a:ext uri="{9D8B030D-6E8A-4147-A177-3AD203B41FA5}">
                      <a16:colId xmlns:a16="http://schemas.microsoft.com/office/drawing/2014/main" val="3845420563"/>
                    </a:ext>
                  </a:extLst>
                </a:gridCol>
              </a:tblGrid>
              <a:tr h="0">
                <a:tc>
                  <a:txBody>
                    <a:bodyPr/>
                    <a:lstStyle/>
                    <a:p>
                      <a:r>
                        <a:rPr kumimoji="1" lang="en-US" altLang="ja-JP" dirty="0"/>
                        <a:t>※</a:t>
                      </a:r>
                      <a:r>
                        <a:rPr kumimoji="1" lang="ja-JP" altLang="en-US" dirty="0"/>
                        <a:t>１　大きな環境変化</a:t>
                      </a:r>
                      <a:endParaRPr kumimoji="1" lang="en-US" altLang="ja-JP" dirty="0"/>
                    </a:p>
                  </a:txBody>
                  <a:tcPr anchor="ctr"/>
                </a:tc>
                <a:extLst>
                  <a:ext uri="{0D108BD9-81ED-4DB2-BD59-A6C34878D82A}">
                    <a16:rowId xmlns:a16="http://schemas.microsoft.com/office/drawing/2014/main" val="660360253"/>
                  </a:ext>
                </a:extLst>
              </a:tr>
              <a:tr h="0">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rPr>
                        <a:t>①　消費増税等、国の政策により物価が上昇した場合</a:t>
                      </a:r>
                      <a:endParaRPr lang="en-US" altLang="ja-JP" sz="1000" dirty="0">
                        <a:solidFill>
                          <a:schemeClr val="tx1"/>
                        </a:solidFill>
                      </a:endParaRPr>
                    </a:p>
                  </a:txBody>
                  <a:tcPr anchor="ctr"/>
                </a:tc>
                <a:extLst>
                  <a:ext uri="{0D108BD9-81ED-4DB2-BD59-A6C34878D82A}">
                    <a16:rowId xmlns:a16="http://schemas.microsoft.com/office/drawing/2014/main" val="1852423335"/>
                  </a:ext>
                </a:extLst>
              </a:tr>
              <a:tr h="0">
                <a:tc>
                  <a:txBody>
                    <a:bodyPr/>
                    <a:lstStyle/>
                    <a:p>
                      <a:r>
                        <a:rPr lang="ja-JP" altLang="en-US" sz="1000" b="1" dirty="0">
                          <a:solidFill>
                            <a:schemeClr val="tx1"/>
                          </a:solidFill>
                        </a:rPr>
                        <a:t>②　想定外の大幅な物価上昇　（</a:t>
                      </a:r>
                      <a:r>
                        <a:rPr lang="en-US" altLang="ja-JP" sz="1000" b="1" dirty="0">
                          <a:solidFill>
                            <a:schemeClr val="tx1"/>
                          </a:solidFill>
                        </a:rPr>
                        <a:t>2025</a:t>
                      </a:r>
                      <a:r>
                        <a:rPr lang="ja-JP" altLang="en-US" sz="1000" b="1" dirty="0">
                          <a:solidFill>
                            <a:schemeClr val="tx1"/>
                          </a:solidFill>
                        </a:rPr>
                        <a:t>年度の判断）</a:t>
                      </a:r>
                      <a:endParaRPr kumimoji="1" lang="ja-JP" altLang="en-US" b="1" dirty="0"/>
                    </a:p>
                  </a:txBody>
                  <a:tcPr anchor="ctr"/>
                </a:tc>
                <a:extLst>
                  <a:ext uri="{0D108BD9-81ED-4DB2-BD59-A6C34878D82A}">
                    <a16:rowId xmlns:a16="http://schemas.microsoft.com/office/drawing/2014/main" val="2928915803"/>
                  </a:ext>
                </a:extLst>
              </a:tr>
              <a:tr h="0">
                <a:tc>
                  <a:txBody>
                    <a:bodyPr/>
                    <a:lstStyle/>
                    <a:p>
                      <a:r>
                        <a:rPr lang="ja-JP" altLang="en-US" sz="1000" dirty="0">
                          <a:solidFill>
                            <a:schemeClr val="tx1"/>
                          </a:solidFill>
                        </a:rPr>
                        <a:t>③　災害等によりグループの存続にかかわる環境変化が生じた場合　</a:t>
                      </a:r>
                      <a:endParaRPr kumimoji="1" lang="ja-JP" altLang="en-US" dirty="0"/>
                    </a:p>
                  </a:txBody>
                  <a:tcPr anchor="ctr"/>
                </a:tc>
                <a:extLst>
                  <a:ext uri="{0D108BD9-81ED-4DB2-BD59-A6C34878D82A}">
                    <a16:rowId xmlns:a16="http://schemas.microsoft.com/office/drawing/2014/main" val="1060920931"/>
                  </a:ext>
                </a:extLst>
              </a:tr>
            </a:tbl>
          </a:graphicData>
        </a:graphic>
      </p:graphicFrame>
      <p:graphicFrame>
        <p:nvGraphicFramePr>
          <p:cNvPr id="11" name="表 10">
            <a:extLst>
              <a:ext uri="{FF2B5EF4-FFF2-40B4-BE49-F238E27FC236}">
                <a16:creationId xmlns:a16="http://schemas.microsoft.com/office/drawing/2014/main" id="{E1E2F9B7-2A2E-EEAE-3D96-0107E59769BC}"/>
              </a:ext>
            </a:extLst>
          </p:cNvPr>
          <p:cNvGraphicFramePr>
            <a:graphicFrameLocks noGrp="1"/>
          </p:cNvGraphicFramePr>
          <p:nvPr>
            <p:extLst>
              <p:ext uri="{D42A27DB-BD31-4B8C-83A1-F6EECF244321}">
                <p14:modId xmlns:p14="http://schemas.microsoft.com/office/powerpoint/2010/main" val="2856226908"/>
              </p:ext>
            </p:extLst>
          </p:nvPr>
        </p:nvGraphicFramePr>
        <p:xfrm>
          <a:off x="178367" y="6270223"/>
          <a:ext cx="6480000" cy="1063435"/>
        </p:xfrm>
        <a:graphic>
          <a:graphicData uri="http://schemas.openxmlformats.org/drawingml/2006/table">
            <a:tbl>
              <a:tblPr firstRow="1" bandRow="1">
                <a:tableStyleId>{21E4AEA4-8DFA-4A89-87EB-49C32662AFE0}</a:tableStyleId>
              </a:tblPr>
              <a:tblGrid>
                <a:gridCol w="6480000">
                  <a:extLst>
                    <a:ext uri="{9D8B030D-6E8A-4147-A177-3AD203B41FA5}">
                      <a16:colId xmlns:a16="http://schemas.microsoft.com/office/drawing/2014/main" val="3895041982"/>
                    </a:ext>
                  </a:extLst>
                </a:gridCol>
              </a:tblGrid>
              <a:tr h="130235">
                <a:tc>
                  <a:txBody>
                    <a:bodyPr/>
                    <a:lstStyle/>
                    <a:p>
                      <a:r>
                        <a:rPr kumimoji="1" lang="ja-JP" altLang="en-US" sz="1200" dirty="0"/>
                        <a:t>ベースアップについて</a:t>
                      </a:r>
                    </a:p>
                  </a:txBody>
                  <a:tcPr anchor="ctr"/>
                </a:tc>
                <a:extLst>
                  <a:ext uri="{0D108BD9-81ED-4DB2-BD59-A6C34878D82A}">
                    <a16:rowId xmlns:a16="http://schemas.microsoft.com/office/drawing/2014/main" val="4124500273"/>
                  </a:ext>
                </a:extLst>
              </a:tr>
              <a:tr h="463579">
                <a:tc>
                  <a:txBody>
                    <a:bodyPr/>
                    <a:lstStyle/>
                    <a:p>
                      <a:pPr>
                        <a:lnSpc>
                          <a:spcPct val="150000"/>
                        </a:lnSpc>
                      </a:pPr>
                      <a:r>
                        <a:rPr lang="ja-JP" altLang="en-US" sz="1050" b="1" dirty="0">
                          <a:solidFill>
                            <a:schemeClr val="tx1"/>
                          </a:solidFill>
                        </a:rPr>
                        <a:t>Ｑ２：更なるベースアップはできなかったのか？</a:t>
                      </a:r>
                      <a:endParaRPr lang="en-US" altLang="ja-JP" sz="1050" b="1" dirty="0">
                        <a:solidFill>
                          <a:schemeClr val="tx1"/>
                        </a:solidFill>
                      </a:endParaRPr>
                    </a:p>
                    <a:p>
                      <a:pPr>
                        <a:lnSpc>
                          <a:spcPct val="150000"/>
                        </a:lnSpc>
                      </a:pPr>
                      <a:r>
                        <a:rPr lang="ja-JP" altLang="en-US" sz="1050" dirty="0">
                          <a:solidFill>
                            <a:schemeClr val="tx1"/>
                          </a:solidFill>
                        </a:rPr>
                        <a:t>Ａ２：下記のベースアップ構成要素の内容を検討し、今回はグループ共通の物価上昇分と初任給上昇</a:t>
                      </a:r>
                      <a:endParaRPr lang="en-US" altLang="ja-JP" sz="1050" dirty="0">
                        <a:solidFill>
                          <a:schemeClr val="tx1"/>
                        </a:solidFill>
                      </a:endParaRPr>
                    </a:p>
                    <a:p>
                      <a:pPr>
                        <a:lnSpc>
                          <a:spcPct val="150000"/>
                        </a:lnSpc>
                      </a:pPr>
                      <a:r>
                        <a:rPr lang="ja-JP" altLang="en-US" sz="1050" dirty="0">
                          <a:solidFill>
                            <a:schemeClr val="tx1"/>
                          </a:solidFill>
                        </a:rPr>
                        <a:t>　　　対応分のみと判断しました。</a:t>
                      </a:r>
                      <a:endParaRPr lang="en-US" altLang="ja-JP" sz="1050" dirty="0">
                        <a:solidFill>
                          <a:schemeClr val="tx1"/>
                        </a:solidFill>
                      </a:endParaRPr>
                    </a:p>
                  </a:txBody>
                  <a:tcPr anchor="ctr"/>
                </a:tc>
                <a:extLst>
                  <a:ext uri="{0D108BD9-81ED-4DB2-BD59-A6C34878D82A}">
                    <a16:rowId xmlns:a16="http://schemas.microsoft.com/office/drawing/2014/main" val="854087518"/>
                  </a:ext>
                </a:extLst>
              </a:tr>
            </a:tbl>
          </a:graphicData>
        </a:graphic>
      </p:graphicFrame>
      <p:graphicFrame>
        <p:nvGraphicFramePr>
          <p:cNvPr id="12" name="表 11">
            <a:extLst>
              <a:ext uri="{FF2B5EF4-FFF2-40B4-BE49-F238E27FC236}">
                <a16:creationId xmlns:a16="http://schemas.microsoft.com/office/drawing/2014/main" id="{46396226-A8DA-6C71-8ADE-C3B8FC61C961}"/>
              </a:ext>
            </a:extLst>
          </p:cNvPr>
          <p:cNvGraphicFramePr>
            <a:graphicFrameLocks noGrp="1"/>
          </p:cNvGraphicFramePr>
          <p:nvPr>
            <p:extLst>
              <p:ext uri="{D42A27DB-BD31-4B8C-83A1-F6EECF244321}">
                <p14:modId xmlns:p14="http://schemas.microsoft.com/office/powerpoint/2010/main" val="1724356395"/>
              </p:ext>
            </p:extLst>
          </p:nvPr>
        </p:nvGraphicFramePr>
        <p:xfrm>
          <a:off x="186592" y="7410407"/>
          <a:ext cx="6479383" cy="2313051"/>
        </p:xfrm>
        <a:graphic>
          <a:graphicData uri="http://schemas.openxmlformats.org/drawingml/2006/table">
            <a:tbl>
              <a:tblPr firstRow="1" bandRow="1">
                <a:tableStyleId>{21E4AEA4-8DFA-4A89-87EB-49C32662AFE0}</a:tableStyleId>
              </a:tblPr>
              <a:tblGrid>
                <a:gridCol w="1367888">
                  <a:extLst>
                    <a:ext uri="{9D8B030D-6E8A-4147-A177-3AD203B41FA5}">
                      <a16:colId xmlns:a16="http://schemas.microsoft.com/office/drawing/2014/main" val="1277098547"/>
                    </a:ext>
                  </a:extLst>
                </a:gridCol>
                <a:gridCol w="5111495">
                  <a:extLst>
                    <a:ext uri="{9D8B030D-6E8A-4147-A177-3AD203B41FA5}">
                      <a16:colId xmlns:a16="http://schemas.microsoft.com/office/drawing/2014/main" val="3590560961"/>
                    </a:ext>
                  </a:extLst>
                </a:gridCol>
              </a:tblGrid>
              <a:tr h="387952">
                <a:tc>
                  <a:txBody>
                    <a:bodyPr/>
                    <a:lstStyle/>
                    <a:p>
                      <a:pPr algn="ctr"/>
                      <a:r>
                        <a:rPr kumimoji="1" lang="ja-JP" altLang="en-US" dirty="0"/>
                        <a:t>ベースアップ</a:t>
                      </a:r>
                      <a:endParaRPr kumimoji="1" lang="en-US" altLang="ja-JP" dirty="0"/>
                    </a:p>
                    <a:p>
                      <a:pPr algn="ctr"/>
                      <a:r>
                        <a:rPr kumimoji="1" lang="ja-JP" altLang="en-US" dirty="0"/>
                        <a:t>構成要素</a:t>
                      </a:r>
                    </a:p>
                  </a:txBody>
                  <a:tcPr anchor="ctr"/>
                </a:tc>
                <a:tc>
                  <a:txBody>
                    <a:bodyPr/>
                    <a:lstStyle/>
                    <a:p>
                      <a:pPr algn="ctr"/>
                      <a:r>
                        <a:rPr kumimoji="1" lang="ja-JP" altLang="en-US" dirty="0"/>
                        <a:t>内容</a:t>
                      </a:r>
                    </a:p>
                  </a:txBody>
                  <a:tcPr anchor="ctr"/>
                </a:tc>
                <a:extLst>
                  <a:ext uri="{0D108BD9-81ED-4DB2-BD59-A6C34878D82A}">
                    <a16:rowId xmlns:a16="http://schemas.microsoft.com/office/drawing/2014/main" val="1052564510"/>
                  </a:ext>
                </a:extLst>
              </a:tr>
              <a:tr h="238300">
                <a:tc>
                  <a:txBody>
                    <a:bodyPr/>
                    <a:lstStyle/>
                    <a:p>
                      <a:r>
                        <a:rPr kumimoji="1" lang="ja-JP" altLang="en-US" dirty="0"/>
                        <a:t>生産性向上</a:t>
                      </a:r>
                    </a:p>
                  </a:txBody>
                  <a:tcPr anchor="ctr"/>
                </a:tc>
                <a:tc>
                  <a:txBody>
                    <a:bodyPr/>
                    <a:lstStyle/>
                    <a:p>
                      <a:r>
                        <a:rPr lang="ja-JP" altLang="en-US" sz="1000" dirty="0">
                          <a:solidFill>
                            <a:schemeClr val="tx1"/>
                          </a:solidFill>
                        </a:rPr>
                        <a:t>・人員や資源によって生み出される成果が向上しているかによって判断されます</a:t>
                      </a:r>
                      <a:endParaRPr lang="en-US" altLang="ja-JP" sz="1000" dirty="0">
                        <a:solidFill>
                          <a:schemeClr val="tx1"/>
                        </a:solidFill>
                      </a:endParaRPr>
                    </a:p>
                    <a:p>
                      <a:r>
                        <a:rPr lang="ja-JP" altLang="en-US" sz="1000" dirty="0">
                          <a:solidFill>
                            <a:schemeClr val="tx1"/>
                          </a:solidFill>
                        </a:rPr>
                        <a:t>　➡営業利益を達成すれば過去最高益となる今年度業績ですが、単年度の業績につい</a:t>
                      </a:r>
                      <a:endParaRPr lang="en-US" altLang="ja-JP" sz="1000" dirty="0">
                        <a:solidFill>
                          <a:schemeClr val="tx1"/>
                        </a:solidFill>
                      </a:endParaRPr>
                    </a:p>
                    <a:p>
                      <a:r>
                        <a:rPr lang="ja-JP" altLang="en-US" sz="1000" dirty="0">
                          <a:solidFill>
                            <a:schemeClr val="tx1"/>
                          </a:solidFill>
                        </a:rPr>
                        <a:t>　　ては賞与でみることになります</a:t>
                      </a:r>
                      <a:endParaRPr kumimoji="1" lang="ja-JP" altLang="en-US" dirty="0"/>
                    </a:p>
                  </a:txBody>
                  <a:tcPr anchor="ctr"/>
                </a:tc>
                <a:extLst>
                  <a:ext uri="{0D108BD9-81ED-4DB2-BD59-A6C34878D82A}">
                    <a16:rowId xmlns:a16="http://schemas.microsoft.com/office/drawing/2014/main" val="4062391269"/>
                  </a:ext>
                </a:extLst>
              </a:tr>
              <a:tr h="238300">
                <a:tc>
                  <a:txBody>
                    <a:bodyPr/>
                    <a:lstStyle/>
                    <a:p>
                      <a:r>
                        <a:rPr kumimoji="1" lang="ja-JP" altLang="en-US" dirty="0"/>
                        <a:t>労働市場との</a:t>
                      </a:r>
                      <a:endParaRPr kumimoji="1" lang="en-US" altLang="ja-JP" dirty="0"/>
                    </a:p>
                    <a:p>
                      <a:r>
                        <a:rPr kumimoji="1" lang="ja-JP" altLang="en-US" dirty="0"/>
                        <a:t>賃金水準差調整</a:t>
                      </a:r>
                    </a:p>
                  </a:txBody>
                  <a:tcPr anchor="ctr"/>
                </a:tc>
                <a:tc>
                  <a:txBody>
                    <a:bodyPr/>
                    <a:lstStyle/>
                    <a:p>
                      <a:r>
                        <a:rPr lang="ja-JP" altLang="en-US" sz="1000" dirty="0">
                          <a:solidFill>
                            <a:schemeClr val="tx1"/>
                          </a:solidFill>
                        </a:rPr>
                        <a:t>・労働力の需要と供給に応じて賃金水準の調整が必要か判断されます</a:t>
                      </a:r>
                      <a:endParaRPr lang="en-US" altLang="ja-JP" sz="1000" dirty="0">
                        <a:solidFill>
                          <a:schemeClr val="tx1"/>
                        </a:solidFill>
                      </a:endParaRPr>
                    </a:p>
                    <a:p>
                      <a:r>
                        <a:rPr kumimoji="1" lang="ja-JP" altLang="en-US" sz="1000" dirty="0">
                          <a:solidFill>
                            <a:schemeClr val="tx1"/>
                          </a:solidFill>
                        </a:rPr>
                        <a:t>　➡</a:t>
                      </a:r>
                      <a:r>
                        <a:rPr kumimoji="1" lang="ja-JP" altLang="en-US" dirty="0"/>
                        <a:t>物流業界との賃金水準で大きな乖離はありませんでした</a:t>
                      </a:r>
                    </a:p>
                  </a:txBody>
                  <a:tcPr anchor="ctr"/>
                </a:tc>
                <a:extLst>
                  <a:ext uri="{0D108BD9-81ED-4DB2-BD59-A6C34878D82A}">
                    <a16:rowId xmlns:a16="http://schemas.microsoft.com/office/drawing/2014/main" val="3182997129"/>
                  </a:ext>
                </a:extLst>
              </a:tr>
              <a:tr h="238300">
                <a:tc>
                  <a:txBody>
                    <a:bodyPr/>
                    <a:lstStyle/>
                    <a:p>
                      <a:r>
                        <a:rPr kumimoji="1" lang="ja-JP" altLang="en-US" dirty="0"/>
                        <a:t>他雇用形態との</a:t>
                      </a:r>
                      <a:endParaRPr kumimoji="1" lang="en-US" altLang="ja-JP" dirty="0"/>
                    </a:p>
                    <a:p>
                      <a:r>
                        <a:rPr kumimoji="1" lang="ja-JP" altLang="en-US" dirty="0"/>
                        <a:t>賃金バランス調整</a:t>
                      </a:r>
                    </a:p>
                  </a:txBody>
                  <a:tcPr anchor="ct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rPr>
                        <a:t>・雇用形態間で賃金バランス調整のために必要か判断されます</a:t>
                      </a:r>
                      <a:endParaRPr lang="en-US" altLang="ja-JP" sz="1000" dirty="0">
                        <a:solidFill>
                          <a:schemeClr val="tx1"/>
                        </a:solidFill>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　➡今回は大きな制度の変更はなく、賃金バランス調整もありませんした</a:t>
                      </a:r>
                      <a:endParaRPr kumimoji="1" lang="en-US" altLang="ja-JP" sz="1000" dirty="0">
                        <a:solidFill>
                          <a:schemeClr val="tx1"/>
                        </a:solidFill>
                      </a:endParaRPr>
                    </a:p>
                  </a:txBody>
                  <a:tcPr anchor="ctr"/>
                </a:tc>
                <a:extLst>
                  <a:ext uri="{0D108BD9-81ED-4DB2-BD59-A6C34878D82A}">
                    <a16:rowId xmlns:a16="http://schemas.microsoft.com/office/drawing/2014/main" val="302729135"/>
                  </a:ext>
                </a:extLst>
              </a:tr>
              <a:tr h="238300">
                <a:tc>
                  <a:txBody>
                    <a:bodyPr/>
                    <a:lstStyle/>
                    <a:p>
                      <a:r>
                        <a:rPr kumimoji="1" lang="ja-JP" altLang="en-US" dirty="0"/>
                        <a:t>初任給（採用賃金）上昇対応</a:t>
                      </a:r>
                    </a:p>
                  </a:txBody>
                  <a:tcPr anchor="ctr"/>
                </a:tc>
                <a:tc>
                  <a:txBody>
                    <a:bodyPr/>
                    <a:lstStyle/>
                    <a:p>
                      <a:r>
                        <a:rPr lang="ja-JP" altLang="en-US" sz="1000" dirty="0">
                          <a:solidFill>
                            <a:schemeClr val="tx1"/>
                          </a:solidFill>
                        </a:rPr>
                        <a:t>・業界・同業他社の比較で初任給上昇が必要かで判断されます</a:t>
                      </a:r>
                      <a:endParaRPr lang="en-US" altLang="ja-JP" sz="1000" dirty="0">
                        <a:solidFill>
                          <a:schemeClr val="tx1"/>
                        </a:solidFill>
                      </a:endParaRPr>
                    </a:p>
                    <a:p>
                      <a:r>
                        <a:rPr kumimoji="1" lang="ja-JP" altLang="en-US" sz="1000" dirty="0">
                          <a:solidFill>
                            <a:schemeClr val="tx1"/>
                          </a:solidFill>
                        </a:rPr>
                        <a:t>　➡現在は大きく影響はしていないが、今後の状況を踏まえて、</a:t>
                      </a:r>
                      <a:r>
                        <a:rPr lang="ja-JP" altLang="en-US" sz="1050" dirty="0">
                          <a:solidFill>
                            <a:schemeClr val="tx1"/>
                          </a:solidFill>
                        </a:rPr>
                        <a:t>ステージ</a:t>
                      </a:r>
                      <a:r>
                        <a:rPr lang="en-US" altLang="ja-JP" sz="1050" dirty="0">
                          <a:solidFill>
                            <a:schemeClr val="tx1"/>
                          </a:solidFill>
                        </a:rPr>
                        <a:t>Ct</a:t>
                      </a:r>
                      <a:r>
                        <a:rPr lang="ja-JP" altLang="en-US" sz="1050" dirty="0">
                          <a:solidFill>
                            <a:schemeClr val="tx1"/>
                          </a:solidFill>
                        </a:rPr>
                        <a:t>のみ</a:t>
                      </a:r>
                      <a:endParaRPr lang="en-US" altLang="ja-JP" sz="1050" dirty="0">
                        <a:solidFill>
                          <a:schemeClr val="tx1"/>
                        </a:solidFill>
                      </a:endParaRPr>
                    </a:p>
                    <a:p>
                      <a:r>
                        <a:rPr lang="ja-JP" altLang="en-US" sz="1050" dirty="0">
                          <a:solidFill>
                            <a:schemeClr val="tx1"/>
                          </a:solidFill>
                        </a:rPr>
                        <a:t>　　</a:t>
                      </a:r>
                      <a:r>
                        <a:rPr lang="en-US" altLang="ja-JP" sz="1050" dirty="0">
                          <a:solidFill>
                            <a:schemeClr val="tx1"/>
                          </a:solidFill>
                        </a:rPr>
                        <a:t>2,000</a:t>
                      </a:r>
                      <a:r>
                        <a:rPr lang="ja-JP" altLang="en-US" sz="1050" dirty="0">
                          <a:solidFill>
                            <a:schemeClr val="tx1"/>
                          </a:solidFill>
                        </a:rPr>
                        <a:t>円のベースアップを要求しました</a:t>
                      </a:r>
                      <a:endParaRPr kumimoji="1" lang="ja-JP" altLang="en-US" dirty="0"/>
                    </a:p>
                  </a:txBody>
                  <a:tcPr anchor="ctr"/>
                </a:tc>
                <a:extLst>
                  <a:ext uri="{0D108BD9-81ED-4DB2-BD59-A6C34878D82A}">
                    <a16:rowId xmlns:a16="http://schemas.microsoft.com/office/drawing/2014/main" val="4203350350"/>
                  </a:ext>
                </a:extLst>
              </a:tr>
            </a:tbl>
          </a:graphicData>
        </a:graphic>
      </p:graphicFrame>
      <p:sp>
        <p:nvSpPr>
          <p:cNvPr id="13" name="正方形/長方形 12">
            <a:extLst>
              <a:ext uri="{FF2B5EF4-FFF2-40B4-BE49-F238E27FC236}">
                <a16:creationId xmlns:a16="http://schemas.microsoft.com/office/drawing/2014/main" id="{C79FD9F4-F1E0-9545-88C4-CFDD5749DC36}"/>
              </a:ext>
            </a:extLst>
          </p:cNvPr>
          <p:cNvSpPr/>
          <p:nvPr/>
        </p:nvSpPr>
        <p:spPr>
          <a:xfrm>
            <a:off x="201033" y="3646012"/>
            <a:ext cx="1563971" cy="436734"/>
          </a:xfrm>
          <a:prstGeom prst="rect">
            <a:avLst/>
          </a:prstGeom>
          <a:solidFill>
            <a:schemeClr val="accent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rPr>
              <a:t>※</a:t>
            </a:r>
            <a:r>
              <a:rPr kumimoji="1" lang="ja-JP" altLang="en-US" sz="900" dirty="0">
                <a:solidFill>
                  <a:schemeClr val="tx1"/>
                </a:solidFill>
              </a:rPr>
              <a:t>１　大きな環境変化</a:t>
            </a:r>
            <a:endParaRPr kumimoji="1" lang="en-US" altLang="ja-JP" sz="900" dirty="0">
              <a:solidFill>
                <a:schemeClr val="tx1"/>
              </a:solidFill>
            </a:endParaRPr>
          </a:p>
          <a:p>
            <a:pPr algn="ctr"/>
            <a:r>
              <a:rPr kumimoji="1" lang="ja-JP" altLang="en-US" sz="900" dirty="0">
                <a:solidFill>
                  <a:schemeClr val="tx1"/>
                </a:solidFill>
              </a:rPr>
              <a:t>②想定外の大幅な物価上昇</a:t>
            </a:r>
          </a:p>
        </p:txBody>
      </p:sp>
      <p:sp>
        <p:nvSpPr>
          <p:cNvPr id="14" name="矢印: 右 13">
            <a:extLst>
              <a:ext uri="{FF2B5EF4-FFF2-40B4-BE49-F238E27FC236}">
                <a16:creationId xmlns:a16="http://schemas.microsoft.com/office/drawing/2014/main" id="{962E3760-F71B-33E3-A6FF-E4EA54F4DE77}"/>
              </a:ext>
            </a:extLst>
          </p:cNvPr>
          <p:cNvSpPr/>
          <p:nvPr/>
        </p:nvSpPr>
        <p:spPr>
          <a:xfrm>
            <a:off x="1866070" y="3635360"/>
            <a:ext cx="425303" cy="357515"/>
          </a:xfrm>
          <a:prstGeom prst="right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A9FAEB2F-09BF-0CB4-D829-62FE3686D8E0}"/>
              </a:ext>
            </a:extLst>
          </p:cNvPr>
          <p:cNvSpPr/>
          <p:nvPr/>
        </p:nvSpPr>
        <p:spPr>
          <a:xfrm>
            <a:off x="2392439" y="3536270"/>
            <a:ext cx="2413477" cy="552037"/>
          </a:xfrm>
          <a:prstGeom prst="rect">
            <a:avLst/>
          </a:prstGeom>
          <a:solidFill>
            <a:schemeClr val="accent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900" dirty="0">
                <a:solidFill>
                  <a:schemeClr val="tx1"/>
                </a:solidFill>
              </a:rPr>
              <a:t>HDS</a:t>
            </a:r>
            <a:r>
              <a:rPr kumimoji="1" lang="ja-JP" altLang="en-US" sz="900" dirty="0">
                <a:solidFill>
                  <a:schemeClr val="tx1"/>
                </a:solidFill>
              </a:rPr>
              <a:t>労使協議会</a:t>
            </a:r>
            <a:endParaRPr kumimoji="1" lang="en-US" altLang="ja-JP" sz="900" dirty="0">
              <a:solidFill>
                <a:schemeClr val="tx1"/>
              </a:solidFill>
            </a:endParaRPr>
          </a:p>
          <a:p>
            <a:r>
              <a:rPr kumimoji="1" lang="ja-JP" altLang="en-US" sz="900" dirty="0">
                <a:solidFill>
                  <a:schemeClr val="tx1"/>
                </a:solidFill>
              </a:rPr>
              <a:t>・グループベースアップ算出式使用しない</a:t>
            </a:r>
            <a:endParaRPr kumimoji="1" lang="en-US" altLang="ja-JP" sz="900" dirty="0">
              <a:solidFill>
                <a:schemeClr val="tx1"/>
              </a:solidFill>
            </a:endParaRPr>
          </a:p>
          <a:p>
            <a:r>
              <a:rPr lang="ja-JP" altLang="en-US" sz="900" dirty="0">
                <a:solidFill>
                  <a:schemeClr val="tx1"/>
                </a:solidFill>
              </a:rPr>
              <a:t>・水準の協議</a:t>
            </a:r>
            <a:endParaRPr kumimoji="1" lang="ja-JP" altLang="en-US" sz="900" dirty="0">
              <a:solidFill>
                <a:schemeClr val="tx1"/>
              </a:solidFill>
            </a:endParaRPr>
          </a:p>
        </p:txBody>
      </p:sp>
      <p:sp>
        <p:nvSpPr>
          <p:cNvPr id="17" name="正方形/長方形 16">
            <a:extLst>
              <a:ext uri="{FF2B5EF4-FFF2-40B4-BE49-F238E27FC236}">
                <a16:creationId xmlns:a16="http://schemas.microsoft.com/office/drawing/2014/main" id="{69880F32-8296-C8DB-5D0F-6B2359F51161}"/>
              </a:ext>
            </a:extLst>
          </p:cNvPr>
          <p:cNvSpPr/>
          <p:nvPr/>
        </p:nvSpPr>
        <p:spPr>
          <a:xfrm>
            <a:off x="186592" y="2432517"/>
            <a:ext cx="578952" cy="261931"/>
          </a:xfrm>
          <a:prstGeom prst="rect">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rPr>
              <a:t>通常</a:t>
            </a:r>
          </a:p>
        </p:txBody>
      </p:sp>
      <p:sp>
        <p:nvSpPr>
          <p:cNvPr id="18" name="正方形/長方形 17">
            <a:extLst>
              <a:ext uri="{FF2B5EF4-FFF2-40B4-BE49-F238E27FC236}">
                <a16:creationId xmlns:a16="http://schemas.microsoft.com/office/drawing/2014/main" id="{AC72D6D7-20F1-0D32-EAA1-4E782EC8E1B8}"/>
              </a:ext>
            </a:extLst>
          </p:cNvPr>
          <p:cNvSpPr/>
          <p:nvPr/>
        </p:nvSpPr>
        <p:spPr>
          <a:xfrm>
            <a:off x="186594" y="3325476"/>
            <a:ext cx="1036150" cy="261931"/>
          </a:xfrm>
          <a:prstGeom prst="rect">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solidFill>
                  <a:schemeClr val="bg1"/>
                </a:solidFill>
              </a:rPr>
              <a:t>2025</a:t>
            </a:r>
            <a:r>
              <a:rPr kumimoji="1" lang="ja-JP" altLang="en-US" sz="900" b="1" dirty="0">
                <a:solidFill>
                  <a:schemeClr val="bg1"/>
                </a:solidFill>
              </a:rPr>
              <a:t>年度春交</a:t>
            </a:r>
          </a:p>
        </p:txBody>
      </p:sp>
      <p:sp>
        <p:nvSpPr>
          <p:cNvPr id="19" name="正方形/長方形 18">
            <a:extLst>
              <a:ext uri="{FF2B5EF4-FFF2-40B4-BE49-F238E27FC236}">
                <a16:creationId xmlns:a16="http://schemas.microsoft.com/office/drawing/2014/main" id="{101B688D-FD1A-5964-A026-06DC6ADCEBDC}"/>
              </a:ext>
            </a:extLst>
          </p:cNvPr>
          <p:cNvSpPr/>
          <p:nvPr/>
        </p:nvSpPr>
        <p:spPr>
          <a:xfrm>
            <a:off x="1133856" y="2574596"/>
            <a:ext cx="2242620" cy="634815"/>
          </a:xfrm>
          <a:prstGeom prst="rect">
            <a:avLst/>
          </a:prstGeom>
          <a:solidFill>
            <a:schemeClr val="accent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社員・プロスタッフ</a:t>
            </a:r>
            <a:endParaRPr kumimoji="1" lang="en-US" altLang="ja-JP" sz="900" dirty="0">
              <a:solidFill>
                <a:schemeClr val="tx1"/>
              </a:solidFill>
            </a:endParaRPr>
          </a:p>
          <a:p>
            <a:pPr algn="ctr"/>
            <a:r>
              <a:rPr lang="ja-JP" altLang="en-US" sz="900" dirty="0">
                <a:solidFill>
                  <a:schemeClr val="tx1"/>
                </a:solidFill>
              </a:rPr>
              <a:t>グループ共通ベースアップ算出式</a:t>
            </a:r>
            <a:endParaRPr lang="en-US" altLang="ja-JP" sz="900" dirty="0">
              <a:solidFill>
                <a:schemeClr val="tx1"/>
              </a:solidFill>
            </a:endParaRPr>
          </a:p>
          <a:p>
            <a:pPr algn="ctr"/>
            <a:r>
              <a:rPr lang="ja-JP" altLang="en-US" sz="900" dirty="0">
                <a:solidFill>
                  <a:schemeClr val="tx1"/>
                </a:solidFill>
              </a:rPr>
              <a:t>（</a:t>
            </a:r>
            <a:r>
              <a:rPr lang="en-US" altLang="ja-JP" sz="900" dirty="0">
                <a:solidFill>
                  <a:schemeClr val="tx1"/>
                </a:solidFill>
              </a:rPr>
              <a:t>2025</a:t>
            </a:r>
            <a:r>
              <a:rPr lang="ja-JP" altLang="en-US" sz="900" dirty="0">
                <a:solidFill>
                  <a:schemeClr val="tx1"/>
                </a:solidFill>
              </a:rPr>
              <a:t>年度春の交渉議案書</a:t>
            </a:r>
            <a:r>
              <a:rPr lang="en-US" altLang="ja-JP" sz="900" dirty="0">
                <a:solidFill>
                  <a:schemeClr val="tx1"/>
                </a:solidFill>
              </a:rPr>
              <a:t>P17</a:t>
            </a:r>
            <a:r>
              <a:rPr lang="ja-JP" altLang="en-US" sz="900" dirty="0">
                <a:solidFill>
                  <a:schemeClr val="tx1"/>
                </a:solidFill>
              </a:rPr>
              <a:t>参照）</a:t>
            </a:r>
            <a:endParaRPr lang="en-US" altLang="ja-JP" sz="900" dirty="0">
              <a:solidFill>
                <a:schemeClr val="tx1"/>
              </a:solidFill>
            </a:endParaRPr>
          </a:p>
        </p:txBody>
      </p:sp>
      <p:sp>
        <p:nvSpPr>
          <p:cNvPr id="20" name="矢印: 右 19">
            <a:extLst>
              <a:ext uri="{FF2B5EF4-FFF2-40B4-BE49-F238E27FC236}">
                <a16:creationId xmlns:a16="http://schemas.microsoft.com/office/drawing/2014/main" id="{B059CF1B-BFC0-3683-670D-03EC05F0900C}"/>
              </a:ext>
            </a:extLst>
          </p:cNvPr>
          <p:cNvSpPr/>
          <p:nvPr/>
        </p:nvSpPr>
        <p:spPr>
          <a:xfrm>
            <a:off x="3530697" y="2734989"/>
            <a:ext cx="425303" cy="357515"/>
          </a:xfrm>
          <a:prstGeom prst="right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4843D266-93EC-C16E-3995-393A0FF07B5D}"/>
              </a:ext>
            </a:extLst>
          </p:cNvPr>
          <p:cNvSpPr/>
          <p:nvPr/>
        </p:nvSpPr>
        <p:spPr>
          <a:xfrm>
            <a:off x="4099710" y="2751610"/>
            <a:ext cx="999233" cy="340894"/>
          </a:xfrm>
          <a:prstGeom prst="rect">
            <a:avLst/>
          </a:prstGeom>
          <a:solidFill>
            <a:schemeClr val="accent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水準決定</a:t>
            </a:r>
          </a:p>
        </p:txBody>
      </p:sp>
      <p:sp>
        <p:nvSpPr>
          <p:cNvPr id="22" name="矢印: 右 21">
            <a:extLst>
              <a:ext uri="{FF2B5EF4-FFF2-40B4-BE49-F238E27FC236}">
                <a16:creationId xmlns:a16="http://schemas.microsoft.com/office/drawing/2014/main" id="{CAA828EA-C677-D807-CA60-8F2798C549CC}"/>
              </a:ext>
            </a:extLst>
          </p:cNvPr>
          <p:cNvSpPr/>
          <p:nvPr/>
        </p:nvSpPr>
        <p:spPr>
          <a:xfrm>
            <a:off x="4928247" y="3674614"/>
            <a:ext cx="425303" cy="357515"/>
          </a:xfrm>
          <a:prstGeom prst="right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F5683749-7EAD-872F-654B-462CADC65C8D}"/>
              </a:ext>
            </a:extLst>
          </p:cNvPr>
          <p:cNvSpPr/>
          <p:nvPr/>
        </p:nvSpPr>
        <p:spPr>
          <a:xfrm>
            <a:off x="5412196" y="3691235"/>
            <a:ext cx="1244771" cy="340894"/>
          </a:xfrm>
          <a:prstGeom prst="rect">
            <a:avLst/>
          </a:prstGeom>
          <a:solidFill>
            <a:schemeClr val="accent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solidFill>
                  <a:schemeClr val="tx1"/>
                </a:solidFill>
              </a:rPr>
              <a:t>※</a:t>
            </a:r>
            <a:r>
              <a:rPr kumimoji="1" lang="ja-JP" altLang="en-US" sz="900" dirty="0">
                <a:solidFill>
                  <a:schemeClr val="tx1"/>
                </a:solidFill>
              </a:rPr>
              <a:t>２　水準決定</a:t>
            </a:r>
          </a:p>
        </p:txBody>
      </p:sp>
      <p:sp>
        <p:nvSpPr>
          <p:cNvPr id="27" name="正方形/長方形 26">
            <a:extLst>
              <a:ext uri="{FF2B5EF4-FFF2-40B4-BE49-F238E27FC236}">
                <a16:creationId xmlns:a16="http://schemas.microsoft.com/office/drawing/2014/main" id="{A7A23048-0033-A112-5CE3-CB7212302632}"/>
              </a:ext>
            </a:extLst>
          </p:cNvPr>
          <p:cNvSpPr/>
          <p:nvPr/>
        </p:nvSpPr>
        <p:spPr>
          <a:xfrm>
            <a:off x="396904" y="4188353"/>
            <a:ext cx="6224841" cy="5556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900" dirty="0">
                <a:solidFill>
                  <a:schemeClr val="tx1"/>
                </a:solidFill>
              </a:rPr>
              <a:t>※</a:t>
            </a:r>
            <a:r>
              <a:rPr kumimoji="1" lang="ja-JP" altLang="en-US" sz="900" dirty="0">
                <a:solidFill>
                  <a:schemeClr val="tx1"/>
                </a:solidFill>
              </a:rPr>
              <a:t>２　水準決定：物価上昇への対応と全メンバーの一体感醸成を考慮に入れた実効性ある水準としてこの金額が決定。</a:t>
            </a:r>
            <a:endParaRPr kumimoji="1" lang="en-US" altLang="ja-JP" sz="900" dirty="0">
              <a:solidFill>
                <a:schemeClr val="tx1"/>
              </a:solidFill>
            </a:endParaRPr>
          </a:p>
          <a:p>
            <a:r>
              <a:rPr kumimoji="1" lang="ja-JP" altLang="en-US" sz="900" dirty="0">
                <a:solidFill>
                  <a:schemeClr val="tx1"/>
                </a:solidFill>
              </a:rPr>
              <a:t>　　　ただし、</a:t>
            </a:r>
            <a:r>
              <a:rPr lang="ja-JP" altLang="en-US" sz="900" dirty="0">
                <a:solidFill>
                  <a:schemeClr val="tx1"/>
                </a:solidFill>
              </a:rPr>
              <a:t>いままでは</a:t>
            </a:r>
            <a:r>
              <a:rPr kumimoji="1" lang="ja-JP" altLang="en-US" sz="900" dirty="0">
                <a:solidFill>
                  <a:schemeClr val="tx1"/>
                </a:solidFill>
              </a:rPr>
              <a:t>月給制</a:t>
            </a:r>
            <a:r>
              <a:rPr kumimoji="1" lang="en-US" altLang="ja-JP" sz="900" dirty="0">
                <a:solidFill>
                  <a:schemeClr val="tx1"/>
                </a:solidFill>
              </a:rPr>
              <a:t>1,000</a:t>
            </a:r>
            <a:r>
              <a:rPr kumimoji="1" lang="ja-JP" altLang="en-US" sz="900" dirty="0">
                <a:solidFill>
                  <a:schemeClr val="tx1"/>
                </a:solidFill>
              </a:rPr>
              <a:t>円で時給制５円ほどの基準でしたが、今回時給制に関しては、昨今の最低賃金</a:t>
            </a:r>
            <a:endParaRPr kumimoji="1" lang="en-US" altLang="ja-JP" sz="900" dirty="0">
              <a:solidFill>
                <a:schemeClr val="tx1"/>
              </a:solidFill>
            </a:endParaRPr>
          </a:p>
          <a:p>
            <a:r>
              <a:rPr lang="ja-JP" altLang="en-US" sz="900" dirty="0">
                <a:solidFill>
                  <a:schemeClr val="tx1"/>
                </a:solidFill>
              </a:rPr>
              <a:t>　　　</a:t>
            </a:r>
            <a:r>
              <a:rPr kumimoji="1" lang="ja-JP" altLang="en-US" sz="900" dirty="0">
                <a:solidFill>
                  <a:schemeClr val="tx1"/>
                </a:solidFill>
              </a:rPr>
              <a:t>の上昇機運などもあり、それを越えた水準での要求をおこなっています。</a:t>
            </a:r>
          </a:p>
        </p:txBody>
      </p:sp>
    </p:spTree>
    <p:extLst>
      <p:ext uri="{BB962C8B-B14F-4D97-AF65-F5344CB8AC3E}">
        <p14:creationId xmlns:p14="http://schemas.microsoft.com/office/powerpoint/2010/main" val="12648295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6622</TotalTime>
  <Words>1501</Words>
  <Application>Microsoft Office PowerPoint</Application>
  <PresentationFormat>A4 210 x 297 mm</PresentationFormat>
  <Paragraphs>97</Paragraphs>
  <Slides>3</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游ゴシック Light</vt:lpstr>
      <vt:lpstr>Arial</vt:lpstr>
      <vt:lpstr>Brush Script MT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国岡 真哉</dc:creator>
  <cp:lastModifiedBy>井口 大揮</cp:lastModifiedBy>
  <cp:revision>23</cp:revision>
  <dcterms:created xsi:type="dcterms:W3CDTF">2022-11-16T04:08:18Z</dcterms:created>
  <dcterms:modified xsi:type="dcterms:W3CDTF">2025-03-24T10:51:58Z</dcterms:modified>
</cp:coreProperties>
</file>