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60" r:id="rId5"/>
    <p:sldId id="259" r:id="rId6"/>
    <p:sldId id="261" r:id="rId7"/>
    <p:sldId id="262" r:id="rId8"/>
    <p:sldId id="263" r:id="rId9"/>
    <p:sldId id="268" r:id="rId10"/>
    <p:sldId id="264" r:id="rId11"/>
    <p:sldId id="269" r:id="rId12"/>
    <p:sldId id="265" r:id="rId13"/>
    <p:sldId id="266"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A78A9D-61C6-4108-B0EE-0F578ED9CC54}" v="27" dt="2023-08-09T06:45:11.22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863" autoAdjust="0"/>
    <p:restoredTop sz="68946" autoAdjust="0"/>
  </p:normalViewPr>
  <p:slideViewPr>
    <p:cSldViewPr snapToGrid="0">
      <p:cViewPr varScale="1">
        <p:scale>
          <a:sx n="43" d="100"/>
          <a:sy n="43" d="100"/>
        </p:scale>
        <p:origin x="892" y="52"/>
      </p:cViewPr>
      <p:guideLst/>
    </p:cSldViewPr>
  </p:slideViewPr>
  <p:outlineViewPr>
    <p:cViewPr>
      <p:scale>
        <a:sx n="33" d="100"/>
        <a:sy n="33" d="100"/>
      </p:scale>
      <p:origin x="0" y="-1392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柘植 千奈津" userId="13c17a1f-e7e3-4c6f-9ef1-e8db09ee6541" providerId="ADAL" clId="{6BA78A9D-61C6-4108-B0EE-0F578ED9CC54}"/>
    <pc:docChg chg="custSel modSld">
      <pc:chgData name="柘植 千奈津" userId="13c17a1f-e7e3-4c6f-9ef1-e8db09ee6541" providerId="ADAL" clId="{6BA78A9D-61C6-4108-B0EE-0F578ED9CC54}" dt="2023-08-09T06:45:22.479" v="180" actId="20577"/>
      <pc:docMkLst>
        <pc:docMk/>
      </pc:docMkLst>
      <pc:sldChg chg="modSp mod">
        <pc:chgData name="柘植 千奈津" userId="13c17a1f-e7e3-4c6f-9ef1-e8db09ee6541" providerId="ADAL" clId="{6BA78A9D-61C6-4108-B0EE-0F578ED9CC54}" dt="2023-08-09T06:38:55.045" v="30"/>
        <pc:sldMkLst>
          <pc:docMk/>
          <pc:sldMk cId="2355443461" sldId="256"/>
        </pc:sldMkLst>
        <pc:spChg chg="mod">
          <ac:chgData name="柘植 千奈津" userId="13c17a1f-e7e3-4c6f-9ef1-e8db09ee6541" providerId="ADAL" clId="{6BA78A9D-61C6-4108-B0EE-0F578ED9CC54}" dt="2023-08-09T06:38:55.045" v="30"/>
          <ac:spMkLst>
            <pc:docMk/>
            <pc:sldMk cId="2355443461" sldId="256"/>
            <ac:spMk id="3" creationId="{09242EC2-CD4C-E56C-EB31-3F44E1A7A3B3}"/>
          </ac:spMkLst>
        </pc:spChg>
      </pc:sldChg>
      <pc:sldChg chg="modSp mod">
        <pc:chgData name="柘植 千奈津" userId="13c17a1f-e7e3-4c6f-9ef1-e8db09ee6541" providerId="ADAL" clId="{6BA78A9D-61C6-4108-B0EE-0F578ED9CC54}" dt="2023-08-09T06:39:44.094" v="71"/>
        <pc:sldMkLst>
          <pc:docMk/>
          <pc:sldMk cId="874746610" sldId="259"/>
        </pc:sldMkLst>
        <pc:spChg chg="mod">
          <ac:chgData name="柘植 千奈津" userId="13c17a1f-e7e3-4c6f-9ef1-e8db09ee6541" providerId="ADAL" clId="{6BA78A9D-61C6-4108-B0EE-0F578ED9CC54}" dt="2023-08-09T06:39:44.094" v="71"/>
          <ac:spMkLst>
            <pc:docMk/>
            <pc:sldMk cId="874746610" sldId="259"/>
            <ac:spMk id="3" creationId="{19D0F94F-3515-D328-0F7A-A7DBC0C17770}"/>
          </ac:spMkLst>
        </pc:spChg>
      </pc:sldChg>
      <pc:sldChg chg="modSp mod">
        <pc:chgData name="柘植 千奈津" userId="13c17a1f-e7e3-4c6f-9ef1-e8db09ee6541" providerId="ADAL" clId="{6BA78A9D-61C6-4108-B0EE-0F578ED9CC54}" dt="2023-08-09T06:40:21.466" v="105" actId="14100"/>
        <pc:sldMkLst>
          <pc:docMk/>
          <pc:sldMk cId="2269885500" sldId="261"/>
        </pc:sldMkLst>
        <pc:spChg chg="mod">
          <ac:chgData name="柘植 千奈津" userId="13c17a1f-e7e3-4c6f-9ef1-e8db09ee6541" providerId="ADAL" clId="{6BA78A9D-61C6-4108-B0EE-0F578ED9CC54}" dt="2023-08-09T06:40:21.466" v="105" actId="14100"/>
          <ac:spMkLst>
            <pc:docMk/>
            <pc:sldMk cId="2269885500" sldId="261"/>
            <ac:spMk id="7" creationId="{F8B84C96-74F6-FF24-AF60-1C03DACBB205}"/>
          </ac:spMkLst>
        </pc:spChg>
      </pc:sldChg>
      <pc:sldChg chg="modSp mod">
        <pc:chgData name="柘植 千奈津" userId="13c17a1f-e7e3-4c6f-9ef1-e8db09ee6541" providerId="ADAL" clId="{6BA78A9D-61C6-4108-B0EE-0F578ED9CC54}" dt="2023-08-09T06:45:22.479" v="180" actId="20577"/>
        <pc:sldMkLst>
          <pc:docMk/>
          <pc:sldMk cId="1449451555" sldId="265"/>
        </pc:sldMkLst>
        <pc:spChg chg="mod">
          <ac:chgData name="柘植 千奈津" userId="13c17a1f-e7e3-4c6f-9ef1-e8db09ee6541" providerId="ADAL" clId="{6BA78A9D-61C6-4108-B0EE-0F578ED9CC54}" dt="2023-08-09T06:45:22.479" v="180" actId="20577"/>
          <ac:spMkLst>
            <pc:docMk/>
            <pc:sldMk cId="1449451555" sldId="265"/>
            <ac:spMk id="2" creationId="{4D57D4C1-3A1A-E7DA-7453-CE0D3EF8A98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D6B448-E06B-4F16-A306-653D599A1286}" type="datetimeFigureOut">
              <a:rPr kumimoji="1" lang="ja-JP" altLang="en-US" smtClean="0"/>
              <a:t>2023/8/9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3B2988-E880-4EB2-8C80-A0B588F90CEB}" type="slidenum">
              <a:rPr kumimoji="1" lang="ja-JP" altLang="en-US" smtClean="0"/>
              <a:t>‹#›</a:t>
            </a:fld>
            <a:endParaRPr kumimoji="1" lang="ja-JP" altLang="en-US"/>
          </a:p>
        </p:txBody>
      </p:sp>
    </p:spTree>
    <p:extLst>
      <p:ext uri="{BB962C8B-B14F-4D97-AF65-F5344CB8AC3E}">
        <p14:creationId xmlns:p14="http://schemas.microsoft.com/office/powerpoint/2010/main" val="9747337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就労者の男女別の睡眠時間を国際比較した結果です。日本人の、とりわけ女性は家事や育児の負担が大きいため男性よりもさらに睡眠時間が短く、平日・週末を問わず慢性的な寝不足状態にあると言えます。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243B2988-E880-4EB2-8C80-A0B588F90CEB}" type="slidenum">
              <a:rPr kumimoji="1" lang="ja-JP" altLang="en-US" smtClean="0"/>
              <a:t>2</a:t>
            </a:fld>
            <a:endParaRPr kumimoji="1" lang="ja-JP" altLang="en-US"/>
          </a:p>
        </p:txBody>
      </p:sp>
    </p:spTree>
    <p:extLst>
      <p:ext uri="{BB962C8B-B14F-4D97-AF65-F5344CB8AC3E}">
        <p14:creationId xmlns:p14="http://schemas.microsoft.com/office/powerpoint/2010/main" val="40778608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43B2988-E880-4EB2-8C80-A0B588F90CEB}" type="slidenum">
              <a:rPr kumimoji="1" lang="ja-JP" altLang="en-US" smtClean="0"/>
              <a:t>11</a:t>
            </a:fld>
            <a:endParaRPr kumimoji="1" lang="ja-JP" altLang="en-US"/>
          </a:p>
        </p:txBody>
      </p:sp>
    </p:spTree>
    <p:extLst>
      <p:ext uri="{BB962C8B-B14F-4D97-AF65-F5344CB8AC3E}">
        <p14:creationId xmlns:p14="http://schemas.microsoft.com/office/powerpoint/2010/main" val="30111509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身体の末端部分である足裏が緩まって温まっていると、</a:t>
            </a:r>
            <a:endParaRPr kumimoji="1" lang="en-US" altLang="ja-JP" dirty="0"/>
          </a:p>
          <a:p>
            <a:r>
              <a:rPr kumimoji="1" lang="ja-JP" altLang="en-US" dirty="0"/>
              <a:t>睡眠に必要なメカニズムである「放熱」がスムーズに行われ、質の高い睡眠につながります</a:t>
            </a:r>
            <a:endParaRPr kumimoji="1" lang="en-US" altLang="ja-JP" dirty="0"/>
          </a:p>
          <a:p>
            <a:endParaRPr kumimoji="1" lang="en-US" altLang="ja-JP" dirty="0"/>
          </a:p>
          <a:p>
            <a:r>
              <a:rPr kumimoji="1" lang="ja-JP" altLang="en-US" dirty="0"/>
              <a:t>足じゃんけんのほか、ビー玉やゴルフボールを足の裏で踏み、縦横に動かすことで、</a:t>
            </a:r>
            <a:endParaRPr kumimoji="1" lang="en-US" altLang="ja-JP" dirty="0"/>
          </a:p>
          <a:p>
            <a:r>
              <a:rPr kumimoji="1" lang="ja-JP" altLang="en-US" dirty="0"/>
              <a:t>全身につながる足裏のツボが刺激されて、全身のほぐしに効果があると考えられます。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243B2988-E880-4EB2-8C80-A0B588F90CEB}" type="slidenum">
              <a:rPr kumimoji="1" lang="ja-JP" altLang="en-US" smtClean="0"/>
              <a:t>12</a:t>
            </a:fld>
            <a:endParaRPr kumimoji="1" lang="ja-JP" altLang="en-US"/>
          </a:p>
        </p:txBody>
      </p:sp>
    </p:spTree>
    <p:extLst>
      <p:ext uri="{BB962C8B-B14F-4D97-AF65-F5344CB8AC3E}">
        <p14:creationId xmlns:p14="http://schemas.microsoft.com/office/powerpoint/2010/main" val="10090076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★カフェインの覚醒作用は摂取後</a:t>
            </a:r>
            <a:r>
              <a:rPr kumimoji="1" lang="en-US" altLang="ja-JP" dirty="0"/>
              <a:t>30</a:t>
            </a:r>
            <a:r>
              <a:rPr kumimoji="1" lang="ja-JP" altLang="en-US" dirty="0"/>
              <a:t>分</a:t>
            </a:r>
            <a:r>
              <a:rPr kumimoji="1" lang="en-US" altLang="ja-JP" dirty="0"/>
              <a:t>~60</a:t>
            </a:r>
            <a:r>
              <a:rPr kumimoji="1" lang="ja-JP" altLang="en-US" dirty="0"/>
              <a:t>分後がピーク。４～</a:t>
            </a:r>
            <a:r>
              <a:rPr kumimoji="1" lang="en-US" altLang="ja-JP" dirty="0"/>
              <a:t>5</a:t>
            </a:r>
            <a:r>
              <a:rPr kumimoji="1" lang="ja-JP" altLang="en-US" dirty="0"/>
              <a:t>時間持続する</a:t>
            </a:r>
          </a:p>
        </p:txBody>
      </p:sp>
      <p:sp>
        <p:nvSpPr>
          <p:cNvPr id="4" name="スライド番号プレースホルダー 3"/>
          <p:cNvSpPr>
            <a:spLocks noGrp="1"/>
          </p:cNvSpPr>
          <p:nvPr>
            <p:ph type="sldNum" sz="quarter" idx="5"/>
          </p:nvPr>
        </p:nvSpPr>
        <p:spPr/>
        <p:txBody>
          <a:bodyPr/>
          <a:lstStyle/>
          <a:p>
            <a:fld id="{243B2988-E880-4EB2-8C80-A0B588F90CEB}" type="slidenum">
              <a:rPr kumimoji="1" lang="ja-JP" altLang="en-US" smtClean="0"/>
              <a:t>13</a:t>
            </a:fld>
            <a:endParaRPr kumimoji="1" lang="ja-JP" altLang="en-US"/>
          </a:p>
        </p:txBody>
      </p:sp>
    </p:spTree>
    <p:extLst>
      <p:ext uri="{BB962C8B-B14F-4D97-AF65-F5344CB8AC3E}">
        <p14:creationId xmlns:p14="http://schemas.microsoft.com/office/powerpoint/2010/main" val="8525946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43B2988-E880-4EB2-8C80-A0B588F90CEB}" type="slidenum">
              <a:rPr kumimoji="1" lang="ja-JP" altLang="en-US" smtClean="0"/>
              <a:t>14</a:t>
            </a:fld>
            <a:endParaRPr kumimoji="1" lang="ja-JP" altLang="en-US"/>
          </a:p>
        </p:txBody>
      </p:sp>
    </p:spTree>
    <p:extLst>
      <p:ext uri="{BB962C8B-B14F-4D97-AF65-F5344CB8AC3E}">
        <p14:creationId xmlns:p14="http://schemas.microsoft.com/office/powerpoint/2010/main" val="2903331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⇒眠気による作業効率の低下、ヒューマンエラーによる事故による実質的な損害、生活習慣病やうつ病のリスクによる医療への影響など</a:t>
            </a:r>
            <a:endParaRPr kumimoji="1" lang="en-US" altLang="ja-JP" dirty="0"/>
          </a:p>
          <a:p>
            <a:endParaRPr kumimoji="1" lang="en-US" altLang="ja-JP" dirty="0"/>
          </a:p>
          <a:p>
            <a:r>
              <a:rPr kumimoji="1" lang="ja-JP" altLang="en-US" dirty="0"/>
              <a:t>これに更に健康リスクが加わると、さらに巨額の損失が・・・！！</a:t>
            </a:r>
            <a:endParaRPr kumimoji="1" lang="en-US" altLang="ja-JP" dirty="0"/>
          </a:p>
          <a:p>
            <a:r>
              <a:rPr kumimoji="1" lang="ja-JP" altLang="en-US" dirty="0"/>
              <a:t>　</a:t>
            </a:r>
          </a:p>
          <a:p>
            <a:endParaRPr kumimoji="1" lang="en-US" altLang="ja-JP" dirty="0"/>
          </a:p>
          <a:p>
            <a:endParaRPr kumimoji="1" lang="ja-JP" altLang="en-US" dirty="0"/>
          </a:p>
          <a:p>
            <a:endParaRPr kumimoji="1" lang="ja-JP" altLang="en-US" dirty="0"/>
          </a:p>
        </p:txBody>
      </p:sp>
      <p:sp>
        <p:nvSpPr>
          <p:cNvPr id="4" name="スライド番号プレースホルダー 3"/>
          <p:cNvSpPr>
            <a:spLocks noGrp="1"/>
          </p:cNvSpPr>
          <p:nvPr>
            <p:ph type="sldNum" sz="quarter" idx="5"/>
          </p:nvPr>
        </p:nvSpPr>
        <p:spPr/>
        <p:txBody>
          <a:bodyPr/>
          <a:lstStyle/>
          <a:p>
            <a:fld id="{243B2988-E880-4EB2-8C80-A0B588F90CEB}" type="slidenum">
              <a:rPr kumimoji="1" lang="ja-JP" altLang="en-US" smtClean="0"/>
              <a:t>3</a:t>
            </a:fld>
            <a:endParaRPr kumimoji="1" lang="ja-JP" altLang="en-US"/>
          </a:p>
        </p:txBody>
      </p:sp>
    </p:spTree>
    <p:extLst>
      <p:ext uri="{BB962C8B-B14F-4D97-AF65-F5344CB8AC3E}">
        <p14:creationId xmlns:p14="http://schemas.microsoft.com/office/powerpoint/2010/main" val="1023471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体内のホルモン分泌や自律神経機能への影響</a:t>
            </a:r>
          </a:p>
          <a:p>
            <a:r>
              <a:rPr kumimoji="1" lang="ja-JP" altLang="en-US" dirty="0"/>
              <a:t>①高血圧⇒一晩徹夜すると、およそ</a:t>
            </a:r>
            <a:r>
              <a:rPr kumimoji="1" lang="en-US" altLang="ja-JP" dirty="0"/>
              <a:t>10</a:t>
            </a:r>
            <a:r>
              <a:rPr kumimoji="1" lang="ja-JP" altLang="en-US" dirty="0"/>
              <a:t>ｍｍ</a:t>
            </a:r>
            <a:r>
              <a:rPr kumimoji="1" lang="en-US" altLang="ja-JP" dirty="0"/>
              <a:t>Hg</a:t>
            </a:r>
            <a:r>
              <a:rPr kumimoji="1" lang="ja-JP" altLang="en-US" dirty="0"/>
              <a:t>（ミリメートルエイチジー）血圧が上がる</a:t>
            </a:r>
            <a:endParaRPr kumimoji="1" lang="en-US" altLang="ja-JP" dirty="0"/>
          </a:p>
          <a:p>
            <a:r>
              <a:rPr kumimoji="1" lang="ja-JP" altLang="en-US" dirty="0"/>
              <a:t>②糖尿病⇒寝不足状態ではインシュリンに対する反応が鈍くなり血糖値が下がりにくくなる</a:t>
            </a:r>
          </a:p>
          <a:p>
            <a:r>
              <a:rPr kumimoji="1" lang="ja-JP" altLang="en-US" dirty="0"/>
              <a:t>③肥満⇒寝不足（</a:t>
            </a:r>
            <a:r>
              <a:rPr kumimoji="1" lang="en-US" altLang="ja-JP" dirty="0"/>
              <a:t>4</a:t>
            </a:r>
            <a:r>
              <a:rPr kumimoji="1" lang="ja-JP" altLang="en-US" dirty="0"/>
              <a:t>時間睡眠）を二日間続けただけで食欲を抑えるホルモンが減少し、</a:t>
            </a:r>
            <a:endParaRPr kumimoji="1" lang="en-US" altLang="ja-JP" dirty="0"/>
          </a:p>
          <a:p>
            <a:r>
              <a:rPr kumimoji="1" lang="ja-JP" altLang="en-US" dirty="0"/>
              <a:t>　逆に食欲を高めるホルモン分泌が増える</a:t>
            </a:r>
            <a:endParaRPr kumimoji="1" lang="en-US" altLang="ja-JP" dirty="0"/>
          </a:p>
          <a:p>
            <a:endParaRPr kumimoji="1" lang="ja-JP" altLang="en-US" dirty="0"/>
          </a:p>
          <a:p>
            <a:pPr marL="0" indent="0">
              <a:buNone/>
            </a:pPr>
            <a:r>
              <a:rPr lang="ja-JP" altLang="en-US" dirty="0"/>
              <a:t>　</a:t>
            </a:r>
            <a:r>
              <a:rPr kumimoji="1" lang="ja-JP" altLang="en-US" dirty="0"/>
              <a:t>実際に慢性的な寝不足状態にある人は糖尿病や心筋梗塞や狭心症などの冠動脈疾患といった生活習慣病に罹りやすいことが明らかになっています。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243B2988-E880-4EB2-8C80-A0B588F90CEB}" type="slidenum">
              <a:rPr kumimoji="1" lang="ja-JP" altLang="en-US" smtClean="0"/>
              <a:t>4</a:t>
            </a:fld>
            <a:endParaRPr kumimoji="1" lang="ja-JP" altLang="en-US"/>
          </a:p>
        </p:txBody>
      </p:sp>
    </p:spTree>
    <p:extLst>
      <p:ext uri="{BB962C8B-B14F-4D97-AF65-F5344CB8AC3E}">
        <p14:creationId xmlns:p14="http://schemas.microsoft.com/office/powerpoint/2010/main" val="2898069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身体の休息・・疲労回復の働きをする成長ホルモンの分泌によるもの</a:t>
            </a:r>
          </a:p>
          <a:p>
            <a:r>
              <a:rPr kumimoji="1" lang="ja-JP" altLang="en-US" dirty="0"/>
              <a:t>脳の休息・・脳は眠ることでしか休息ができない</a:t>
            </a:r>
          </a:p>
          <a:p>
            <a:r>
              <a:rPr kumimoji="1" lang="ja-JP" altLang="en-US" dirty="0"/>
              <a:t>ストレスの消去・・ストレスを受け続けると脳が疲れていく</a:t>
            </a:r>
          </a:p>
          <a:p>
            <a:r>
              <a:rPr kumimoji="1" lang="ja-JP" altLang="en-US" dirty="0"/>
              <a:t>ホルモンバランスの調整・・成長や代謝に関わるメラトニン、成長ホルモン、コルチゾールの分泌につながる</a:t>
            </a:r>
          </a:p>
          <a:p>
            <a:r>
              <a:rPr kumimoji="1" lang="ja-JP" altLang="en-US" dirty="0"/>
              <a:t>免疫力の向上・・免疫細胞の活動は睡眠時に促進される</a:t>
            </a:r>
          </a:p>
          <a:p>
            <a:r>
              <a:rPr kumimoji="1" lang="ja-JP" altLang="en-US" dirty="0"/>
              <a:t>脳の老廃物除去・・睡眠中に機能が活性化される。睡眠不足の場合、脳の老廃物の一種である「アミロイド</a:t>
            </a:r>
            <a:r>
              <a:rPr kumimoji="1" lang="en-US" altLang="ja-JP" dirty="0"/>
              <a:t>β</a:t>
            </a:r>
            <a:r>
              <a:rPr kumimoji="1" lang="ja-JP" altLang="en-US" dirty="0"/>
              <a:t>」の沈着・堆積化が進み、認知症のリスクが高くなるといわれている</a:t>
            </a:r>
          </a:p>
          <a:p>
            <a:endParaRPr kumimoji="1" lang="ja-JP" altLang="en-US" dirty="0"/>
          </a:p>
        </p:txBody>
      </p:sp>
      <p:sp>
        <p:nvSpPr>
          <p:cNvPr id="4" name="スライド番号プレースホルダー 3"/>
          <p:cNvSpPr>
            <a:spLocks noGrp="1"/>
          </p:cNvSpPr>
          <p:nvPr>
            <p:ph type="sldNum" sz="quarter" idx="5"/>
          </p:nvPr>
        </p:nvSpPr>
        <p:spPr/>
        <p:txBody>
          <a:bodyPr/>
          <a:lstStyle/>
          <a:p>
            <a:fld id="{243B2988-E880-4EB2-8C80-A0B588F90CEB}" type="slidenum">
              <a:rPr kumimoji="1" lang="ja-JP" altLang="en-US" smtClean="0"/>
              <a:t>5</a:t>
            </a:fld>
            <a:endParaRPr kumimoji="1" lang="ja-JP" altLang="en-US"/>
          </a:p>
        </p:txBody>
      </p:sp>
    </p:spTree>
    <p:extLst>
      <p:ext uri="{BB962C8B-B14F-4D97-AF65-F5344CB8AC3E}">
        <p14:creationId xmlns:p14="http://schemas.microsoft.com/office/powerpoint/2010/main" val="41314327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43B2988-E880-4EB2-8C80-A0B588F90CEB}" type="slidenum">
              <a:rPr kumimoji="1" lang="ja-JP" altLang="en-US" smtClean="0"/>
              <a:t>6</a:t>
            </a:fld>
            <a:endParaRPr kumimoji="1" lang="ja-JP" altLang="en-US"/>
          </a:p>
        </p:txBody>
      </p:sp>
    </p:spTree>
    <p:extLst>
      <p:ext uri="{BB962C8B-B14F-4D97-AF65-F5344CB8AC3E}">
        <p14:creationId xmlns:p14="http://schemas.microsoft.com/office/powerpoint/2010/main" val="120947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楽な呼吸で</a:t>
            </a:r>
            <a:r>
              <a:rPr kumimoji="1" lang="en-US" altLang="ja-JP" dirty="0"/>
              <a:t>OK</a:t>
            </a:r>
            <a:r>
              <a:rPr kumimoji="1" lang="ja-JP" altLang="en-US" dirty="0"/>
              <a:t>。基本は鼻からすって、くちから吐く。はくときにミシミシしないように、ストンと。</a:t>
            </a:r>
            <a:endParaRPr kumimoji="1" lang="en-US" altLang="ja-JP" dirty="0"/>
          </a:p>
          <a:p>
            <a:r>
              <a:rPr kumimoji="1" lang="ja-JP" altLang="en-US" dirty="0"/>
              <a:t>ちからを抜くときも、ミシミシしないようにストンと。</a:t>
            </a:r>
            <a:endParaRPr kumimoji="1" lang="en-US" altLang="ja-JP" dirty="0"/>
          </a:p>
          <a:p>
            <a:endParaRPr kumimoji="1" lang="en-US" altLang="ja-JP" dirty="0"/>
          </a:p>
          <a:p>
            <a:r>
              <a:rPr kumimoji="1" lang="ja-JP" altLang="en-US" dirty="0"/>
              <a:t>足⇒かかとをふとんに付けた状態で上げる</a:t>
            </a:r>
            <a:endParaRPr kumimoji="1" lang="en-US" altLang="ja-JP" dirty="0"/>
          </a:p>
          <a:p>
            <a:r>
              <a:rPr kumimoji="1" lang="ja-JP" altLang="en-US" dirty="0"/>
              <a:t>手⇒グーでも、ペンギンの手でも</a:t>
            </a:r>
            <a:r>
              <a:rPr kumimoji="1" lang="en-US" altLang="ja-JP" dirty="0"/>
              <a:t>OK.</a:t>
            </a:r>
            <a:r>
              <a:rPr kumimoji="1" lang="ja-JP" altLang="en-US" dirty="0"/>
              <a:t>ちからを抜いたときに気持ちいいほうで</a:t>
            </a:r>
            <a:endParaRPr kumimoji="1" lang="en-US" altLang="ja-JP" dirty="0"/>
          </a:p>
          <a:p>
            <a:r>
              <a:rPr kumimoji="1" lang="ja-JP" altLang="en-US" dirty="0"/>
              <a:t>顔⇒変顔で</a:t>
            </a:r>
            <a:r>
              <a:rPr kumimoji="1" lang="en-US" altLang="ja-JP" dirty="0"/>
              <a:t>OK</a:t>
            </a:r>
          </a:p>
          <a:p>
            <a:r>
              <a:rPr kumimoji="1" lang="ja-JP" altLang="en-US" dirty="0"/>
              <a:t>肩⇒上でも下でも</a:t>
            </a:r>
            <a:r>
              <a:rPr kumimoji="1" lang="en-US" altLang="ja-JP" dirty="0"/>
              <a:t>OK</a:t>
            </a:r>
            <a:r>
              <a:rPr kumimoji="1" lang="ja-JP" altLang="en-US" dirty="0"/>
              <a:t>。おしりをしめると更に全身一気にリラックスできる</a:t>
            </a:r>
            <a:endParaRPr kumimoji="1" lang="en-US" altLang="ja-JP" dirty="0"/>
          </a:p>
          <a:p>
            <a:endParaRPr kumimoji="1" lang="en-US" altLang="ja-JP" dirty="0"/>
          </a:p>
          <a:p>
            <a:r>
              <a:rPr kumimoji="1" lang="ja-JP" altLang="en-US" dirty="0"/>
              <a:t>・肩のちからが抜けているか、太ももがだらんとしているかがポイント</a:t>
            </a:r>
            <a:endParaRPr kumimoji="1" lang="en-US" altLang="ja-JP" dirty="0"/>
          </a:p>
          <a:p>
            <a:r>
              <a:rPr kumimoji="1" lang="ja-JP" altLang="en-US" dirty="0"/>
              <a:t>・ちからをいれることによって、抜きやすくするトレーニングで、緊張レベルを高いところから、どんどん下げていきます</a:t>
            </a:r>
            <a:endParaRPr kumimoji="1" lang="en-US" altLang="ja-JP" dirty="0"/>
          </a:p>
          <a:p>
            <a:endParaRPr kumimoji="1" lang="en-US" altLang="ja-JP" dirty="0"/>
          </a:p>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243B2988-E880-4EB2-8C80-A0B588F90CEB}" type="slidenum">
              <a:rPr kumimoji="1" lang="ja-JP" altLang="en-US" smtClean="0"/>
              <a:t>7</a:t>
            </a:fld>
            <a:endParaRPr kumimoji="1" lang="ja-JP" altLang="en-US"/>
          </a:p>
        </p:txBody>
      </p:sp>
    </p:spTree>
    <p:extLst>
      <p:ext uri="{BB962C8B-B14F-4D97-AF65-F5344CB8AC3E}">
        <p14:creationId xmlns:p14="http://schemas.microsoft.com/office/powerpoint/2010/main" val="32637720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ストレスや仕事環境によって無意識の緊張が入りやすい背中や肩の筋肉を緩め、</a:t>
            </a:r>
            <a:endParaRPr kumimoji="1" lang="en-US" altLang="ja-JP" dirty="0"/>
          </a:p>
          <a:p>
            <a:r>
              <a:rPr kumimoji="1" lang="ja-JP" altLang="en-US" dirty="0"/>
              <a:t>眠りにつきやすい血液循環の良いからだを目指します。</a:t>
            </a:r>
            <a:endParaRPr kumimoji="1" lang="en-US" altLang="ja-JP" dirty="0"/>
          </a:p>
          <a:p>
            <a:endParaRPr kumimoji="1" lang="en-US" altLang="ja-JP" dirty="0"/>
          </a:p>
          <a:p>
            <a:r>
              <a:rPr kumimoji="1" lang="ja-JP" altLang="en-US" dirty="0"/>
              <a:t>☆座ったままでやる場合は、おしりの骨ふたつをイスにしっかりつけ、背筋を伸ばす</a:t>
            </a:r>
          </a:p>
        </p:txBody>
      </p:sp>
      <p:sp>
        <p:nvSpPr>
          <p:cNvPr id="4" name="スライド番号プレースホルダー 3"/>
          <p:cNvSpPr>
            <a:spLocks noGrp="1"/>
          </p:cNvSpPr>
          <p:nvPr>
            <p:ph type="sldNum" sz="quarter" idx="5"/>
          </p:nvPr>
        </p:nvSpPr>
        <p:spPr/>
        <p:txBody>
          <a:bodyPr/>
          <a:lstStyle/>
          <a:p>
            <a:fld id="{243B2988-E880-4EB2-8C80-A0B588F90CEB}" type="slidenum">
              <a:rPr kumimoji="1" lang="ja-JP" altLang="en-US" smtClean="0"/>
              <a:t>8</a:t>
            </a:fld>
            <a:endParaRPr kumimoji="1" lang="ja-JP" altLang="en-US"/>
          </a:p>
        </p:txBody>
      </p:sp>
    </p:spTree>
    <p:extLst>
      <p:ext uri="{BB962C8B-B14F-4D97-AF65-F5344CB8AC3E}">
        <p14:creationId xmlns:p14="http://schemas.microsoft.com/office/powerpoint/2010/main" val="7725079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243B2988-E880-4EB2-8C80-A0B588F90CEB}" type="slidenum">
              <a:rPr kumimoji="1" lang="ja-JP" altLang="en-US" smtClean="0"/>
              <a:t>9</a:t>
            </a:fld>
            <a:endParaRPr kumimoji="1" lang="ja-JP" altLang="en-US"/>
          </a:p>
        </p:txBody>
      </p:sp>
    </p:spTree>
    <p:extLst>
      <p:ext uri="{BB962C8B-B14F-4D97-AF65-F5344CB8AC3E}">
        <p14:creationId xmlns:p14="http://schemas.microsoft.com/office/powerpoint/2010/main" val="36378798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ぐっすり眠るためには日中しっかり身体を動かすことがポイントですが、ﾃﾞｽｸﾜｰｸで長時間同じ姿勢が続き活動量が少なくなっている方も多いのではないでしょうか。</a:t>
            </a:r>
            <a:endParaRPr kumimoji="1" lang="en-US" altLang="ja-JP" dirty="0"/>
          </a:p>
          <a:p>
            <a:endParaRPr kumimoji="1" lang="en-US" altLang="ja-JP" dirty="0"/>
          </a:p>
          <a:p>
            <a:r>
              <a:rPr kumimoji="1" lang="ja-JP" altLang="en-US" dirty="0"/>
              <a:t>まずは身体の基本部分をしっかり鍛えていくことが大切です。</a:t>
            </a:r>
            <a:endParaRPr kumimoji="1" lang="en-US" altLang="ja-JP" dirty="0"/>
          </a:p>
          <a:p>
            <a:r>
              <a:rPr kumimoji="1" lang="ja-JP" altLang="en-US" dirty="0"/>
              <a:t>イス</a:t>
            </a:r>
            <a:r>
              <a:rPr kumimoji="1" lang="en-US" altLang="ja-JP" dirty="0"/>
              <a:t>1</a:t>
            </a:r>
            <a:r>
              <a:rPr kumimoji="1" lang="ja-JP" altLang="en-US" dirty="0"/>
              <a:t>つでできる簡単な体操で鍛えていきます</a:t>
            </a:r>
          </a:p>
        </p:txBody>
      </p:sp>
      <p:sp>
        <p:nvSpPr>
          <p:cNvPr id="4" name="スライド番号プレースホルダー 3"/>
          <p:cNvSpPr>
            <a:spLocks noGrp="1"/>
          </p:cNvSpPr>
          <p:nvPr>
            <p:ph type="sldNum" sz="quarter" idx="5"/>
          </p:nvPr>
        </p:nvSpPr>
        <p:spPr/>
        <p:txBody>
          <a:bodyPr/>
          <a:lstStyle/>
          <a:p>
            <a:fld id="{243B2988-E880-4EB2-8C80-A0B588F90CEB}" type="slidenum">
              <a:rPr kumimoji="1" lang="ja-JP" altLang="en-US" smtClean="0"/>
              <a:t>10</a:t>
            </a:fld>
            <a:endParaRPr kumimoji="1" lang="ja-JP" altLang="en-US"/>
          </a:p>
        </p:txBody>
      </p:sp>
    </p:spTree>
    <p:extLst>
      <p:ext uri="{BB962C8B-B14F-4D97-AF65-F5344CB8AC3E}">
        <p14:creationId xmlns:p14="http://schemas.microsoft.com/office/powerpoint/2010/main" val="3710246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E53972A-F331-4210-AF33-7F3A46603A1A}" type="datetimeFigureOut">
              <a:rPr kumimoji="1" lang="ja-JP" altLang="en-US" smtClean="0"/>
              <a:t>2023/8/9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0D1E63-5B53-41B6-B9FE-5A2332141A40}" type="slidenum">
              <a:rPr kumimoji="1" lang="ja-JP" altLang="en-US" smtClean="0"/>
              <a:t>‹#›</a:t>
            </a:fld>
            <a:endParaRPr kumimoji="1" lang="ja-JP" altLang="en-US"/>
          </a:p>
        </p:txBody>
      </p:sp>
    </p:spTree>
    <p:extLst>
      <p:ext uri="{BB962C8B-B14F-4D97-AF65-F5344CB8AC3E}">
        <p14:creationId xmlns:p14="http://schemas.microsoft.com/office/powerpoint/2010/main" val="916570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E53972A-F331-4210-AF33-7F3A46603A1A}" type="datetimeFigureOut">
              <a:rPr kumimoji="1" lang="ja-JP" altLang="en-US" smtClean="0"/>
              <a:t>2023/8/9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0D1E63-5B53-41B6-B9FE-5A2332141A40}" type="slidenum">
              <a:rPr kumimoji="1" lang="ja-JP" altLang="en-US" smtClean="0"/>
              <a:t>‹#›</a:t>
            </a:fld>
            <a:endParaRPr kumimoji="1" lang="ja-JP" altLang="en-US"/>
          </a:p>
        </p:txBody>
      </p:sp>
    </p:spTree>
    <p:extLst>
      <p:ext uri="{BB962C8B-B14F-4D97-AF65-F5344CB8AC3E}">
        <p14:creationId xmlns:p14="http://schemas.microsoft.com/office/powerpoint/2010/main" val="414920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E53972A-F331-4210-AF33-7F3A46603A1A}" type="datetimeFigureOut">
              <a:rPr kumimoji="1" lang="ja-JP" altLang="en-US" smtClean="0"/>
              <a:t>2023/8/9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0D1E63-5B53-41B6-B9FE-5A2332141A40}" type="slidenum">
              <a:rPr kumimoji="1" lang="ja-JP" altLang="en-US" smtClean="0"/>
              <a:t>‹#›</a:t>
            </a:fld>
            <a:endParaRPr kumimoji="1" lang="ja-JP"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18681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E53972A-F331-4210-AF33-7F3A46603A1A}" type="datetimeFigureOut">
              <a:rPr kumimoji="1" lang="ja-JP" altLang="en-US" smtClean="0"/>
              <a:t>2023/8/9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0D1E63-5B53-41B6-B9FE-5A2332141A40}" type="slidenum">
              <a:rPr kumimoji="1" lang="ja-JP" altLang="en-US" smtClean="0"/>
              <a:t>‹#›</a:t>
            </a:fld>
            <a:endParaRPr kumimoji="1" lang="ja-JP" altLang="en-US"/>
          </a:p>
        </p:txBody>
      </p:sp>
    </p:spTree>
    <p:extLst>
      <p:ext uri="{BB962C8B-B14F-4D97-AF65-F5344CB8AC3E}">
        <p14:creationId xmlns:p14="http://schemas.microsoft.com/office/powerpoint/2010/main" val="25151636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E53972A-F331-4210-AF33-7F3A46603A1A}" type="datetimeFigureOut">
              <a:rPr kumimoji="1" lang="ja-JP" altLang="en-US" smtClean="0"/>
              <a:t>2023/8/9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0D1E63-5B53-41B6-B9FE-5A2332141A40}"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29901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E53972A-F331-4210-AF33-7F3A46603A1A}" type="datetimeFigureOut">
              <a:rPr kumimoji="1" lang="ja-JP" altLang="en-US" smtClean="0"/>
              <a:t>2023/8/9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0D1E63-5B53-41B6-B9FE-5A2332141A40}" type="slidenum">
              <a:rPr kumimoji="1" lang="ja-JP" altLang="en-US" smtClean="0"/>
              <a:t>‹#›</a:t>
            </a:fld>
            <a:endParaRPr kumimoji="1" lang="ja-JP" altLang="en-US"/>
          </a:p>
        </p:txBody>
      </p:sp>
    </p:spTree>
    <p:extLst>
      <p:ext uri="{BB962C8B-B14F-4D97-AF65-F5344CB8AC3E}">
        <p14:creationId xmlns:p14="http://schemas.microsoft.com/office/powerpoint/2010/main" val="5942299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53972A-F331-4210-AF33-7F3A46603A1A}" type="datetimeFigureOut">
              <a:rPr kumimoji="1" lang="ja-JP" altLang="en-US" smtClean="0"/>
              <a:t>2023/8/9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0D1E63-5B53-41B6-B9FE-5A2332141A40}" type="slidenum">
              <a:rPr kumimoji="1" lang="ja-JP" altLang="en-US" smtClean="0"/>
              <a:t>‹#›</a:t>
            </a:fld>
            <a:endParaRPr kumimoji="1" lang="ja-JP" altLang="en-US"/>
          </a:p>
        </p:txBody>
      </p:sp>
    </p:spTree>
    <p:extLst>
      <p:ext uri="{BB962C8B-B14F-4D97-AF65-F5344CB8AC3E}">
        <p14:creationId xmlns:p14="http://schemas.microsoft.com/office/powerpoint/2010/main" val="8631093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53972A-F331-4210-AF33-7F3A46603A1A}" type="datetimeFigureOut">
              <a:rPr kumimoji="1" lang="ja-JP" altLang="en-US" smtClean="0"/>
              <a:t>2023/8/9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0D1E63-5B53-41B6-B9FE-5A2332141A40}" type="slidenum">
              <a:rPr kumimoji="1" lang="ja-JP" altLang="en-US" smtClean="0"/>
              <a:t>‹#›</a:t>
            </a:fld>
            <a:endParaRPr kumimoji="1" lang="ja-JP" altLang="en-US"/>
          </a:p>
        </p:txBody>
      </p:sp>
    </p:spTree>
    <p:extLst>
      <p:ext uri="{BB962C8B-B14F-4D97-AF65-F5344CB8AC3E}">
        <p14:creationId xmlns:p14="http://schemas.microsoft.com/office/powerpoint/2010/main" val="3454217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53972A-F331-4210-AF33-7F3A46603A1A}" type="datetimeFigureOut">
              <a:rPr kumimoji="1" lang="ja-JP" altLang="en-US" smtClean="0"/>
              <a:t>2023/8/9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0D1E63-5B53-41B6-B9FE-5A2332141A40}" type="slidenum">
              <a:rPr kumimoji="1" lang="ja-JP" altLang="en-US" smtClean="0"/>
              <a:t>‹#›</a:t>
            </a:fld>
            <a:endParaRPr kumimoji="1" lang="ja-JP" altLang="en-US"/>
          </a:p>
        </p:txBody>
      </p:sp>
    </p:spTree>
    <p:extLst>
      <p:ext uri="{BB962C8B-B14F-4D97-AF65-F5344CB8AC3E}">
        <p14:creationId xmlns:p14="http://schemas.microsoft.com/office/powerpoint/2010/main" val="3581368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E53972A-F331-4210-AF33-7F3A46603A1A}" type="datetimeFigureOut">
              <a:rPr kumimoji="1" lang="ja-JP" altLang="en-US" smtClean="0"/>
              <a:t>2023/8/9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0D1E63-5B53-41B6-B9FE-5A2332141A40}" type="slidenum">
              <a:rPr kumimoji="1" lang="ja-JP" altLang="en-US" smtClean="0"/>
              <a:t>‹#›</a:t>
            </a:fld>
            <a:endParaRPr kumimoji="1" lang="ja-JP" altLang="en-US"/>
          </a:p>
        </p:txBody>
      </p:sp>
    </p:spTree>
    <p:extLst>
      <p:ext uri="{BB962C8B-B14F-4D97-AF65-F5344CB8AC3E}">
        <p14:creationId xmlns:p14="http://schemas.microsoft.com/office/powerpoint/2010/main" val="3411339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E53972A-F331-4210-AF33-7F3A46603A1A}" type="datetimeFigureOut">
              <a:rPr kumimoji="1" lang="ja-JP" altLang="en-US" smtClean="0"/>
              <a:t>2023/8/9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0D1E63-5B53-41B6-B9FE-5A2332141A40}" type="slidenum">
              <a:rPr kumimoji="1" lang="ja-JP" altLang="en-US" smtClean="0"/>
              <a:t>‹#›</a:t>
            </a:fld>
            <a:endParaRPr kumimoji="1" lang="ja-JP" altLang="en-US"/>
          </a:p>
        </p:txBody>
      </p:sp>
    </p:spTree>
    <p:extLst>
      <p:ext uri="{BB962C8B-B14F-4D97-AF65-F5344CB8AC3E}">
        <p14:creationId xmlns:p14="http://schemas.microsoft.com/office/powerpoint/2010/main" val="764883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E53972A-F331-4210-AF33-7F3A46603A1A}" type="datetimeFigureOut">
              <a:rPr kumimoji="1" lang="ja-JP" altLang="en-US" smtClean="0"/>
              <a:t>2023/8/9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90D1E63-5B53-41B6-B9FE-5A2332141A40}" type="slidenum">
              <a:rPr kumimoji="1" lang="ja-JP" altLang="en-US" smtClean="0"/>
              <a:t>‹#›</a:t>
            </a:fld>
            <a:endParaRPr kumimoji="1" lang="ja-JP" altLang="en-US"/>
          </a:p>
        </p:txBody>
      </p:sp>
    </p:spTree>
    <p:extLst>
      <p:ext uri="{BB962C8B-B14F-4D97-AF65-F5344CB8AC3E}">
        <p14:creationId xmlns:p14="http://schemas.microsoft.com/office/powerpoint/2010/main" val="586255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E53972A-F331-4210-AF33-7F3A46603A1A}" type="datetimeFigureOut">
              <a:rPr kumimoji="1" lang="ja-JP" altLang="en-US" smtClean="0"/>
              <a:t>2023/8/9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90D1E63-5B53-41B6-B9FE-5A2332141A40}" type="slidenum">
              <a:rPr kumimoji="1" lang="ja-JP" altLang="en-US" smtClean="0"/>
              <a:t>‹#›</a:t>
            </a:fld>
            <a:endParaRPr kumimoji="1" lang="ja-JP" altLang="en-US"/>
          </a:p>
        </p:txBody>
      </p:sp>
    </p:spTree>
    <p:extLst>
      <p:ext uri="{BB962C8B-B14F-4D97-AF65-F5344CB8AC3E}">
        <p14:creationId xmlns:p14="http://schemas.microsoft.com/office/powerpoint/2010/main" val="444765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53972A-F331-4210-AF33-7F3A46603A1A}" type="datetimeFigureOut">
              <a:rPr kumimoji="1" lang="ja-JP" altLang="en-US" smtClean="0"/>
              <a:t>2023/8/9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90D1E63-5B53-41B6-B9FE-5A2332141A40}" type="slidenum">
              <a:rPr kumimoji="1" lang="ja-JP" altLang="en-US" smtClean="0"/>
              <a:t>‹#›</a:t>
            </a:fld>
            <a:endParaRPr kumimoji="1" lang="ja-JP" altLang="en-US"/>
          </a:p>
        </p:txBody>
      </p:sp>
    </p:spTree>
    <p:extLst>
      <p:ext uri="{BB962C8B-B14F-4D97-AF65-F5344CB8AC3E}">
        <p14:creationId xmlns:p14="http://schemas.microsoft.com/office/powerpoint/2010/main" val="2146112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E53972A-F331-4210-AF33-7F3A46603A1A}" type="datetimeFigureOut">
              <a:rPr kumimoji="1" lang="ja-JP" altLang="en-US" smtClean="0"/>
              <a:t>2023/8/9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0D1E63-5B53-41B6-B9FE-5A2332141A40}" type="slidenum">
              <a:rPr kumimoji="1" lang="ja-JP" altLang="en-US" smtClean="0"/>
              <a:t>‹#›</a:t>
            </a:fld>
            <a:endParaRPr kumimoji="1" lang="ja-JP" altLang="en-US"/>
          </a:p>
        </p:txBody>
      </p:sp>
    </p:spTree>
    <p:extLst>
      <p:ext uri="{BB962C8B-B14F-4D97-AF65-F5344CB8AC3E}">
        <p14:creationId xmlns:p14="http://schemas.microsoft.com/office/powerpoint/2010/main" val="1072145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E53972A-F331-4210-AF33-7F3A46603A1A}" type="datetimeFigureOut">
              <a:rPr kumimoji="1" lang="ja-JP" altLang="en-US" smtClean="0"/>
              <a:t>2023/8/9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0D1E63-5B53-41B6-B9FE-5A2332141A40}" type="slidenum">
              <a:rPr kumimoji="1" lang="ja-JP" altLang="en-US" smtClean="0"/>
              <a:t>‹#›</a:t>
            </a:fld>
            <a:endParaRPr kumimoji="1" lang="ja-JP" altLang="en-US"/>
          </a:p>
        </p:txBody>
      </p:sp>
    </p:spTree>
    <p:extLst>
      <p:ext uri="{BB962C8B-B14F-4D97-AF65-F5344CB8AC3E}">
        <p14:creationId xmlns:p14="http://schemas.microsoft.com/office/powerpoint/2010/main" val="230622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E53972A-F331-4210-AF33-7F3A46603A1A}" type="datetimeFigureOut">
              <a:rPr kumimoji="1" lang="ja-JP" altLang="en-US" smtClean="0"/>
              <a:t>2023/8/9</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90D1E63-5B53-41B6-B9FE-5A2332141A40}" type="slidenum">
              <a:rPr kumimoji="1" lang="ja-JP" altLang="en-US" smtClean="0"/>
              <a:t>‹#›</a:t>
            </a:fld>
            <a:endParaRPr kumimoji="1" lang="ja-JP" altLang="en-US"/>
          </a:p>
        </p:txBody>
      </p:sp>
    </p:spTree>
    <p:extLst>
      <p:ext uri="{BB962C8B-B14F-4D97-AF65-F5344CB8AC3E}">
        <p14:creationId xmlns:p14="http://schemas.microsoft.com/office/powerpoint/2010/main" val="29725732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A7E2F2-A3D5-1E07-34A3-2450D4D65F5B}"/>
              </a:ext>
            </a:extLst>
          </p:cNvPr>
          <p:cNvSpPr>
            <a:spLocks noGrp="1"/>
          </p:cNvSpPr>
          <p:nvPr>
            <p:ph type="ctrTitle"/>
          </p:nvPr>
        </p:nvSpPr>
        <p:spPr/>
        <p:txBody>
          <a:bodyPr/>
          <a:lstStyle/>
          <a:p>
            <a:r>
              <a:rPr lang="ja-JP" altLang="en-US" sz="6600" dirty="0"/>
              <a:t>眠活のすすめ</a:t>
            </a:r>
            <a:endParaRPr kumimoji="1" lang="ja-JP" altLang="en-US" sz="6600" dirty="0"/>
          </a:p>
        </p:txBody>
      </p:sp>
      <p:sp>
        <p:nvSpPr>
          <p:cNvPr id="3" name="字幕 2">
            <a:extLst>
              <a:ext uri="{FF2B5EF4-FFF2-40B4-BE49-F238E27FC236}">
                <a16:creationId xmlns:a16="http://schemas.microsoft.com/office/drawing/2014/main" id="{09242EC2-CD4C-E56C-EB31-3F44E1A7A3B3}"/>
              </a:ext>
            </a:extLst>
          </p:cNvPr>
          <p:cNvSpPr>
            <a:spLocks noGrp="1"/>
          </p:cNvSpPr>
          <p:nvPr>
            <p:ph type="subTitle" idx="1"/>
          </p:nvPr>
        </p:nvSpPr>
        <p:spPr/>
        <p:txBody>
          <a:bodyPr>
            <a:normAutofit lnSpcReduction="10000"/>
          </a:bodyPr>
          <a:lstStyle/>
          <a:p>
            <a:r>
              <a:rPr kumimoji="1" lang="ja-JP" altLang="en-US" dirty="0"/>
              <a:t>三越伊勢丹ソレイユ　</a:t>
            </a:r>
            <a:r>
              <a:rPr kumimoji="1" lang="en-US" altLang="ja-JP" dirty="0"/>
              <a:t>8</a:t>
            </a:r>
            <a:r>
              <a:rPr kumimoji="1" lang="ja-JP" altLang="en-US" dirty="0"/>
              <a:t>月度衛生委員会資料</a:t>
            </a:r>
            <a:endParaRPr kumimoji="1" lang="en-US" altLang="ja-JP" dirty="0"/>
          </a:p>
          <a:p>
            <a:r>
              <a:rPr kumimoji="1" lang="en-US" altLang="ja-JP" dirty="0"/>
              <a:t>IMGU</a:t>
            </a:r>
            <a:r>
              <a:rPr kumimoji="1" lang="ja-JP" altLang="en-US" dirty="0"/>
              <a:t>　関連</a:t>
            </a:r>
            <a:r>
              <a:rPr lang="ja-JP" altLang="en-US" dirty="0"/>
              <a:t>グループ</a:t>
            </a:r>
            <a:r>
              <a:rPr kumimoji="1" lang="ja-JP" altLang="en-US" dirty="0"/>
              <a:t>支部</a:t>
            </a:r>
            <a:r>
              <a:rPr kumimoji="1" lang="en-US" altLang="ja-JP" dirty="0"/>
              <a:t>Ⅱ</a:t>
            </a:r>
          </a:p>
          <a:p>
            <a:r>
              <a:rPr kumimoji="1" lang="ja-JP" altLang="en-US" dirty="0"/>
              <a:t>柘植　</a:t>
            </a:r>
          </a:p>
        </p:txBody>
      </p:sp>
    </p:spTree>
    <p:extLst>
      <p:ext uri="{BB962C8B-B14F-4D97-AF65-F5344CB8AC3E}">
        <p14:creationId xmlns:p14="http://schemas.microsoft.com/office/powerpoint/2010/main" val="2355443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F6C200-D39E-E0D6-96DD-3FAAD1455121}"/>
              </a:ext>
            </a:extLst>
          </p:cNvPr>
          <p:cNvSpPr>
            <a:spLocks noGrp="1"/>
          </p:cNvSpPr>
          <p:nvPr>
            <p:ph type="title"/>
          </p:nvPr>
        </p:nvSpPr>
        <p:spPr/>
        <p:txBody>
          <a:bodyPr/>
          <a:lstStyle/>
          <a:p>
            <a:r>
              <a:rPr kumimoji="1" lang="ja-JP" altLang="en-US" dirty="0"/>
              <a:t>快眠体操②股関節・下半身を鍛える</a:t>
            </a:r>
          </a:p>
        </p:txBody>
      </p:sp>
      <p:sp>
        <p:nvSpPr>
          <p:cNvPr id="3" name="コンテンツ プレースホルダー 2">
            <a:extLst>
              <a:ext uri="{FF2B5EF4-FFF2-40B4-BE49-F238E27FC236}">
                <a16:creationId xmlns:a16="http://schemas.microsoft.com/office/drawing/2014/main" id="{37215198-3A50-0B3F-DE84-3E6A4389EA81}"/>
              </a:ext>
            </a:extLst>
          </p:cNvPr>
          <p:cNvSpPr>
            <a:spLocks noGrp="1"/>
          </p:cNvSpPr>
          <p:nvPr>
            <p:ph idx="1"/>
          </p:nvPr>
        </p:nvSpPr>
        <p:spPr>
          <a:xfrm>
            <a:off x="677333" y="1349115"/>
            <a:ext cx="10670221" cy="5336497"/>
          </a:xfrm>
        </p:spPr>
        <p:txBody>
          <a:bodyPr>
            <a:normAutofit/>
          </a:bodyPr>
          <a:lstStyle/>
          <a:p>
            <a:r>
              <a:rPr lang="en-US" altLang="ja-JP" sz="2800" dirty="0"/>
              <a:t>BEFORE</a:t>
            </a:r>
            <a:r>
              <a:rPr lang="ja-JP" altLang="en-US" sz="2800" dirty="0"/>
              <a:t>　</a:t>
            </a:r>
            <a:r>
              <a:rPr lang="en-US" altLang="ja-JP" sz="2800" dirty="0"/>
              <a:t>AFTER</a:t>
            </a:r>
            <a:r>
              <a:rPr lang="ja-JP" altLang="en-US" sz="2800" dirty="0"/>
              <a:t>　</a:t>
            </a:r>
            <a:r>
              <a:rPr lang="en-US" altLang="ja-JP" sz="2800" dirty="0"/>
              <a:t>Check</a:t>
            </a:r>
            <a:r>
              <a:rPr lang="ja-JP" altLang="en-US" sz="2800" dirty="0"/>
              <a:t>：まっすぐ立ち、床に手がつくか</a:t>
            </a:r>
            <a:endParaRPr lang="en-US" altLang="ja-JP" sz="2800" dirty="0"/>
          </a:p>
          <a:p>
            <a:r>
              <a:rPr lang="ja-JP" altLang="en-US" sz="2800" dirty="0"/>
              <a:t>基本の姿勢：椅子に浅く腰かけ、</a:t>
            </a:r>
            <a:br>
              <a:rPr lang="en-US" altLang="ja-JP" sz="2800" dirty="0"/>
            </a:br>
            <a:r>
              <a:rPr lang="ja-JP" altLang="en-US" sz="2800" dirty="0"/>
              <a:t>おしりの骨ふたつ付けて背筋を伸ばして骨盤を立てる。</a:t>
            </a:r>
            <a:br>
              <a:rPr lang="en-US" altLang="ja-JP" sz="2800" dirty="0"/>
            </a:br>
            <a:r>
              <a:rPr lang="ja-JP" altLang="en-US" sz="2800" dirty="0"/>
              <a:t>足を広げひざ下はまっすぐ下ろす</a:t>
            </a:r>
            <a:endParaRPr lang="en-US" altLang="ja-JP" sz="2800" dirty="0"/>
          </a:p>
          <a:p>
            <a:endParaRPr lang="en-US" altLang="ja-JP" sz="2800" dirty="0"/>
          </a:p>
          <a:p>
            <a:pPr marL="0" indent="0">
              <a:buNone/>
            </a:pPr>
            <a:r>
              <a:rPr lang="ja-JP" altLang="en-US" sz="2800" dirty="0"/>
              <a:t>①ゆっくり息をはきながら、左肩を内側にたおす。</a:t>
            </a:r>
            <a:endParaRPr lang="en-US" altLang="ja-JP" sz="2800" dirty="0"/>
          </a:p>
          <a:p>
            <a:pPr marL="0" indent="0">
              <a:buNone/>
            </a:pPr>
            <a:r>
              <a:rPr lang="ja-JP" altLang="en-US" sz="2800" dirty="0"/>
              <a:t>　左手でひざを押しながら、左内もものストレッチ。</a:t>
            </a:r>
            <a:br>
              <a:rPr lang="en-US" altLang="ja-JP" sz="2800" dirty="0"/>
            </a:br>
            <a:br>
              <a:rPr lang="en-US" altLang="ja-JP" sz="2800" dirty="0"/>
            </a:br>
            <a:r>
              <a:rPr lang="ja-JP" altLang="en-US" sz="2800" dirty="0"/>
              <a:t>　右も同様におこなう</a:t>
            </a:r>
            <a:endParaRPr lang="en-US" altLang="ja-JP" sz="2800" dirty="0"/>
          </a:p>
          <a:p>
            <a:pPr marL="0" indent="0">
              <a:buNone/>
            </a:pPr>
            <a:endParaRPr lang="en-US" altLang="ja-JP" sz="2800" dirty="0"/>
          </a:p>
        </p:txBody>
      </p:sp>
      <p:pic>
        <p:nvPicPr>
          <p:cNvPr id="4" name="図 3">
            <a:extLst>
              <a:ext uri="{FF2B5EF4-FFF2-40B4-BE49-F238E27FC236}">
                <a16:creationId xmlns:a16="http://schemas.microsoft.com/office/drawing/2014/main" id="{3A4BF214-B8E5-3105-A2EF-CCF2A9FFDD5D}"/>
              </a:ext>
            </a:extLst>
          </p:cNvPr>
          <p:cNvPicPr>
            <a:picLocks noChangeAspect="1"/>
          </p:cNvPicPr>
          <p:nvPr/>
        </p:nvPicPr>
        <p:blipFill rotWithShape="1">
          <a:blip r:embed="rId3"/>
          <a:srcRect l="19226" t="10038" r="20114"/>
          <a:stretch/>
        </p:blipFill>
        <p:spPr>
          <a:xfrm>
            <a:off x="9274002" y="3840293"/>
            <a:ext cx="2883022" cy="2845319"/>
          </a:xfrm>
          <a:prstGeom prst="rect">
            <a:avLst/>
          </a:prstGeom>
        </p:spPr>
      </p:pic>
    </p:spTree>
    <p:extLst>
      <p:ext uri="{BB962C8B-B14F-4D97-AF65-F5344CB8AC3E}">
        <p14:creationId xmlns:p14="http://schemas.microsoft.com/office/powerpoint/2010/main" val="1318702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F6C200-D39E-E0D6-96DD-3FAAD1455121}"/>
              </a:ext>
            </a:extLst>
          </p:cNvPr>
          <p:cNvSpPr>
            <a:spLocks noGrp="1"/>
          </p:cNvSpPr>
          <p:nvPr>
            <p:ph type="title"/>
          </p:nvPr>
        </p:nvSpPr>
        <p:spPr/>
        <p:txBody>
          <a:bodyPr/>
          <a:lstStyle/>
          <a:p>
            <a:r>
              <a:rPr kumimoji="1" lang="ja-JP" altLang="en-US" dirty="0"/>
              <a:t>快眠体操②股関節・下半身を鍛える</a:t>
            </a:r>
          </a:p>
        </p:txBody>
      </p:sp>
      <p:sp>
        <p:nvSpPr>
          <p:cNvPr id="3" name="コンテンツ プレースホルダー 2">
            <a:extLst>
              <a:ext uri="{FF2B5EF4-FFF2-40B4-BE49-F238E27FC236}">
                <a16:creationId xmlns:a16="http://schemas.microsoft.com/office/drawing/2014/main" id="{37215198-3A50-0B3F-DE84-3E6A4389EA81}"/>
              </a:ext>
            </a:extLst>
          </p:cNvPr>
          <p:cNvSpPr>
            <a:spLocks noGrp="1"/>
          </p:cNvSpPr>
          <p:nvPr>
            <p:ph idx="1"/>
          </p:nvPr>
        </p:nvSpPr>
        <p:spPr>
          <a:xfrm>
            <a:off x="677333" y="1349115"/>
            <a:ext cx="10670221" cy="5336497"/>
          </a:xfrm>
        </p:spPr>
        <p:txBody>
          <a:bodyPr>
            <a:normAutofit/>
          </a:bodyPr>
          <a:lstStyle/>
          <a:p>
            <a:r>
              <a:rPr lang="en-US" altLang="ja-JP" sz="2400" dirty="0"/>
              <a:t>BEFORE</a:t>
            </a:r>
            <a:r>
              <a:rPr lang="ja-JP" altLang="en-US" sz="2400" dirty="0"/>
              <a:t>　</a:t>
            </a:r>
            <a:r>
              <a:rPr lang="en-US" altLang="ja-JP" sz="2400" dirty="0"/>
              <a:t>AFTER</a:t>
            </a:r>
            <a:r>
              <a:rPr lang="ja-JP" altLang="en-US" sz="2400" dirty="0"/>
              <a:t>　</a:t>
            </a:r>
            <a:r>
              <a:rPr lang="en-US" altLang="ja-JP" sz="2400" dirty="0"/>
              <a:t>Check</a:t>
            </a:r>
            <a:r>
              <a:rPr lang="ja-JP" altLang="en-US" sz="2400" dirty="0"/>
              <a:t>：まっすぐ立ち、床に手がつくか</a:t>
            </a:r>
            <a:endParaRPr lang="en-US" altLang="ja-JP" sz="2400" dirty="0"/>
          </a:p>
          <a:p>
            <a:pPr marL="0" indent="0">
              <a:buNone/>
            </a:pPr>
            <a:endParaRPr lang="en-US" altLang="ja-JP" sz="2400" dirty="0"/>
          </a:p>
          <a:p>
            <a:pPr marL="0" indent="0">
              <a:buNone/>
            </a:pPr>
            <a:r>
              <a:rPr lang="ja-JP" altLang="en-US" sz="2400" dirty="0"/>
              <a:t>②椅子をはずし、しこふみのポーズのまま</a:t>
            </a:r>
            <a:endParaRPr lang="en-US" altLang="ja-JP" sz="2400" dirty="0"/>
          </a:p>
          <a:p>
            <a:pPr marL="0" indent="0">
              <a:buNone/>
            </a:pPr>
            <a:r>
              <a:rPr lang="ja-JP" altLang="en-US" sz="2400" dirty="0"/>
              <a:t>　・おしりを左右に軽く揺らす（</a:t>
            </a:r>
            <a:r>
              <a:rPr lang="en-US" altLang="ja-JP" sz="2400" dirty="0"/>
              <a:t>20</a:t>
            </a:r>
            <a:r>
              <a:rPr lang="ja-JP" altLang="en-US" sz="2400" dirty="0"/>
              <a:t>回）</a:t>
            </a:r>
            <a:endParaRPr lang="en-US" altLang="ja-JP" sz="2400" dirty="0"/>
          </a:p>
          <a:p>
            <a:pPr marL="0" indent="0">
              <a:buNone/>
            </a:pPr>
            <a:r>
              <a:rPr lang="ja-JP" altLang="en-US" sz="2400" dirty="0"/>
              <a:t>　・椅子におしりがつかないように、上下に細かくバウンド（</a:t>
            </a:r>
            <a:r>
              <a:rPr lang="en-US" altLang="ja-JP" sz="2400" dirty="0"/>
              <a:t>20</a:t>
            </a:r>
            <a:r>
              <a:rPr lang="ja-JP" altLang="en-US" sz="2400" dirty="0"/>
              <a:t>回）</a:t>
            </a:r>
            <a:endParaRPr lang="en-US" altLang="ja-JP" sz="2400" dirty="0"/>
          </a:p>
          <a:p>
            <a:endParaRPr lang="ja-JP" altLang="en-US" sz="2400" dirty="0"/>
          </a:p>
        </p:txBody>
      </p:sp>
    </p:spTree>
    <p:extLst>
      <p:ext uri="{BB962C8B-B14F-4D97-AF65-F5344CB8AC3E}">
        <p14:creationId xmlns:p14="http://schemas.microsoft.com/office/powerpoint/2010/main" val="151784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58E072B5-7888-B801-FED5-72E7BC2AB7A0}"/>
              </a:ext>
            </a:extLst>
          </p:cNvPr>
          <p:cNvPicPr>
            <a:picLocks noChangeAspect="1"/>
          </p:cNvPicPr>
          <p:nvPr/>
        </p:nvPicPr>
        <p:blipFill>
          <a:blip r:embed="rId3"/>
          <a:stretch>
            <a:fillRect/>
          </a:stretch>
        </p:blipFill>
        <p:spPr>
          <a:xfrm>
            <a:off x="7044647" y="751683"/>
            <a:ext cx="3053814" cy="5354634"/>
          </a:xfrm>
          <a:prstGeom prst="rect">
            <a:avLst/>
          </a:prstGeom>
        </p:spPr>
      </p:pic>
      <p:sp>
        <p:nvSpPr>
          <p:cNvPr id="2" name="タイトル 1">
            <a:extLst>
              <a:ext uri="{FF2B5EF4-FFF2-40B4-BE49-F238E27FC236}">
                <a16:creationId xmlns:a16="http://schemas.microsoft.com/office/drawing/2014/main" id="{4D57D4C1-3A1A-E7DA-7453-CE0D3EF8A984}"/>
              </a:ext>
            </a:extLst>
          </p:cNvPr>
          <p:cNvSpPr>
            <a:spLocks noGrp="1"/>
          </p:cNvSpPr>
          <p:nvPr>
            <p:ph type="title"/>
          </p:nvPr>
        </p:nvSpPr>
        <p:spPr/>
        <p:txBody>
          <a:bodyPr/>
          <a:lstStyle/>
          <a:p>
            <a:r>
              <a:rPr lang="ja-JP" altLang="en-US" dirty="0"/>
              <a:t>快眠体操③足裏を鍛える</a:t>
            </a:r>
            <a:br>
              <a:rPr lang="en-US" altLang="ja-JP" dirty="0"/>
            </a:br>
            <a:endParaRPr kumimoji="1" lang="ja-JP" altLang="en-US" dirty="0"/>
          </a:p>
        </p:txBody>
      </p:sp>
      <p:sp>
        <p:nvSpPr>
          <p:cNvPr id="3" name="コンテンツ プレースホルダー 2">
            <a:extLst>
              <a:ext uri="{FF2B5EF4-FFF2-40B4-BE49-F238E27FC236}">
                <a16:creationId xmlns:a16="http://schemas.microsoft.com/office/drawing/2014/main" id="{A71FA973-59A9-07C8-E6D8-E05FB5759E8C}"/>
              </a:ext>
            </a:extLst>
          </p:cNvPr>
          <p:cNvSpPr>
            <a:spLocks noGrp="1"/>
          </p:cNvSpPr>
          <p:nvPr>
            <p:ph idx="1"/>
          </p:nvPr>
        </p:nvSpPr>
        <p:spPr>
          <a:xfrm>
            <a:off x="482461" y="1930400"/>
            <a:ext cx="9321105" cy="3466059"/>
          </a:xfrm>
        </p:spPr>
        <p:txBody>
          <a:bodyPr>
            <a:normAutofit/>
          </a:bodyPr>
          <a:lstStyle/>
          <a:p>
            <a:r>
              <a:rPr kumimoji="1" lang="ja-JP" altLang="en-US" sz="2800" dirty="0"/>
              <a:t>足じゃんけん</a:t>
            </a:r>
            <a:endParaRPr kumimoji="1" lang="en-US" altLang="ja-JP" sz="2800" dirty="0"/>
          </a:p>
          <a:p>
            <a:pPr marL="0" indent="0">
              <a:buNone/>
            </a:pPr>
            <a:r>
              <a:rPr lang="ja-JP" altLang="en-US" sz="2800" dirty="0"/>
              <a:t>　グー⇒横アーチ</a:t>
            </a:r>
            <a:endParaRPr lang="en-US" altLang="ja-JP" sz="2800" dirty="0"/>
          </a:p>
          <a:p>
            <a:pPr marL="0" indent="0">
              <a:buNone/>
            </a:pPr>
            <a:r>
              <a:rPr kumimoji="1" lang="ja-JP" altLang="en-US" sz="2800" dirty="0"/>
              <a:t>　パー⇒内外側アーチ</a:t>
            </a:r>
            <a:endParaRPr kumimoji="1" lang="en-US" altLang="ja-JP" sz="2800" dirty="0"/>
          </a:p>
          <a:p>
            <a:pPr marL="0" indent="0">
              <a:buNone/>
            </a:pPr>
            <a:r>
              <a:rPr lang="ja-JP" altLang="en-US" sz="2800" dirty="0"/>
              <a:t>　チョキ（親指下の場合）⇒内側アーチ</a:t>
            </a:r>
            <a:endParaRPr lang="en-US" altLang="ja-JP" sz="2800" dirty="0"/>
          </a:p>
          <a:p>
            <a:pPr marL="0" indent="0">
              <a:buNone/>
            </a:pPr>
            <a:r>
              <a:rPr kumimoji="1" lang="ja-JP" altLang="en-US" sz="2800" dirty="0"/>
              <a:t>　チョキ（親指上の場合）⇒外側アーチ</a:t>
            </a:r>
          </a:p>
        </p:txBody>
      </p:sp>
    </p:spTree>
    <p:extLst>
      <p:ext uri="{BB962C8B-B14F-4D97-AF65-F5344CB8AC3E}">
        <p14:creationId xmlns:p14="http://schemas.microsoft.com/office/powerpoint/2010/main" val="14494515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DCD608-96FD-E075-DDEF-3C6CDBC0723E}"/>
              </a:ext>
            </a:extLst>
          </p:cNvPr>
          <p:cNvSpPr>
            <a:spLocks noGrp="1"/>
          </p:cNvSpPr>
          <p:nvPr>
            <p:ph type="title"/>
          </p:nvPr>
        </p:nvSpPr>
        <p:spPr/>
        <p:txBody>
          <a:bodyPr/>
          <a:lstStyle/>
          <a:p>
            <a:r>
              <a:rPr kumimoji="1" lang="ja-JP" altLang="en-US" dirty="0"/>
              <a:t>体内時計を整える</a:t>
            </a:r>
            <a:r>
              <a:rPr kumimoji="1" lang="ja-JP" altLang="en-US"/>
              <a:t>、良質睡眠習慣</a:t>
            </a:r>
            <a:endParaRPr kumimoji="1" lang="ja-JP" altLang="en-US" dirty="0"/>
          </a:p>
        </p:txBody>
      </p:sp>
      <p:sp>
        <p:nvSpPr>
          <p:cNvPr id="3" name="コンテンツ プレースホルダー 2">
            <a:extLst>
              <a:ext uri="{FF2B5EF4-FFF2-40B4-BE49-F238E27FC236}">
                <a16:creationId xmlns:a16="http://schemas.microsoft.com/office/drawing/2014/main" id="{79DBC813-FD9F-E06C-8E72-1141E57D3A3B}"/>
              </a:ext>
            </a:extLst>
          </p:cNvPr>
          <p:cNvSpPr>
            <a:spLocks noGrp="1"/>
          </p:cNvSpPr>
          <p:nvPr>
            <p:ph idx="1"/>
          </p:nvPr>
        </p:nvSpPr>
        <p:spPr>
          <a:xfrm>
            <a:off x="677333" y="1424067"/>
            <a:ext cx="10190536" cy="5246556"/>
          </a:xfrm>
        </p:spPr>
        <p:txBody>
          <a:bodyPr>
            <a:noAutofit/>
          </a:bodyPr>
          <a:lstStyle/>
          <a:p>
            <a:r>
              <a:rPr kumimoji="1" lang="ja-JP" altLang="en-US" sz="2400" dirty="0"/>
              <a:t>①朝、太陽の光を浴びる</a:t>
            </a:r>
            <a:endParaRPr kumimoji="1" lang="en-US" altLang="ja-JP" sz="2400" dirty="0"/>
          </a:p>
          <a:p>
            <a:r>
              <a:rPr kumimoji="1" lang="ja-JP" altLang="en-US" sz="2400" dirty="0"/>
              <a:t>②毎日同じ時間に起きる</a:t>
            </a:r>
            <a:endParaRPr kumimoji="1" lang="en-US" altLang="ja-JP" sz="2400" dirty="0"/>
          </a:p>
          <a:p>
            <a:r>
              <a:rPr kumimoji="1" lang="ja-JP" altLang="en-US" sz="2400" dirty="0"/>
              <a:t>③昼寝は</a:t>
            </a:r>
            <a:r>
              <a:rPr kumimoji="1" lang="en-US" altLang="ja-JP" sz="2400" dirty="0"/>
              <a:t>15</a:t>
            </a:r>
            <a:r>
              <a:rPr kumimoji="1" lang="ja-JP" altLang="en-US" sz="2400" dirty="0"/>
              <a:t>時前までの</a:t>
            </a:r>
            <a:r>
              <a:rPr kumimoji="1" lang="en-US" altLang="ja-JP" sz="2400" dirty="0"/>
              <a:t>15</a:t>
            </a:r>
            <a:r>
              <a:rPr kumimoji="1" lang="ja-JP" altLang="en-US" sz="2400" dirty="0"/>
              <a:t>分</a:t>
            </a:r>
            <a:endParaRPr kumimoji="1" lang="en-US" altLang="ja-JP" sz="2400" dirty="0"/>
          </a:p>
          <a:p>
            <a:r>
              <a:rPr lang="ja-JP" altLang="en-US" sz="2400" dirty="0"/>
              <a:t>④</a:t>
            </a:r>
            <a:r>
              <a:rPr kumimoji="1" lang="ja-JP" altLang="en-US" sz="2400" dirty="0"/>
              <a:t>規則正しい食事、夜は消化によいものを寝る</a:t>
            </a:r>
            <a:r>
              <a:rPr kumimoji="1" lang="en-US" altLang="ja-JP" sz="2400" dirty="0"/>
              <a:t>3</a:t>
            </a:r>
            <a:r>
              <a:rPr kumimoji="1" lang="ja-JP" altLang="en-US" sz="2400" dirty="0"/>
              <a:t>時間前までに摂る</a:t>
            </a:r>
            <a:endParaRPr kumimoji="1" lang="en-US" altLang="ja-JP" sz="2400" dirty="0"/>
          </a:p>
          <a:p>
            <a:r>
              <a:rPr lang="ja-JP" altLang="en-US" sz="2400" dirty="0"/>
              <a:t>⑤週に</a:t>
            </a:r>
            <a:r>
              <a:rPr lang="en-US" altLang="ja-JP" sz="2400" dirty="0"/>
              <a:t>5</a:t>
            </a:r>
            <a:r>
              <a:rPr lang="ja-JP" altLang="en-US" sz="2400" dirty="0"/>
              <a:t>日、</a:t>
            </a:r>
            <a:r>
              <a:rPr kumimoji="1" lang="ja-JP" altLang="en-US" sz="2400" dirty="0"/>
              <a:t>軽めの運動</a:t>
            </a:r>
            <a:r>
              <a:rPr kumimoji="1" lang="en-US" altLang="ja-JP" sz="2400" dirty="0"/>
              <a:t>30</a:t>
            </a:r>
            <a:r>
              <a:rPr kumimoji="1" lang="ja-JP" altLang="en-US" sz="2400" dirty="0"/>
              <a:t>分</a:t>
            </a:r>
            <a:endParaRPr kumimoji="1" lang="en-US" altLang="ja-JP" sz="2400" dirty="0"/>
          </a:p>
          <a:p>
            <a:r>
              <a:rPr lang="ja-JP" altLang="en-US" sz="2400" dirty="0"/>
              <a:t>⑥寝る前のカフェイン、お酒、ニコチンは避ける</a:t>
            </a:r>
            <a:endParaRPr lang="en-US" altLang="ja-JP" sz="2400" dirty="0"/>
          </a:p>
          <a:p>
            <a:r>
              <a:rPr lang="ja-JP" altLang="en-US" sz="2400" dirty="0"/>
              <a:t>⑦</a:t>
            </a:r>
            <a:r>
              <a:rPr kumimoji="1" lang="ja-JP" altLang="en-US" sz="2400" dirty="0"/>
              <a:t>入浴は就寝</a:t>
            </a:r>
            <a:r>
              <a:rPr lang="ja-JP" altLang="en-US" sz="2400" dirty="0"/>
              <a:t>１</a:t>
            </a:r>
            <a:r>
              <a:rPr lang="en-US" altLang="ja-JP" sz="2400" dirty="0"/>
              <a:t>~2</a:t>
            </a:r>
            <a:r>
              <a:rPr lang="ja-JP" altLang="en-US" sz="2400" dirty="0"/>
              <a:t>時間前がおすすめ。</a:t>
            </a:r>
            <a:r>
              <a:rPr lang="en-US" altLang="ja-JP" sz="2400" dirty="0"/>
              <a:t>40</a:t>
            </a:r>
            <a:r>
              <a:rPr lang="ja-JP" altLang="en-US" sz="2400" dirty="0"/>
              <a:t>度くらいの高すぎない湯温で</a:t>
            </a:r>
            <a:endParaRPr lang="en-US" altLang="ja-JP" sz="2400" dirty="0"/>
          </a:p>
          <a:p>
            <a:r>
              <a:rPr lang="ja-JP" altLang="en-US" sz="2400" dirty="0"/>
              <a:t>⑧夜間に</a:t>
            </a:r>
            <a:r>
              <a:rPr lang="en-US" altLang="ja-JP" sz="2400" dirty="0"/>
              <a:t>TV,PC,</a:t>
            </a:r>
            <a:r>
              <a:rPr lang="ja-JP" altLang="en-US" sz="2400" dirty="0"/>
              <a:t>スマホなどの明るい光を浴びない</a:t>
            </a:r>
            <a:endParaRPr lang="en-US" altLang="ja-JP" sz="2400" dirty="0"/>
          </a:p>
          <a:p>
            <a:r>
              <a:rPr lang="ja-JP" altLang="en-US" sz="2400" dirty="0"/>
              <a:t>⑨</a:t>
            </a:r>
            <a:r>
              <a:rPr kumimoji="1" lang="ja-JP" altLang="en-US" sz="2400" dirty="0"/>
              <a:t>まくらは首まであて、背骨から首の骨に適度なカーブを</a:t>
            </a:r>
            <a:endParaRPr kumimoji="1" lang="en-US" altLang="ja-JP" sz="2400" dirty="0"/>
          </a:p>
        </p:txBody>
      </p:sp>
    </p:spTree>
    <p:extLst>
      <p:ext uri="{BB962C8B-B14F-4D97-AF65-F5344CB8AC3E}">
        <p14:creationId xmlns:p14="http://schemas.microsoft.com/office/powerpoint/2010/main" val="4090840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DCD608-96FD-E075-DDEF-3C6CDBC0723E}"/>
              </a:ext>
            </a:extLst>
          </p:cNvPr>
          <p:cNvSpPr>
            <a:spLocks noGrp="1"/>
          </p:cNvSpPr>
          <p:nvPr>
            <p:ph type="title"/>
          </p:nvPr>
        </p:nvSpPr>
        <p:spPr/>
        <p:txBody>
          <a:bodyPr/>
          <a:lstStyle/>
          <a:p>
            <a:r>
              <a:rPr kumimoji="1" lang="ja-JP" altLang="en-US" dirty="0"/>
              <a:t>体内時計を整える、良質睡眠習慣</a:t>
            </a:r>
          </a:p>
        </p:txBody>
      </p:sp>
      <p:sp>
        <p:nvSpPr>
          <p:cNvPr id="3" name="コンテンツ プレースホルダー 2">
            <a:extLst>
              <a:ext uri="{FF2B5EF4-FFF2-40B4-BE49-F238E27FC236}">
                <a16:creationId xmlns:a16="http://schemas.microsoft.com/office/drawing/2014/main" id="{79DBC813-FD9F-E06C-8E72-1141E57D3A3B}"/>
              </a:ext>
            </a:extLst>
          </p:cNvPr>
          <p:cNvSpPr>
            <a:spLocks noGrp="1"/>
          </p:cNvSpPr>
          <p:nvPr>
            <p:ph idx="1"/>
          </p:nvPr>
        </p:nvSpPr>
        <p:spPr>
          <a:xfrm>
            <a:off x="677333" y="1930399"/>
            <a:ext cx="9875742" cy="3645941"/>
          </a:xfrm>
        </p:spPr>
        <p:txBody>
          <a:bodyPr>
            <a:noAutofit/>
          </a:bodyPr>
          <a:lstStyle/>
          <a:p>
            <a:r>
              <a:rPr kumimoji="1" lang="ja-JP" altLang="en-US" sz="5400" dirty="0"/>
              <a:t>睡眠力を鍛えて</a:t>
            </a:r>
            <a:br>
              <a:rPr lang="en-US" altLang="ja-JP" sz="5400" dirty="0"/>
            </a:br>
            <a:r>
              <a:rPr lang="ja-JP" altLang="en-US" sz="5400" dirty="0"/>
              <a:t>心身ともに健康な毎日を</a:t>
            </a:r>
            <a:br>
              <a:rPr lang="en-US" altLang="ja-JP" sz="5400" dirty="0"/>
            </a:br>
            <a:r>
              <a:rPr lang="ja-JP" altLang="en-US" sz="5400" dirty="0"/>
              <a:t>送りましょう</a:t>
            </a:r>
            <a:r>
              <a:rPr lang="en-US" altLang="ja-JP" sz="5400" dirty="0"/>
              <a:t>(´▽</a:t>
            </a:r>
            <a:r>
              <a:rPr lang="ja-JP" altLang="en-US" sz="5400" dirty="0"/>
              <a:t>｀</a:t>
            </a:r>
            <a:r>
              <a:rPr lang="en-US" altLang="ja-JP" sz="5400" dirty="0"/>
              <a:t>)</a:t>
            </a:r>
            <a:endParaRPr kumimoji="1" lang="en-US" altLang="ja-JP" sz="5400" dirty="0"/>
          </a:p>
        </p:txBody>
      </p:sp>
    </p:spTree>
    <p:extLst>
      <p:ext uri="{BB962C8B-B14F-4D97-AF65-F5344CB8AC3E}">
        <p14:creationId xmlns:p14="http://schemas.microsoft.com/office/powerpoint/2010/main" val="3021107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2C4AFB-6D75-C0E7-65E9-FE328407511A}"/>
              </a:ext>
            </a:extLst>
          </p:cNvPr>
          <p:cNvSpPr>
            <a:spLocks noGrp="1"/>
          </p:cNvSpPr>
          <p:nvPr>
            <p:ph type="title"/>
          </p:nvPr>
        </p:nvSpPr>
        <p:spPr>
          <a:xfrm>
            <a:off x="677334" y="589280"/>
            <a:ext cx="8596668" cy="1320800"/>
          </a:xfrm>
        </p:spPr>
        <p:txBody>
          <a:bodyPr/>
          <a:lstStyle/>
          <a:p>
            <a:r>
              <a:rPr lang="ja-JP" altLang="en-US" dirty="0"/>
              <a:t>日本人は睡眠不足？</a:t>
            </a:r>
            <a:endParaRPr kumimoji="1" lang="ja-JP" altLang="en-US" dirty="0"/>
          </a:p>
        </p:txBody>
      </p:sp>
      <p:sp>
        <p:nvSpPr>
          <p:cNvPr id="3" name="コンテンツ プレースホルダー 2">
            <a:extLst>
              <a:ext uri="{FF2B5EF4-FFF2-40B4-BE49-F238E27FC236}">
                <a16:creationId xmlns:a16="http://schemas.microsoft.com/office/drawing/2014/main" id="{8A37FD96-B134-1893-C4D0-652FD96B541C}"/>
              </a:ext>
            </a:extLst>
          </p:cNvPr>
          <p:cNvSpPr>
            <a:spLocks noGrp="1"/>
          </p:cNvSpPr>
          <p:nvPr>
            <p:ph idx="1"/>
          </p:nvPr>
        </p:nvSpPr>
        <p:spPr>
          <a:xfrm>
            <a:off x="677334" y="1432561"/>
            <a:ext cx="8596668" cy="4629122"/>
          </a:xfrm>
        </p:spPr>
        <p:txBody>
          <a:bodyPr/>
          <a:lstStyle/>
          <a:p>
            <a:pPr lvl="1"/>
            <a:r>
              <a:rPr kumimoji="1" lang="ja-JP" altLang="en-US" dirty="0"/>
              <a:t>日本人の睡眠時間は先進国で最低レベルの</a:t>
            </a:r>
            <a:r>
              <a:rPr kumimoji="1" lang="en-US" altLang="ja-JP" dirty="0"/>
              <a:t>6</a:t>
            </a:r>
            <a:r>
              <a:rPr kumimoji="1" lang="ja-JP" altLang="en-US" dirty="0"/>
              <a:t>時間</a:t>
            </a:r>
            <a:r>
              <a:rPr kumimoji="1" lang="en-US" altLang="ja-JP" dirty="0"/>
              <a:t>18</a:t>
            </a:r>
            <a:r>
              <a:rPr kumimoji="1" lang="ja-JP" altLang="en-US" dirty="0"/>
              <a:t>分。</a:t>
            </a:r>
            <a:endParaRPr kumimoji="1" lang="en-US" altLang="ja-JP" dirty="0"/>
          </a:p>
          <a:p>
            <a:pPr marL="457200" lvl="1" indent="0">
              <a:buNone/>
            </a:pPr>
            <a:br>
              <a:rPr kumimoji="1" lang="en-US" altLang="ja-JP" dirty="0"/>
            </a:br>
            <a:endParaRPr lang="en-US" altLang="ja-JP" dirty="0"/>
          </a:p>
          <a:p>
            <a:endParaRPr kumimoji="1" lang="ja-JP" altLang="en-US" dirty="0"/>
          </a:p>
        </p:txBody>
      </p:sp>
      <p:pic>
        <p:nvPicPr>
          <p:cNvPr id="5" name="図 4">
            <a:extLst>
              <a:ext uri="{FF2B5EF4-FFF2-40B4-BE49-F238E27FC236}">
                <a16:creationId xmlns:a16="http://schemas.microsoft.com/office/drawing/2014/main" id="{ECE081A2-097A-A6D6-56F7-B7315DB7F7E8}"/>
              </a:ext>
            </a:extLst>
          </p:cNvPr>
          <p:cNvPicPr>
            <a:picLocks noChangeAspect="1"/>
          </p:cNvPicPr>
          <p:nvPr/>
        </p:nvPicPr>
        <p:blipFill>
          <a:blip r:embed="rId3"/>
          <a:stretch>
            <a:fillRect/>
          </a:stretch>
        </p:blipFill>
        <p:spPr>
          <a:xfrm>
            <a:off x="677333" y="1975529"/>
            <a:ext cx="7135577" cy="3846208"/>
          </a:xfrm>
          <a:prstGeom prst="rect">
            <a:avLst/>
          </a:prstGeom>
        </p:spPr>
      </p:pic>
      <p:sp>
        <p:nvSpPr>
          <p:cNvPr id="7" name="テキスト ボックス 6">
            <a:extLst>
              <a:ext uri="{FF2B5EF4-FFF2-40B4-BE49-F238E27FC236}">
                <a16:creationId xmlns:a16="http://schemas.microsoft.com/office/drawing/2014/main" id="{EF7A313E-ECAA-24BA-6F6B-B441843D7953}"/>
              </a:ext>
            </a:extLst>
          </p:cNvPr>
          <p:cNvSpPr txBox="1"/>
          <p:nvPr/>
        </p:nvSpPr>
        <p:spPr>
          <a:xfrm>
            <a:off x="4349188" y="6163128"/>
            <a:ext cx="5165202" cy="276999"/>
          </a:xfrm>
          <a:prstGeom prst="rect">
            <a:avLst/>
          </a:prstGeom>
          <a:noFill/>
        </p:spPr>
        <p:txBody>
          <a:bodyPr wrap="square">
            <a:spAutoFit/>
          </a:bodyPr>
          <a:lstStyle/>
          <a:p>
            <a:r>
              <a:rPr lang="ja-JP" altLang="en-US" sz="1200" dirty="0"/>
              <a:t>厚生労働省</a:t>
            </a:r>
            <a:r>
              <a:rPr lang="en-US" altLang="ja-JP" sz="1200" dirty="0"/>
              <a:t>:e-</a:t>
            </a:r>
            <a:r>
              <a:rPr lang="ja-JP" altLang="en-US" sz="1200" dirty="0"/>
              <a:t>ヘルスネット　就労者の睡眠時間の国際比較より</a:t>
            </a:r>
          </a:p>
        </p:txBody>
      </p:sp>
    </p:spTree>
    <p:extLst>
      <p:ext uri="{BB962C8B-B14F-4D97-AF65-F5344CB8AC3E}">
        <p14:creationId xmlns:p14="http://schemas.microsoft.com/office/powerpoint/2010/main" val="399158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43AF4D-1ED1-890B-CE8B-4137279F9825}"/>
              </a:ext>
            </a:extLst>
          </p:cNvPr>
          <p:cNvSpPr>
            <a:spLocks noGrp="1"/>
          </p:cNvSpPr>
          <p:nvPr>
            <p:ph type="title"/>
          </p:nvPr>
        </p:nvSpPr>
        <p:spPr/>
        <p:txBody>
          <a:bodyPr/>
          <a:lstStyle/>
          <a:p>
            <a:r>
              <a:rPr kumimoji="1" lang="ja-JP" altLang="en-US" dirty="0"/>
              <a:t>慢性的な睡眠不足の影響による</a:t>
            </a:r>
            <a:br>
              <a:rPr kumimoji="1" lang="en-US" altLang="ja-JP" dirty="0"/>
            </a:br>
            <a:r>
              <a:rPr lang="ja-JP" altLang="en-US" dirty="0"/>
              <a:t>経済損失は年間１５兆円！？</a:t>
            </a:r>
            <a:endParaRPr kumimoji="1" lang="ja-JP" altLang="en-US" dirty="0"/>
          </a:p>
        </p:txBody>
      </p:sp>
      <p:sp>
        <p:nvSpPr>
          <p:cNvPr id="3" name="コンテンツ プレースホルダー 2">
            <a:extLst>
              <a:ext uri="{FF2B5EF4-FFF2-40B4-BE49-F238E27FC236}">
                <a16:creationId xmlns:a16="http://schemas.microsoft.com/office/drawing/2014/main" id="{21C74F36-5AD5-A697-D0FF-410FF465E1FC}"/>
              </a:ext>
            </a:extLst>
          </p:cNvPr>
          <p:cNvSpPr>
            <a:spLocks noGrp="1"/>
          </p:cNvSpPr>
          <p:nvPr>
            <p:ph idx="1"/>
          </p:nvPr>
        </p:nvSpPr>
        <p:spPr/>
        <p:txBody>
          <a:bodyPr/>
          <a:lstStyle/>
          <a:p>
            <a:pPr marL="0" indent="0">
              <a:buNone/>
            </a:pPr>
            <a:r>
              <a:rPr lang="ja-JP" altLang="en-US" dirty="0"/>
              <a:t>　</a:t>
            </a:r>
            <a:endParaRPr lang="en-US" altLang="ja-JP" dirty="0"/>
          </a:p>
        </p:txBody>
      </p:sp>
      <p:graphicFrame>
        <p:nvGraphicFramePr>
          <p:cNvPr id="7" name="表 7">
            <a:extLst>
              <a:ext uri="{FF2B5EF4-FFF2-40B4-BE49-F238E27FC236}">
                <a16:creationId xmlns:a16="http://schemas.microsoft.com/office/drawing/2014/main" id="{9745835B-8EB5-EEA0-F057-7F34830CBD67}"/>
              </a:ext>
            </a:extLst>
          </p:cNvPr>
          <p:cNvGraphicFramePr>
            <a:graphicFrameLocks noGrp="1"/>
          </p:cNvGraphicFramePr>
          <p:nvPr>
            <p:extLst>
              <p:ext uri="{D42A27DB-BD31-4B8C-83A1-F6EECF244321}">
                <p14:modId xmlns:p14="http://schemas.microsoft.com/office/powerpoint/2010/main" val="3890394598"/>
              </p:ext>
            </p:extLst>
          </p:nvPr>
        </p:nvGraphicFramePr>
        <p:xfrm>
          <a:off x="959828" y="2227413"/>
          <a:ext cx="7284762" cy="2814486"/>
        </p:xfrm>
        <a:graphic>
          <a:graphicData uri="http://schemas.openxmlformats.org/drawingml/2006/table">
            <a:tbl>
              <a:tblPr firstRow="1" bandRow="1">
                <a:tableStyleId>{5C22544A-7EE6-4342-B048-85BDC9FD1C3A}</a:tableStyleId>
              </a:tblPr>
              <a:tblGrid>
                <a:gridCol w="3507241">
                  <a:extLst>
                    <a:ext uri="{9D8B030D-6E8A-4147-A177-3AD203B41FA5}">
                      <a16:colId xmlns:a16="http://schemas.microsoft.com/office/drawing/2014/main" val="1968683749"/>
                    </a:ext>
                  </a:extLst>
                </a:gridCol>
                <a:gridCol w="3777521">
                  <a:extLst>
                    <a:ext uri="{9D8B030D-6E8A-4147-A177-3AD203B41FA5}">
                      <a16:colId xmlns:a16="http://schemas.microsoft.com/office/drawing/2014/main" val="955954318"/>
                    </a:ext>
                  </a:extLst>
                </a:gridCol>
              </a:tblGrid>
              <a:tr h="469081">
                <a:tc>
                  <a:txBody>
                    <a:bodyPr/>
                    <a:lstStyle/>
                    <a:p>
                      <a:pPr algn="ctr"/>
                      <a:r>
                        <a:rPr kumimoji="1" lang="ja-JP" altLang="en-US" dirty="0"/>
                        <a:t>内訳</a:t>
                      </a:r>
                    </a:p>
                  </a:txBody>
                  <a:tcPr/>
                </a:tc>
                <a:tc>
                  <a:txBody>
                    <a:bodyPr/>
                    <a:lstStyle/>
                    <a:p>
                      <a:pPr algn="ctr"/>
                      <a:r>
                        <a:rPr kumimoji="1" lang="ja-JP" altLang="en-US" dirty="0"/>
                        <a:t>金額</a:t>
                      </a:r>
                    </a:p>
                  </a:txBody>
                  <a:tcPr/>
                </a:tc>
                <a:extLst>
                  <a:ext uri="{0D108BD9-81ED-4DB2-BD59-A6C34878D82A}">
                    <a16:rowId xmlns:a16="http://schemas.microsoft.com/office/drawing/2014/main" val="108474996"/>
                  </a:ext>
                </a:extLst>
              </a:tr>
              <a:tr h="469081">
                <a:tc>
                  <a:txBody>
                    <a:bodyPr/>
                    <a:lstStyle/>
                    <a:p>
                      <a:r>
                        <a:rPr kumimoji="1" lang="ja-JP" altLang="en-US" dirty="0"/>
                        <a:t>眠気による作業効率の低下</a:t>
                      </a:r>
                      <a:endParaRPr kumimoji="1" lang="en-US" altLang="ja-JP" dirty="0"/>
                    </a:p>
                  </a:txBody>
                  <a:tcPr/>
                </a:tc>
                <a:tc>
                  <a:txBody>
                    <a:bodyPr/>
                    <a:lstStyle/>
                    <a:p>
                      <a:r>
                        <a:rPr kumimoji="1" lang="en-US" altLang="ja-JP" dirty="0"/>
                        <a:t>3</a:t>
                      </a:r>
                      <a:r>
                        <a:rPr kumimoji="1" lang="ja-JP" altLang="en-US" dirty="0"/>
                        <a:t>兆</a:t>
                      </a:r>
                      <a:r>
                        <a:rPr kumimoji="1" lang="en-US" altLang="ja-JP" dirty="0"/>
                        <a:t>664</a:t>
                      </a:r>
                      <a:r>
                        <a:rPr kumimoji="1" lang="ja-JP" altLang="en-US" dirty="0"/>
                        <a:t>億</a:t>
                      </a:r>
                      <a:r>
                        <a:rPr kumimoji="1" lang="en-US" altLang="ja-JP" dirty="0"/>
                        <a:t>9390</a:t>
                      </a:r>
                      <a:r>
                        <a:rPr kumimoji="1" lang="ja-JP" altLang="en-US" dirty="0"/>
                        <a:t>万円</a:t>
                      </a:r>
                    </a:p>
                  </a:txBody>
                  <a:tcPr/>
                </a:tc>
                <a:extLst>
                  <a:ext uri="{0D108BD9-81ED-4DB2-BD59-A6C34878D82A}">
                    <a16:rowId xmlns:a16="http://schemas.microsoft.com/office/drawing/2014/main" val="136251639"/>
                  </a:ext>
                </a:extLst>
              </a:tr>
              <a:tr h="469081">
                <a:tc>
                  <a:txBody>
                    <a:bodyPr/>
                    <a:lstStyle/>
                    <a:p>
                      <a:r>
                        <a:rPr kumimoji="1" lang="ja-JP" altLang="en-US" dirty="0"/>
                        <a:t>人身事故</a:t>
                      </a:r>
                    </a:p>
                  </a:txBody>
                  <a:tcPr/>
                </a:tc>
                <a:tc>
                  <a:txBody>
                    <a:bodyPr/>
                    <a:lstStyle/>
                    <a:p>
                      <a:r>
                        <a:rPr kumimoji="1" lang="en-US" altLang="ja-JP" dirty="0"/>
                        <a:t>1226</a:t>
                      </a:r>
                      <a:r>
                        <a:rPr kumimoji="1" lang="ja-JP" altLang="en-US" dirty="0"/>
                        <a:t>億</a:t>
                      </a:r>
                      <a:r>
                        <a:rPr kumimoji="1" lang="en-US" altLang="ja-JP" dirty="0"/>
                        <a:t>6624</a:t>
                      </a:r>
                      <a:r>
                        <a:rPr kumimoji="1" lang="ja-JP" altLang="en-US" dirty="0"/>
                        <a:t>万</a:t>
                      </a:r>
                      <a:r>
                        <a:rPr kumimoji="1" lang="en-US" altLang="ja-JP" dirty="0"/>
                        <a:t>9000</a:t>
                      </a:r>
                      <a:r>
                        <a:rPr kumimoji="1" lang="ja-JP" altLang="en-US" dirty="0"/>
                        <a:t>円</a:t>
                      </a:r>
                    </a:p>
                  </a:txBody>
                  <a:tcPr/>
                </a:tc>
                <a:extLst>
                  <a:ext uri="{0D108BD9-81ED-4DB2-BD59-A6C34878D82A}">
                    <a16:rowId xmlns:a16="http://schemas.microsoft.com/office/drawing/2014/main" val="821204757"/>
                  </a:ext>
                </a:extLst>
              </a:tr>
              <a:tr h="469081">
                <a:tc>
                  <a:txBody>
                    <a:bodyPr/>
                    <a:lstStyle/>
                    <a:p>
                      <a:r>
                        <a:rPr kumimoji="1" lang="ja-JP" altLang="en-US" dirty="0"/>
                        <a:t>物損事故</a:t>
                      </a:r>
                    </a:p>
                  </a:txBody>
                  <a:tcPr/>
                </a:tc>
                <a:tc>
                  <a:txBody>
                    <a:bodyPr/>
                    <a:lstStyle/>
                    <a:p>
                      <a:r>
                        <a:rPr kumimoji="1" lang="en-US" altLang="ja-JP" dirty="0"/>
                        <a:t>1186</a:t>
                      </a:r>
                      <a:r>
                        <a:rPr kumimoji="1" lang="ja-JP" altLang="en-US" dirty="0"/>
                        <a:t>億</a:t>
                      </a:r>
                      <a:r>
                        <a:rPr kumimoji="1" lang="en-US" altLang="ja-JP" dirty="0"/>
                        <a:t>5464</a:t>
                      </a:r>
                      <a:r>
                        <a:rPr kumimoji="1" lang="ja-JP" altLang="en-US" dirty="0"/>
                        <a:t>万</a:t>
                      </a:r>
                      <a:r>
                        <a:rPr kumimoji="1" lang="en-US" altLang="ja-JP" dirty="0"/>
                        <a:t>4000</a:t>
                      </a:r>
                      <a:r>
                        <a:rPr kumimoji="1" lang="ja-JP" altLang="en-US" dirty="0"/>
                        <a:t>円</a:t>
                      </a:r>
                    </a:p>
                  </a:txBody>
                  <a:tcPr/>
                </a:tc>
                <a:extLst>
                  <a:ext uri="{0D108BD9-81ED-4DB2-BD59-A6C34878D82A}">
                    <a16:rowId xmlns:a16="http://schemas.microsoft.com/office/drawing/2014/main" val="1522330701"/>
                  </a:ext>
                </a:extLst>
              </a:tr>
              <a:tr h="469081">
                <a:tc>
                  <a:txBody>
                    <a:bodyPr/>
                    <a:lstStyle/>
                    <a:p>
                      <a:r>
                        <a:rPr kumimoji="1" lang="ja-JP" altLang="en-US" dirty="0"/>
                        <a:t>遅刻</a:t>
                      </a:r>
                    </a:p>
                  </a:txBody>
                  <a:tcPr/>
                </a:tc>
                <a:tc>
                  <a:txBody>
                    <a:bodyPr/>
                    <a:lstStyle/>
                    <a:p>
                      <a:r>
                        <a:rPr kumimoji="1" lang="en-US" altLang="ja-JP" dirty="0"/>
                        <a:t>809</a:t>
                      </a:r>
                      <a:r>
                        <a:rPr kumimoji="1" lang="ja-JP" altLang="en-US" dirty="0"/>
                        <a:t>億</a:t>
                      </a:r>
                      <a:r>
                        <a:rPr kumimoji="1" lang="en-US" altLang="ja-JP" dirty="0"/>
                        <a:t>6374</a:t>
                      </a:r>
                      <a:r>
                        <a:rPr kumimoji="1" lang="ja-JP" altLang="en-US" dirty="0"/>
                        <a:t>万</a:t>
                      </a:r>
                      <a:r>
                        <a:rPr kumimoji="1" lang="en-US" altLang="ja-JP" dirty="0"/>
                        <a:t>4000</a:t>
                      </a:r>
                      <a:r>
                        <a:rPr kumimoji="1" lang="ja-JP" altLang="en-US" dirty="0"/>
                        <a:t>円</a:t>
                      </a:r>
                    </a:p>
                  </a:txBody>
                  <a:tcPr/>
                </a:tc>
                <a:extLst>
                  <a:ext uri="{0D108BD9-81ED-4DB2-BD59-A6C34878D82A}">
                    <a16:rowId xmlns:a16="http://schemas.microsoft.com/office/drawing/2014/main" val="4105367391"/>
                  </a:ext>
                </a:extLst>
              </a:tr>
              <a:tr h="469081">
                <a:tc>
                  <a:txBody>
                    <a:bodyPr/>
                    <a:lstStyle/>
                    <a:p>
                      <a:r>
                        <a:rPr kumimoji="1" lang="ja-JP" altLang="en-US" dirty="0"/>
                        <a:t>欠勤</a:t>
                      </a:r>
                    </a:p>
                  </a:txBody>
                  <a:tcPr/>
                </a:tc>
                <a:tc>
                  <a:txBody>
                    <a:bodyPr/>
                    <a:lstStyle/>
                    <a:p>
                      <a:r>
                        <a:rPr kumimoji="1" lang="en-US" altLang="ja-JP" dirty="0"/>
                        <a:t>730</a:t>
                      </a:r>
                      <a:r>
                        <a:rPr kumimoji="1" lang="ja-JP" altLang="en-US" dirty="0"/>
                        <a:t>億</a:t>
                      </a:r>
                      <a:r>
                        <a:rPr kumimoji="1" lang="en-US" altLang="ja-JP" dirty="0"/>
                        <a:t>7133</a:t>
                      </a:r>
                      <a:r>
                        <a:rPr kumimoji="1" lang="ja-JP" altLang="en-US" dirty="0"/>
                        <a:t>万</a:t>
                      </a:r>
                      <a:r>
                        <a:rPr kumimoji="1" lang="en-US" altLang="ja-JP" dirty="0"/>
                        <a:t>1000</a:t>
                      </a:r>
                      <a:r>
                        <a:rPr kumimoji="1" lang="ja-JP" altLang="en-US" dirty="0"/>
                        <a:t>円</a:t>
                      </a:r>
                    </a:p>
                  </a:txBody>
                  <a:tcPr/>
                </a:tc>
                <a:extLst>
                  <a:ext uri="{0D108BD9-81ED-4DB2-BD59-A6C34878D82A}">
                    <a16:rowId xmlns:a16="http://schemas.microsoft.com/office/drawing/2014/main" val="278864131"/>
                  </a:ext>
                </a:extLst>
              </a:tr>
            </a:tbl>
          </a:graphicData>
        </a:graphic>
      </p:graphicFrame>
      <p:sp>
        <p:nvSpPr>
          <p:cNvPr id="4" name="タイトル 1">
            <a:extLst>
              <a:ext uri="{FF2B5EF4-FFF2-40B4-BE49-F238E27FC236}">
                <a16:creationId xmlns:a16="http://schemas.microsoft.com/office/drawing/2014/main" id="{3E3804E5-9D20-1D7C-3AD5-63E48DFF60C8}"/>
              </a:ext>
            </a:extLst>
          </p:cNvPr>
          <p:cNvSpPr txBox="1">
            <a:spLocks/>
          </p:cNvSpPr>
          <p:nvPr/>
        </p:nvSpPr>
        <p:spPr>
          <a:xfrm>
            <a:off x="4975667" y="5220293"/>
            <a:ext cx="2069709" cy="1465319"/>
          </a:xfrm>
          <a:prstGeom prst="rect">
            <a:avLst/>
          </a:prstGeom>
        </p:spPr>
        <p:txBody>
          <a:bodyPr vert="horz" lIns="91440" tIns="45720" rIns="91440" bIns="45720" rtlCol="0" anchor="t">
            <a:normAutofit fontScale="92500" lnSpcReduction="100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b="1" dirty="0"/>
              <a:t>・</a:t>
            </a:r>
            <a:endParaRPr lang="en-US" altLang="ja-JP" b="1" dirty="0"/>
          </a:p>
          <a:p>
            <a:r>
              <a:rPr lang="ja-JP" altLang="en-US" b="1" dirty="0"/>
              <a:t>・</a:t>
            </a:r>
            <a:endParaRPr lang="en-US" altLang="ja-JP" b="1" dirty="0"/>
          </a:p>
          <a:p>
            <a:r>
              <a:rPr lang="ja-JP" altLang="en-US" b="1" dirty="0"/>
              <a:t>・</a:t>
            </a:r>
          </a:p>
        </p:txBody>
      </p:sp>
    </p:spTree>
    <p:extLst>
      <p:ext uri="{BB962C8B-B14F-4D97-AF65-F5344CB8AC3E}">
        <p14:creationId xmlns:p14="http://schemas.microsoft.com/office/powerpoint/2010/main" val="1598517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1A0901-7A4A-40EB-0D2D-511792C32126}"/>
              </a:ext>
            </a:extLst>
          </p:cNvPr>
          <p:cNvSpPr>
            <a:spLocks noGrp="1"/>
          </p:cNvSpPr>
          <p:nvPr>
            <p:ph type="title"/>
          </p:nvPr>
        </p:nvSpPr>
        <p:spPr>
          <a:xfrm>
            <a:off x="677334" y="609599"/>
            <a:ext cx="8596668" cy="1713875"/>
          </a:xfrm>
        </p:spPr>
        <p:txBody>
          <a:bodyPr>
            <a:normAutofit/>
          </a:bodyPr>
          <a:lstStyle/>
          <a:p>
            <a:r>
              <a:rPr kumimoji="1" lang="ja-JP" altLang="en-US" dirty="0"/>
              <a:t>睡眠不足による健康リスク</a:t>
            </a:r>
            <a:br>
              <a:rPr kumimoji="1" lang="en-US" altLang="ja-JP" dirty="0"/>
            </a:br>
            <a:endParaRPr kumimoji="1" lang="ja-JP" altLang="en-US" dirty="0"/>
          </a:p>
        </p:txBody>
      </p:sp>
      <p:sp>
        <p:nvSpPr>
          <p:cNvPr id="3" name="コンテンツ プレースホルダー 2">
            <a:extLst>
              <a:ext uri="{FF2B5EF4-FFF2-40B4-BE49-F238E27FC236}">
                <a16:creationId xmlns:a16="http://schemas.microsoft.com/office/drawing/2014/main" id="{88A5404C-7A6D-2995-6CFA-0F8348AD9F84}"/>
              </a:ext>
            </a:extLst>
          </p:cNvPr>
          <p:cNvSpPr>
            <a:spLocks noGrp="1"/>
          </p:cNvSpPr>
          <p:nvPr>
            <p:ph idx="1"/>
          </p:nvPr>
        </p:nvSpPr>
        <p:spPr>
          <a:xfrm>
            <a:off x="1105941" y="1983645"/>
            <a:ext cx="4485390" cy="4582047"/>
          </a:xfrm>
        </p:spPr>
        <p:txBody>
          <a:bodyPr>
            <a:normAutofit lnSpcReduction="10000"/>
          </a:bodyPr>
          <a:lstStyle/>
          <a:p>
            <a:pPr marL="0" indent="0">
              <a:buNone/>
            </a:pPr>
            <a:endParaRPr kumimoji="1" lang="en-US" altLang="ja-JP" dirty="0"/>
          </a:p>
          <a:p>
            <a:r>
              <a:rPr kumimoji="1" lang="ja-JP" altLang="en-US" sz="3000" b="1" dirty="0"/>
              <a:t>生活習慣病</a:t>
            </a:r>
            <a:endParaRPr kumimoji="1" lang="en-US" altLang="ja-JP" sz="3000" b="1" dirty="0"/>
          </a:p>
          <a:p>
            <a:pPr marL="0" indent="0">
              <a:buNone/>
            </a:pPr>
            <a:r>
              <a:rPr lang="ja-JP" altLang="en-US" sz="2800" dirty="0"/>
              <a:t>①高</a:t>
            </a:r>
            <a:r>
              <a:rPr kumimoji="1" lang="ja-JP" altLang="en-US" sz="2800" dirty="0"/>
              <a:t>血圧</a:t>
            </a:r>
            <a:endParaRPr lang="en-US" altLang="ja-JP" sz="2800" dirty="0"/>
          </a:p>
          <a:p>
            <a:pPr marL="0" indent="0">
              <a:buNone/>
            </a:pPr>
            <a:r>
              <a:rPr kumimoji="1" lang="ja-JP" altLang="en-US" sz="2800" dirty="0"/>
              <a:t>②糖尿病</a:t>
            </a:r>
            <a:endParaRPr kumimoji="1" lang="en-US" altLang="ja-JP" sz="2800" dirty="0"/>
          </a:p>
          <a:p>
            <a:pPr marL="0" indent="0">
              <a:buNone/>
            </a:pPr>
            <a:r>
              <a:rPr kumimoji="1" lang="ja-JP" altLang="en-US" sz="2800" dirty="0"/>
              <a:t>③肥満</a:t>
            </a:r>
            <a:endParaRPr lang="en-US" altLang="ja-JP" sz="2800" dirty="0"/>
          </a:p>
          <a:p>
            <a:pPr marL="0" indent="0">
              <a:buNone/>
            </a:pPr>
            <a:endParaRPr kumimoji="1" lang="en-US" altLang="ja-JP" dirty="0"/>
          </a:p>
          <a:p>
            <a:r>
              <a:rPr lang="ja-JP" altLang="en-US" sz="2600" b="1" dirty="0"/>
              <a:t>循環器系疾患</a:t>
            </a:r>
            <a:endParaRPr lang="en-US" altLang="ja-JP" sz="2600" b="1" dirty="0"/>
          </a:p>
          <a:p>
            <a:pPr marL="0" indent="0">
              <a:buNone/>
            </a:pPr>
            <a:r>
              <a:rPr lang="ja-JP" altLang="en-US" sz="2800" dirty="0"/>
              <a:t>①脳血管疾患</a:t>
            </a:r>
            <a:endParaRPr lang="en-US" altLang="ja-JP" sz="2800" dirty="0"/>
          </a:p>
          <a:p>
            <a:pPr marL="0" indent="0">
              <a:buNone/>
            </a:pPr>
            <a:r>
              <a:rPr lang="ja-JP" altLang="en-US" sz="2800" dirty="0"/>
              <a:t>②心疾患</a:t>
            </a:r>
            <a:endParaRPr lang="en-US" altLang="ja-JP" sz="2800" dirty="0"/>
          </a:p>
          <a:p>
            <a:pPr marL="0" indent="0">
              <a:buNone/>
            </a:pPr>
            <a:endParaRPr lang="en-US" altLang="ja-JP" dirty="0"/>
          </a:p>
        </p:txBody>
      </p:sp>
      <p:sp>
        <p:nvSpPr>
          <p:cNvPr id="5" name="テキスト ボックス 4">
            <a:extLst>
              <a:ext uri="{FF2B5EF4-FFF2-40B4-BE49-F238E27FC236}">
                <a16:creationId xmlns:a16="http://schemas.microsoft.com/office/drawing/2014/main" id="{0EC7CA02-C758-7760-D348-07BD8A7D1AD1}"/>
              </a:ext>
            </a:extLst>
          </p:cNvPr>
          <p:cNvSpPr txBox="1"/>
          <p:nvPr/>
        </p:nvSpPr>
        <p:spPr>
          <a:xfrm>
            <a:off x="677333" y="1250802"/>
            <a:ext cx="8886391" cy="830997"/>
          </a:xfrm>
          <a:prstGeom prst="rect">
            <a:avLst/>
          </a:prstGeom>
          <a:noFill/>
        </p:spPr>
        <p:txBody>
          <a:bodyPr wrap="square">
            <a:spAutoFit/>
          </a:bodyPr>
          <a:lstStyle/>
          <a:p>
            <a:pPr marL="0" indent="0">
              <a:buNone/>
            </a:pPr>
            <a:r>
              <a:rPr lang="ja-JP" altLang="en-US" sz="2400" dirty="0"/>
              <a:t>慢性的な寝不足状態にある人は、</a:t>
            </a:r>
            <a:endParaRPr lang="en-US" altLang="ja-JP" sz="2400" dirty="0"/>
          </a:p>
          <a:p>
            <a:pPr marL="0" indent="0">
              <a:buNone/>
            </a:pPr>
            <a:r>
              <a:rPr lang="ja-JP" altLang="en-US" sz="2400" dirty="0"/>
              <a:t>生活習慣病にかかりやすいことが明らかになっています。</a:t>
            </a:r>
            <a:endParaRPr kumimoji="1" lang="ja-JP" altLang="en-US" sz="2400" dirty="0"/>
          </a:p>
        </p:txBody>
      </p:sp>
    </p:spTree>
    <p:extLst>
      <p:ext uri="{BB962C8B-B14F-4D97-AF65-F5344CB8AC3E}">
        <p14:creationId xmlns:p14="http://schemas.microsoft.com/office/powerpoint/2010/main" val="3538799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16B9F1-9AB2-3D14-4837-5107F679A251}"/>
              </a:ext>
            </a:extLst>
          </p:cNvPr>
          <p:cNvSpPr>
            <a:spLocks noGrp="1"/>
          </p:cNvSpPr>
          <p:nvPr>
            <p:ph type="title"/>
          </p:nvPr>
        </p:nvSpPr>
        <p:spPr/>
        <p:txBody>
          <a:bodyPr/>
          <a:lstStyle/>
          <a:p>
            <a:r>
              <a:rPr kumimoji="1" lang="ja-JP" altLang="en-US" dirty="0"/>
              <a:t>睡眠の役割</a:t>
            </a:r>
          </a:p>
        </p:txBody>
      </p:sp>
      <p:sp>
        <p:nvSpPr>
          <p:cNvPr id="3" name="コンテンツ プレースホルダー 2">
            <a:extLst>
              <a:ext uri="{FF2B5EF4-FFF2-40B4-BE49-F238E27FC236}">
                <a16:creationId xmlns:a16="http://schemas.microsoft.com/office/drawing/2014/main" id="{19D0F94F-3515-D328-0F7A-A7DBC0C17770}"/>
              </a:ext>
            </a:extLst>
          </p:cNvPr>
          <p:cNvSpPr>
            <a:spLocks noGrp="1"/>
          </p:cNvSpPr>
          <p:nvPr>
            <p:ph idx="1"/>
          </p:nvPr>
        </p:nvSpPr>
        <p:spPr>
          <a:xfrm>
            <a:off x="677334" y="1547571"/>
            <a:ext cx="8596668" cy="3762857"/>
          </a:xfrm>
        </p:spPr>
        <p:txBody>
          <a:bodyPr>
            <a:normAutofit/>
          </a:bodyPr>
          <a:lstStyle/>
          <a:p>
            <a:r>
              <a:rPr kumimoji="1" lang="ja-JP" altLang="en-US" sz="2800" dirty="0"/>
              <a:t>脳の休息</a:t>
            </a:r>
            <a:endParaRPr kumimoji="1" lang="en-US" altLang="ja-JP" sz="2800" dirty="0"/>
          </a:p>
          <a:p>
            <a:r>
              <a:rPr lang="ja-JP" altLang="en-US" sz="2800" dirty="0"/>
              <a:t>身体の休息</a:t>
            </a:r>
            <a:endParaRPr lang="en-US" altLang="ja-JP" sz="2800" dirty="0"/>
          </a:p>
          <a:p>
            <a:r>
              <a:rPr kumimoji="1" lang="ja-JP" altLang="en-US" sz="2800" dirty="0"/>
              <a:t>ス</a:t>
            </a:r>
            <a:r>
              <a:rPr lang="ja-JP" altLang="en-US" sz="2800" dirty="0"/>
              <a:t>トレスの消去</a:t>
            </a:r>
            <a:endParaRPr lang="en-US" altLang="ja-JP" sz="2800" dirty="0"/>
          </a:p>
          <a:p>
            <a:r>
              <a:rPr kumimoji="1" lang="ja-JP" altLang="en-US" sz="2800" dirty="0"/>
              <a:t>ホルモンバランスの調整</a:t>
            </a:r>
            <a:endParaRPr kumimoji="1" lang="en-US" altLang="ja-JP" sz="2800" dirty="0"/>
          </a:p>
          <a:p>
            <a:r>
              <a:rPr lang="ja-JP" altLang="en-US" sz="2800" dirty="0"/>
              <a:t>免疫力の向上</a:t>
            </a:r>
            <a:endParaRPr lang="en-US" altLang="ja-JP" sz="2800" dirty="0"/>
          </a:p>
          <a:p>
            <a:r>
              <a:rPr kumimoji="1" lang="ja-JP" altLang="en-US" sz="2800" dirty="0"/>
              <a:t>脳の老廃物除去</a:t>
            </a:r>
            <a:endParaRPr kumimoji="1" lang="en-US" altLang="ja-JP" sz="2800" dirty="0"/>
          </a:p>
        </p:txBody>
      </p:sp>
    </p:spTree>
    <p:extLst>
      <p:ext uri="{BB962C8B-B14F-4D97-AF65-F5344CB8AC3E}">
        <p14:creationId xmlns:p14="http://schemas.microsoft.com/office/powerpoint/2010/main" val="874746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55247C-45DE-69C5-7F0E-78FA76FAFEBF}"/>
              </a:ext>
            </a:extLst>
          </p:cNvPr>
          <p:cNvSpPr>
            <a:spLocks noGrp="1"/>
          </p:cNvSpPr>
          <p:nvPr>
            <p:ph type="title"/>
          </p:nvPr>
        </p:nvSpPr>
        <p:spPr/>
        <p:txBody>
          <a:bodyPr/>
          <a:lstStyle/>
          <a:p>
            <a:r>
              <a:rPr kumimoji="1" lang="ja-JP" altLang="en-US" dirty="0"/>
              <a:t>快眠の</a:t>
            </a:r>
            <a:r>
              <a:rPr kumimoji="1" lang="en-US" altLang="ja-JP" dirty="0"/>
              <a:t>3</a:t>
            </a:r>
            <a:r>
              <a:rPr kumimoji="1" lang="ja-JP" altLang="en-US" dirty="0"/>
              <a:t>つの条件</a:t>
            </a:r>
            <a:br>
              <a:rPr kumimoji="1" lang="en-US" altLang="ja-JP" dirty="0"/>
            </a:br>
            <a:r>
              <a:rPr kumimoji="1" lang="ja-JP" altLang="en-US" dirty="0"/>
              <a:t>①こころ　②からだ　③環境</a:t>
            </a:r>
          </a:p>
        </p:txBody>
      </p:sp>
      <p:sp>
        <p:nvSpPr>
          <p:cNvPr id="5" name="コンテンツ プレースホルダー 4">
            <a:extLst>
              <a:ext uri="{FF2B5EF4-FFF2-40B4-BE49-F238E27FC236}">
                <a16:creationId xmlns:a16="http://schemas.microsoft.com/office/drawing/2014/main" id="{6D91DEBB-3933-4836-F387-0A82C8ED3273}"/>
              </a:ext>
            </a:extLst>
          </p:cNvPr>
          <p:cNvSpPr>
            <a:spLocks noGrp="1"/>
          </p:cNvSpPr>
          <p:nvPr>
            <p:ph idx="1"/>
          </p:nvPr>
        </p:nvSpPr>
        <p:spPr>
          <a:xfrm>
            <a:off x="452480" y="2175370"/>
            <a:ext cx="10325447" cy="3640814"/>
          </a:xfrm>
        </p:spPr>
        <p:txBody>
          <a:bodyPr>
            <a:normAutofit/>
          </a:bodyPr>
          <a:lstStyle/>
          <a:p>
            <a:r>
              <a:rPr lang="ja-JP" altLang="en-US" sz="2400" dirty="0"/>
              <a:t>日中の活動中に高くなった深部体温（脳や内装など体の内部の体温）が</a:t>
            </a:r>
            <a:br>
              <a:rPr lang="en-US" altLang="ja-JP" sz="2400" dirty="0"/>
            </a:br>
            <a:r>
              <a:rPr lang="ja-JP" altLang="en-US" sz="2400" dirty="0"/>
              <a:t>夕方以降に低くなり、眠りの準備を始めます</a:t>
            </a:r>
            <a:endParaRPr lang="en-US" altLang="ja-JP" sz="2400" dirty="0"/>
          </a:p>
          <a:p>
            <a:endParaRPr lang="en-US" altLang="ja-JP" sz="2400" dirty="0"/>
          </a:p>
          <a:p>
            <a:r>
              <a:rPr lang="ja-JP" altLang="en-US" sz="2400" dirty="0"/>
              <a:t>次に入眠前に一旦体温が急激に降下するタイミングで、</a:t>
            </a:r>
            <a:br>
              <a:rPr lang="en-US" altLang="ja-JP" sz="2400" dirty="0"/>
            </a:br>
            <a:r>
              <a:rPr lang="ja-JP" altLang="en-US" sz="2400" dirty="0"/>
              <a:t>自然な眠気が訪れ、質の良い睡眠がとれると言われています</a:t>
            </a:r>
            <a:endParaRPr lang="en-US" altLang="ja-JP" sz="2400" dirty="0"/>
          </a:p>
          <a:p>
            <a:endParaRPr lang="en-US" altLang="ja-JP" sz="2400" dirty="0"/>
          </a:p>
          <a:p>
            <a:r>
              <a:rPr lang="ja-JP" altLang="en-US" sz="2400" dirty="0"/>
              <a:t>この体温変化を促すためには、入眠前に心身ともにリラックスした状態になっていることが重要です</a:t>
            </a:r>
            <a:endParaRPr lang="en-US" altLang="ja-JP" sz="2400" dirty="0"/>
          </a:p>
          <a:p>
            <a:pPr marL="0" indent="0">
              <a:buNone/>
            </a:pPr>
            <a:endParaRPr lang="en-US" altLang="ja-JP" sz="2400" dirty="0"/>
          </a:p>
          <a:p>
            <a:pPr marL="0" indent="0">
              <a:buNone/>
            </a:pPr>
            <a:endParaRPr lang="en-US" altLang="ja-JP" sz="2400" dirty="0"/>
          </a:p>
        </p:txBody>
      </p:sp>
      <p:sp>
        <p:nvSpPr>
          <p:cNvPr id="7" name="テキスト ボックス 6">
            <a:extLst>
              <a:ext uri="{FF2B5EF4-FFF2-40B4-BE49-F238E27FC236}">
                <a16:creationId xmlns:a16="http://schemas.microsoft.com/office/drawing/2014/main" id="{F8B84C96-74F6-FF24-AF60-1C03DACBB205}"/>
              </a:ext>
            </a:extLst>
          </p:cNvPr>
          <p:cNvSpPr txBox="1"/>
          <p:nvPr/>
        </p:nvSpPr>
        <p:spPr>
          <a:xfrm>
            <a:off x="1028214" y="6061154"/>
            <a:ext cx="10484231" cy="584775"/>
          </a:xfrm>
          <a:prstGeom prst="rect">
            <a:avLst/>
          </a:prstGeom>
          <a:noFill/>
        </p:spPr>
        <p:txBody>
          <a:bodyPr wrap="square">
            <a:spAutoFit/>
          </a:bodyPr>
          <a:lstStyle/>
          <a:p>
            <a:r>
              <a:rPr lang="ja-JP" altLang="en-US" sz="3200" b="1" dirty="0"/>
              <a:t>⇒リラックスとは温まって、緩まっていること</a:t>
            </a:r>
          </a:p>
        </p:txBody>
      </p:sp>
    </p:spTree>
    <p:extLst>
      <p:ext uri="{BB962C8B-B14F-4D97-AF65-F5344CB8AC3E}">
        <p14:creationId xmlns:p14="http://schemas.microsoft.com/office/powerpoint/2010/main" val="2269885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7E76AC-F222-025A-FF22-4EEA756890BB}"/>
              </a:ext>
            </a:extLst>
          </p:cNvPr>
          <p:cNvSpPr>
            <a:spLocks noGrp="1"/>
          </p:cNvSpPr>
          <p:nvPr>
            <p:ph type="title"/>
          </p:nvPr>
        </p:nvSpPr>
        <p:spPr>
          <a:xfrm>
            <a:off x="677334" y="609600"/>
            <a:ext cx="9725840" cy="1320800"/>
          </a:xfrm>
        </p:spPr>
        <p:txBody>
          <a:bodyPr>
            <a:normAutofit/>
          </a:bodyPr>
          <a:lstStyle/>
          <a:p>
            <a:r>
              <a:rPr kumimoji="1" lang="ja-JP" altLang="en-US" dirty="0"/>
              <a:t>１．身体をほぐす①漸進的筋弛緩法</a:t>
            </a:r>
            <a:br>
              <a:rPr kumimoji="1" lang="en-US" altLang="ja-JP" dirty="0"/>
            </a:br>
            <a:r>
              <a:rPr lang="ja-JP" altLang="en-US" dirty="0"/>
              <a:t>　</a:t>
            </a:r>
            <a:r>
              <a:rPr kumimoji="1" lang="ja-JP" altLang="en-US" dirty="0"/>
              <a:t>（</a:t>
            </a:r>
            <a:r>
              <a:rPr kumimoji="1" lang="en-US" altLang="ja-JP" dirty="0"/>
              <a:t>1</a:t>
            </a:r>
            <a:r>
              <a:rPr kumimoji="1" lang="ja-JP" altLang="en-US" dirty="0"/>
              <a:t>回</a:t>
            </a:r>
            <a:r>
              <a:rPr kumimoji="1" lang="en-US" altLang="ja-JP" dirty="0"/>
              <a:t>2</a:t>
            </a:r>
            <a:r>
              <a:rPr kumimoji="1" lang="ja-JP" altLang="en-US" dirty="0"/>
              <a:t>分程度）</a:t>
            </a:r>
          </a:p>
        </p:txBody>
      </p:sp>
      <p:sp>
        <p:nvSpPr>
          <p:cNvPr id="3" name="コンテンツ プレースホルダー 2">
            <a:extLst>
              <a:ext uri="{FF2B5EF4-FFF2-40B4-BE49-F238E27FC236}">
                <a16:creationId xmlns:a16="http://schemas.microsoft.com/office/drawing/2014/main" id="{182C1476-D813-1252-312E-B0404344F54A}"/>
              </a:ext>
            </a:extLst>
          </p:cNvPr>
          <p:cNvSpPr>
            <a:spLocks noGrp="1"/>
          </p:cNvSpPr>
          <p:nvPr>
            <p:ph idx="1"/>
          </p:nvPr>
        </p:nvSpPr>
        <p:spPr>
          <a:xfrm>
            <a:off x="677333" y="1930400"/>
            <a:ext cx="10040633" cy="4755213"/>
          </a:xfrm>
        </p:spPr>
        <p:txBody>
          <a:bodyPr>
            <a:normAutofit/>
          </a:bodyPr>
          <a:lstStyle/>
          <a:p>
            <a:r>
              <a:rPr kumimoji="1" lang="ja-JP" altLang="en-US" dirty="0"/>
              <a:t>電気を消して、ふとんに横になり、目をつむる</a:t>
            </a:r>
            <a:endParaRPr kumimoji="1" lang="en-US" altLang="ja-JP" dirty="0"/>
          </a:p>
          <a:p>
            <a:pPr marL="0" indent="0">
              <a:buNone/>
            </a:pPr>
            <a:r>
              <a:rPr lang="ja-JP" altLang="en-US" dirty="0"/>
              <a:t>①右足にちからを入れて</a:t>
            </a:r>
            <a:r>
              <a:rPr lang="en-US" altLang="ja-JP" dirty="0"/>
              <a:t>5</a:t>
            </a:r>
            <a:r>
              <a:rPr lang="ja-JP" altLang="en-US" dirty="0"/>
              <a:t>秒⇒ストンと力を抜いて</a:t>
            </a:r>
            <a:r>
              <a:rPr lang="en-US" altLang="ja-JP" dirty="0"/>
              <a:t>10</a:t>
            </a:r>
            <a:r>
              <a:rPr lang="ja-JP" altLang="en-US" dirty="0"/>
              <a:t>秒休む</a:t>
            </a:r>
            <a:endParaRPr lang="en-US" altLang="ja-JP" dirty="0"/>
          </a:p>
          <a:p>
            <a:pPr marL="0" indent="0">
              <a:buNone/>
            </a:pPr>
            <a:r>
              <a:rPr kumimoji="1" lang="ja-JP" altLang="en-US" dirty="0"/>
              <a:t>②左足も同様</a:t>
            </a:r>
            <a:endParaRPr kumimoji="1" lang="en-US" altLang="ja-JP" dirty="0"/>
          </a:p>
          <a:p>
            <a:pPr marL="0" indent="0">
              <a:buNone/>
            </a:pPr>
            <a:r>
              <a:rPr lang="ja-JP" altLang="en-US" dirty="0"/>
              <a:t>③右手をぎゅっと握り</a:t>
            </a:r>
            <a:r>
              <a:rPr lang="en-US" altLang="ja-JP" dirty="0"/>
              <a:t>5</a:t>
            </a:r>
            <a:r>
              <a:rPr lang="ja-JP" altLang="en-US" dirty="0"/>
              <a:t>秒数え、手を開いて</a:t>
            </a:r>
            <a:r>
              <a:rPr lang="en-US" altLang="ja-JP" dirty="0"/>
              <a:t>10</a:t>
            </a:r>
            <a:r>
              <a:rPr lang="ja-JP" altLang="en-US" dirty="0"/>
              <a:t>秒休む</a:t>
            </a:r>
            <a:endParaRPr lang="en-US" altLang="ja-JP" dirty="0"/>
          </a:p>
          <a:p>
            <a:pPr marL="0" indent="0">
              <a:buNone/>
            </a:pPr>
            <a:r>
              <a:rPr kumimoji="1" lang="ja-JP" altLang="en-US" dirty="0"/>
              <a:t>④左手も同様</a:t>
            </a:r>
            <a:endParaRPr kumimoji="1" lang="en-US" altLang="ja-JP" dirty="0"/>
          </a:p>
          <a:p>
            <a:pPr marL="0" indent="0">
              <a:buNone/>
            </a:pPr>
            <a:r>
              <a:rPr lang="ja-JP" altLang="en-US" dirty="0"/>
              <a:t>⑤顔にちからを入れて</a:t>
            </a:r>
            <a:r>
              <a:rPr lang="en-US" altLang="ja-JP" dirty="0"/>
              <a:t>5</a:t>
            </a:r>
            <a:r>
              <a:rPr lang="ja-JP" altLang="en-US" dirty="0"/>
              <a:t>秒数え、</a:t>
            </a:r>
            <a:r>
              <a:rPr lang="en-US" altLang="ja-JP" dirty="0"/>
              <a:t>10</a:t>
            </a:r>
            <a:r>
              <a:rPr lang="ja-JP" altLang="en-US" dirty="0"/>
              <a:t>秒休む</a:t>
            </a:r>
            <a:endParaRPr lang="en-US" altLang="ja-JP" dirty="0"/>
          </a:p>
          <a:p>
            <a:pPr marL="0" indent="0">
              <a:buNone/>
            </a:pPr>
            <a:r>
              <a:rPr kumimoji="1" lang="ja-JP" altLang="en-US" dirty="0"/>
              <a:t>⑥方にちからを入れて</a:t>
            </a:r>
            <a:r>
              <a:rPr kumimoji="1" lang="en-US" altLang="ja-JP" dirty="0"/>
              <a:t>5</a:t>
            </a:r>
            <a:r>
              <a:rPr kumimoji="1" lang="ja-JP" altLang="en-US" dirty="0"/>
              <a:t>秒数えて、</a:t>
            </a:r>
            <a:r>
              <a:rPr kumimoji="1" lang="en-US" altLang="ja-JP" dirty="0"/>
              <a:t>10</a:t>
            </a:r>
            <a:r>
              <a:rPr kumimoji="1" lang="ja-JP" altLang="en-US" dirty="0"/>
              <a:t>秒休む</a:t>
            </a:r>
            <a:endParaRPr kumimoji="1" lang="en-US" altLang="ja-JP" dirty="0"/>
          </a:p>
          <a:p>
            <a:pPr marL="0" indent="0">
              <a:buNone/>
            </a:pPr>
            <a:r>
              <a:rPr lang="ja-JP" altLang="en-US" dirty="0"/>
              <a:t>⑦最後に全身にちからを入れて</a:t>
            </a:r>
            <a:r>
              <a:rPr lang="en-US" altLang="ja-JP" dirty="0"/>
              <a:t>5</a:t>
            </a:r>
            <a:r>
              <a:rPr lang="ja-JP" altLang="en-US" dirty="0"/>
              <a:t>秒数えて、</a:t>
            </a:r>
            <a:r>
              <a:rPr lang="en-US" altLang="ja-JP" dirty="0"/>
              <a:t>10</a:t>
            </a:r>
            <a:r>
              <a:rPr lang="ja-JP" altLang="en-US" dirty="0"/>
              <a:t>秒休む　　①</a:t>
            </a:r>
            <a:r>
              <a:rPr lang="en-US" altLang="ja-JP" dirty="0"/>
              <a:t>~</a:t>
            </a:r>
            <a:r>
              <a:rPr lang="ja-JP" altLang="en-US" dirty="0"/>
              <a:t>⑦を</a:t>
            </a:r>
            <a:r>
              <a:rPr lang="en-US" altLang="ja-JP" dirty="0"/>
              <a:t>3</a:t>
            </a:r>
            <a:r>
              <a:rPr lang="ja-JP" altLang="en-US" dirty="0"/>
              <a:t>回繰り返す</a:t>
            </a:r>
            <a:endParaRPr lang="en-US" altLang="ja-JP" dirty="0"/>
          </a:p>
          <a:p>
            <a:pPr marL="0" indent="0">
              <a:buNone/>
            </a:pPr>
            <a:endParaRPr kumimoji="1" lang="en-US" altLang="ja-JP" dirty="0"/>
          </a:p>
          <a:p>
            <a:pPr marL="0" indent="0">
              <a:buNone/>
            </a:pPr>
            <a:r>
              <a:rPr lang="en-US" altLang="ja-JP" dirty="0"/>
              <a:t>※</a:t>
            </a:r>
            <a:r>
              <a:rPr lang="ja-JP" altLang="en-US" dirty="0"/>
              <a:t>昼間に試したら終了後に消去法（手のひらを握る・開く、ひじを曲げる・伸ばす）を</a:t>
            </a:r>
            <a:endParaRPr lang="en-US" altLang="ja-JP" dirty="0"/>
          </a:p>
          <a:p>
            <a:pPr marL="0" indent="0">
              <a:buNone/>
            </a:pPr>
            <a:r>
              <a:rPr lang="ja-JP" altLang="en-US" dirty="0"/>
              <a:t>忘れずにおこなってください</a:t>
            </a:r>
            <a:endParaRPr kumimoji="1" lang="ja-JP" altLang="en-US" dirty="0"/>
          </a:p>
        </p:txBody>
      </p:sp>
    </p:spTree>
    <p:extLst>
      <p:ext uri="{BB962C8B-B14F-4D97-AF65-F5344CB8AC3E}">
        <p14:creationId xmlns:p14="http://schemas.microsoft.com/office/powerpoint/2010/main" val="3311433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61AA01-9BFB-58D4-2E82-87A354E76215}"/>
              </a:ext>
            </a:extLst>
          </p:cNvPr>
          <p:cNvSpPr>
            <a:spLocks noGrp="1"/>
          </p:cNvSpPr>
          <p:nvPr>
            <p:ph type="title"/>
          </p:nvPr>
        </p:nvSpPr>
        <p:spPr>
          <a:xfrm>
            <a:off x="677334" y="609600"/>
            <a:ext cx="9965682" cy="1320800"/>
          </a:xfrm>
        </p:spPr>
        <p:txBody>
          <a:bodyPr>
            <a:normAutofit/>
          </a:bodyPr>
          <a:lstStyle/>
          <a:p>
            <a:r>
              <a:rPr lang="ja-JP" altLang="en-US" dirty="0"/>
              <a:t>快眠体操①上半身をほぐす</a:t>
            </a:r>
            <a:endParaRPr kumimoji="1" lang="ja-JP" altLang="en-US" dirty="0"/>
          </a:p>
        </p:txBody>
      </p:sp>
      <p:sp>
        <p:nvSpPr>
          <p:cNvPr id="3" name="コンテンツ プレースホルダー 2">
            <a:extLst>
              <a:ext uri="{FF2B5EF4-FFF2-40B4-BE49-F238E27FC236}">
                <a16:creationId xmlns:a16="http://schemas.microsoft.com/office/drawing/2014/main" id="{2E59DC20-1531-813E-1EAF-830EB27FEFAD}"/>
              </a:ext>
            </a:extLst>
          </p:cNvPr>
          <p:cNvSpPr>
            <a:spLocks noGrp="1"/>
          </p:cNvSpPr>
          <p:nvPr>
            <p:ph idx="1"/>
          </p:nvPr>
        </p:nvSpPr>
        <p:spPr>
          <a:xfrm>
            <a:off x="677334" y="1289155"/>
            <a:ext cx="10837332" cy="5366478"/>
          </a:xfrm>
        </p:spPr>
        <p:txBody>
          <a:bodyPr>
            <a:normAutofit/>
          </a:bodyPr>
          <a:lstStyle/>
          <a:p>
            <a:r>
              <a:rPr kumimoji="1" lang="en-US" altLang="ja-JP" sz="2400" b="1" dirty="0"/>
              <a:t>BEFORE</a:t>
            </a:r>
            <a:r>
              <a:rPr lang="ja-JP" altLang="en-US" sz="2400" b="1" dirty="0"/>
              <a:t>　</a:t>
            </a:r>
            <a:r>
              <a:rPr kumimoji="1" lang="en-US" altLang="ja-JP" sz="2400" b="1" dirty="0"/>
              <a:t>Check</a:t>
            </a:r>
            <a:r>
              <a:rPr kumimoji="1" lang="ja-JP" altLang="en-US" sz="2400" b="1" dirty="0"/>
              <a:t>：右手・左手それぞれ背中で手をつなげるか</a:t>
            </a:r>
            <a:endParaRPr kumimoji="1" lang="en-US" altLang="ja-JP" sz="2400" b="1" dirty="0"/>
          </a:p>
          <a:p>
            <a:r>
              <a:rPr lang="ja-JP" altLang="en-US" sz="2400" b="1" dirty="0"/>
              <a:t>基本の姿勢：両手を肩において、腕が床と水平になるまで肘を上げる</a:t>
            </a:r>
            <a:endParaRPr lang="en-US" altLang="ja-JP" sz="2400" b="1" dirty="0"/>
          </a:p>
          <a:p>
            <a:endParaRPr lang="en-US" altLang="ja-JP" sz="2400" b="1" dirty="0"/>
          </a:p>
          <a:p>
            <a:pPr marL="0" indent="0">
              <a:buNone/>
            </a:pPr>
            <a:r>
              <a:rPr lang="ja-JP" altLang="en-US" sz="2400" dirty="0"/>
              <a:t>①前後運動（各</a:t>
            </a:r>
            <a:r>
              <a:rPr lang="en-US" altLang="ja-JP" sz="2400" dirty="0"/>
              <a:t>5</a:t>
            </a:r>
            <a:r>
              <a:rPr lang="ja-JP" altLang="en-US" sz="2400" dirty="0"/>
              <a:t>回）</a:t>
            </a:r>
            <a:endParaRPr lang="en-US" altLang="ja-JP" sz="2400" dirty="0"/>
          </a:p>
          <a:p>
            <a:pPr marL="0" indent="0">
              <a:buNone/>
            </a:pPr>
            <a:r>
              <a:rPr lang="ja-JP" altLang="en-US" sz="2400" dirty="0"/>
              <a:t>・うしろ⇒息をすいながら肘を後ろに引いて</a:t>
            </a:r>
            <a:br>
              <a:rPr lang="en-US" altLang="ja-JP" sz="2400" dirty="0"/>
            </a:br>
            <a:r>
              <a:rPr lang="ja-JP" altLang="en-US" sz="2400" dirty="0"/>
              <a:t>　肩甲骨を寄せるように胸を開く</a:t>
            </a:r>
            <a:endParaRPr lang="en-US" altLang="ja-JP" sz="2400" dirty="0"/>
          </a:p>
          <a:p>
            <a:pPr marL="0" indent="0">
              <a:buNone/>
            </a:pPr>
            <a:r>
              <a:rPr lang="ja-JP" altLang="en-US" sz="2400" dirty="0"/>
              <a:t>・前⇒はきながら胸の前で肘同士がくっつくように背中を丸める</a:t>
            </a:r>
            <a:br>
              <a:rPr lang="en-US" altLang="ja-JP" sz="2400" dirty="0"/>
            </a:br>
            <a:endParaRPr lang="en-US" altLang="ja-JP" sz="2400" dirty="0"/>
          </a:p>
          <a:p>
            <a:pPr marL="0" indent="0">
              <a:buNone/>
            </a:pPr>
            <a:r>
              <a:rPr lang="ja-JP" altLang="en-US" sz="2400" dirty="0"/>
              <a:t>②上下運動（各</a:t>
            </a:r>
            <a:r>
              <a:rPr lang="en-US" altLang="ja-JP" sz="2400" dirty="0"/>
              <a:t>5</a:t>
            </a:r>
            <a:r>
              <a:rPr lang="ja-JP" altLang="en-US" sz="2400" dirty="0"/>
              <a:t>回）</a:t>
            </a:r>
            <a:endParaRPr lang="en-US" altLang="ja-JP" sz="2400" dirty="0"/>
          </a:p>
          <a:p>
            <a:pPr marL="0" indent="0">
              <a:buNone/>
            </a:pPr>
            <a:r>
              <a:rPr lang="ja-JP" altLang="en-US" sz="2400" dirty="0"/>
              <a:t>・上⇒吸いながら肘を上げ、少し胸を開きながらわきの下を伸ばす</a:t>
            </a:r>
            <a:endParaRPr lang="en-US" altLang="ja-JP" sz="2400" dirty="0"/>
          </a:p>
          <a:p>
            <a:pPr marL="0" indent="0">
              <a:buNone/>
            </a:pPr>
            <a:r>
              <a:rPr lang="ja-JP" altLang="en-US" sz="2400" dirty="0"/>
              <a:t>・下⇒はきながら肘を下げて背中を丸める</a:t>
            </a:r>
            <a:endParaRPr lang="en-US" altLang="ja-JP" sz="2400" dirty="0"/>
          </a:p>
        </p:txBody>
      </p:sp>
      <p:pic>
        <p:nvPicPr>
          <p:cNvPr id="5" name="図 4">
            <a:extLst>
              <a:ext uri="{FF2B5EF4-FFF2-40B4-BE49-F238E27FC236}">
                <a16:creationId xmlns:a16="http://schemas.microsoft.com/office/drawing/2014/main" id="{C851B4E3-701E-6D36-0265-49449EEB2923}"/>
              </a:ext>
            </a:extLst>
          </p:cNvPr>
          <p:cNvPicPr>
            <a:picLocks noChangeAspect="1"/>
          </p:cNvPicPr>
          <p:nvPr/>
        </p:nvPicPr>
        <p:blipFill>
          <a:blip r:embed="rId3"/>
          <a:stretch>
            <a:fillRect/>
          </a:stretch>
        </p:blipFill>
        <p:spPr>
          <a:xfrm>
            <a:off x="8307049" y="2305519"/>
            <a:ext cx="2743200" cy="1666875"/>
          </a:xfrm>
          <a:prstGeom prst="rect">
            <a:avLst/>
          </a:prstGeom>
        </p:spPr>
      </p:pic>
    </p:spTree>
    <p:extLst>
      <p:ext uri="{BB962C8B-B14F-4D97-AF65-F5344CB8AC3E}">
        <p14:creationId xmlns:p14="http://schemas.microsoft.com/office/powerpoint/2010/main" val="3538790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61AA01-9BFB-58D4-2E82-87A354E76215}"/>
              </a:ext>
            </a:extLst>
          </p:cNvPr>
          <p:cNvSpPr>
            <a:spLocks noGrp="1"/>
          </p:cNvSpPr>
          <p:nvPr>
            <p:ph type="title"/>
          </p:nvPr>
        </p:nvSpPr>
        <p:spPr>
          <a:xfrm>
            <a:off x="677334" y="609600"/>
            <a:ext cx="9965682" cy="1320800"/>
          </a:xfrm>
        </p:spPr>
        <p:txBody>
          <a:bodyPr>
            <a:normAutofit/>
          </a:bodyPr>
          <a:lstStyle/>
          <a:p>
            <a:r>
              <a:rPr lang="ja-JP" altLang="en-US" dirty="0"/>
              <a:t>快眠体操①上半身をほぐす</a:t>
            </a:r>
            <a:endParaRPr kumimoji="1" lang="ja-JP" altLang="en-US" dirty="0"/>
          </a:p>
        </p:txBody>
      </p:sp>
      <p:sp>
        <p:nvSpPr>
          <p:cNvPr id="3" name="コンテンツ プレースホルダー 2">
            <a:extLst>
              <a:ext uri="{FF2B5EF4-FFF2-40B4-BE49-F238E27FC236}">
                <a16:creationId xmlns:a16="http://schemas.microsoft.com/office/drawing/2014/main" id="{2E59DC20-1531-813E-1EAF-830EB27FEFAD}"/>
              </a:ext>
            </a:extLst>
          </p:cNvPr>
          <p:cNvSpPr>
            <a:spLocks noGrp="1"/>
          </p:cNvSpPr>
          <p:nvPr>
            <p:ph idx="1"/>
          </p:nvPr>
        </p:nvSpPr>
        <p:spPr>
          <a:xfrm>
            <a:off x="677334" y="1289155"/>
            <a:ext cx="10340436" cy="5261548"/>
          </a:xfrm>
        </p:spPr>
        <p:txBody>
          <a:bodyPr>
            <a:normAutofit lnSpcReduction="10000"/>
          </a:bodyPr>
          <a:lstStyle/>
          <a:p>
            <a:pPr marL="0" indent="0">
              <a:buNone/>
            </a:pPr>
            <a:endParaRPr lang="en-US" altLang="ja-JP" sz="2400" dirty="0"/>
          </a:p>
          <a:p>
            <a:pPr marL="0" indent="0">
              <a:buNone/>
            </a:pPr>
            <a:r>
              <a:rPr lang="ja-JP" altLang="en-US" sz="2400" dirty="0"/>
              <a:t>③円運動（各</a:t>
            </a:r>
            <a:r>
              <a:rPr lang="en-US" altLang="ja-JP" sz="2400" dirty="0"/>
              <a:t>5</a:t>
            </a:r>
            <a:r>
              <a:rPr lang="ja-JP" altLang="en-US" sz="2400" dirty="0"/>
              <a:t>回）</a:t>
            </a:r>
            <a:endParaRPr lang="en-US" altLang="ja-JP" sz="2400" dirty="0"/>
          </a:p>
          <a:p>
            <a:pPr marL="0" indent="0">
              <a:buNone/>
            </a:pPr>
            <a:r>
              <a:rPr lang="ja-JP" altLang="en-US" sz="2400" dirty="0"/>
              <a:t>・前まわし⇒肘を下から後ろにまわし、息を吸いながら円を描くように上まで上がったら、</a:t>
            </a:r>
            <a:endParaRPr lang="en-US" altLang="ja-JP" sz="2400" dirty="0"/>
          </a:p>
          <a:p>
            <a:pPr marL="0" indent="0">
              <a:buNone/>
            </a:pPr>
            <a:r>
              <a:rPr lang="ja-JP" altLang="en-US" sz="2400" dirty="0"/>
              <a:t>　ゆっくり息をはきながら肘を前でくっつけるように背中を丸める</a:t>
            </a:r>
            <a:endParaRPr lang="en-US" altLang="ja-JP" sz="2400" dirty="0"/>
          </a:p>
          <a:p>
            <a:pPr marL="0" indent="0">
              <a:buNone/>
            </a:pPr>
            <a:r>
              <a:rPr lang="ja-JP" altLang="en-US" sz="2400" dirty="0"/>
              <a:t>・後ろまわし⇒息を吸いながら肘を前でくっつけるようにし背中を丸める。そのまま肘を</a:t>
            </a:r>
            <a:endParaRPr lang="en-US" altLang="ja-JP" sz="2400" dirty="0"/>
          </a:p>
          <a:p>
            <a:pPr marL="0" indent="0">
              <a:buNone/>
            </a:pPr>
            <a:r>
              <a:rPr lang="ja-JP" altLang="en-US" sz="2400" dirty="0"/>
              <a:t>　上に上げ、ゆっくり息をはきながら肘を後ろに回し胸を開く</a:t>
            </a:r>
            <a:br>
              <a:rPr lang="en-US" altLang="ja-JP" sz="2400" dirty="0"/>
            </a:br>
            <a:endParaRPr lang="en-US" altLang="ja-JP" sz="2400" dirty="0"/>
          </a:p>
          <a:p>
            <a:pPr marL="0" indent="0">
              <a:buNone/>
            </a:pPr>
            <a:r>
              <a:rPr kumimoji="1" lang="en-US" altLang="ja-JP" sz="2400" b="1" dirty="0"/>
              <a:t>AFTER</a:t>
            </a:r>
            <a:r>
              <a:rPr kumimoji="1" lang="ja-JP" altLang="en-US" sz="2400" b="1" dirty="0"/>
              <a:t>　</a:t>
            </a:r>
            <a:r>
              <a:rPr kumimoji="1" lang="en-US" altLang="ja-JP" sz="2400" b="1" dirty="0"/>
              <a:t>Check</a:t>
            </a:r>
            <a:r>
              <a:rPr kumimoji="1" lang="ja-JP" altLang="en-US" sz="2400" b="1" dirty="0"/>
              <a:t>：右手・左手それぞれ背中で手をつなげるか</a:t>
            </a:r>
            <a:endParaRPr kumimoji="1" lang="en-US" altLang="ja-JP" sz="2400" b="1" dirty="0"/>
          </a:p>
          <a:p>
            <a:pPr marL="0" indent="0">
              <a:buNone/>
            </a:pPr>
            <a:br>
              <a:rPr lang="en-US" altLang="ja-JP" sz="2400" dirty="0"/>
            </a:br>
            <a:r>
              <a:rPr lang="ja-JP" altLang="en-US" sz="2400" dirty="0"/>
              <a:t>　</a:t>
            </a:r>
            <a:endParaRPr lang="en-US" altLang="ja-JP" sz="2400" dirty="0"/>
          </a:p>
        </p:txBody>
      </p:sp>
      <p:pic>
        <p:nvPicPr>
          <p:cNvPr id="5" name="図 4">
            <a:extLst>
              <a:ext uri="{FF2B5EF4-FFF2-40B4-BE49-F238E27FC236}">
                <a16:creationId xmlns:a16="http://schemas.microsoft.com/office/drawing/2014/main" id="{435E1037-1923-52B2-9A9D-08E2F49E325F}"/>
              </a:ext>
            </a:extLst>
          </p:cNvPr>
          <p:cNvPicPr>
            <a:picLocks noChangeAspect="1"/>
          </p:cNvPicPr>
          <p:nvPr/>
        </p:nvPicPr>
        <p:blipFill>
          <a:blip r:embed="rId3"/>
          <a:stretch>
            <a:fillRect/>
          </a:stretch>
        </p:blipFill>
        <p:spPr>
          <a:xfrm>
            <a:off x="9552403" y="4152900"/>
            <a:ext cx="2181225" cy="2095500"/>
          </a:xfrm>
          <a:prstGeom prst="rect">
            <a:avLst/>
          </a:prstGeom>
        </p:spPr>
      </p:pic>
    </p:spTree>
    <p:extLst>
      <p:ext uri="{BB962C8B-B14F-4D97-AF65-F5344CB8AC3E}">
        <p14:creationId xmlns:p14="http://schemas.microsoft.com/office/powerpoint/2010/main" val="1057376500"/>
      </p:ext>
    </p:extLst>
  </p:cSld>
  <p:clrMapOvr>
    <a:masterClrMapping/>
  </p:clrMapOvr>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512</TotalTime>
  <Words>1691</Words>
  <Application>Microsoft Office PowerPoint</Application>
  <PresentationFormat>ワイド画面</PresentationFormat>
  <Paragraphs>169</Paragraphs>
  <Slides>14</Slides>
  <Notes>13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14</vt:i4>
      </vt:variant>
    </vt:vector>
  </HeadingPairs>
  <TitlesOfParts>
    <vt:vector size="19" baseType="lpstr">
      <vt:lpstr>游ゴシック</vt:lpstr>
      <vt:lpstr>Arial</vt:lpstr>
      <vt:lpstr>Trebuchet MS</vt:lpstr>
      <vt:lpstr>Wingdings 3</vt:lpstr>
      <vt:lpstr>ファセット</vt:lpstr>
      <vt:lpstr>眠活のすすめ</vt:lpstr>
      <vt:lpstr>日本人は睡眠不足？</vt:lpstr>
      <vt:lpstr>慢性的な睡眠不足の影響による 経済損失は年間１５兆円！？</vt:lpstr>
      <vt:lpstr>睡眠不足による健康リスク </vt:lpstr>
      <vt:lpstr>睡眠の役割</vt:lpstr>
      <vt:lpstr>快眠の3つの条件 ①こころ　②からだ　③環境</vt:lpstr>
      <vt:lpstr>１．身体をほぐす①漸進的筋弛緩法 　（1回2分程度）</vt:lpstr>
      <vt:lpstr>快眠体操①上半身をほぐす</vt:lpstr>
      <vt:lpstr>快眠体操①上半身をほぐす</vt:lpstr>
      <vt:lpstr>快眠体操②股関節・下半身を鍛える</vt:lpstr>
      <vt:lpstr>快眠体操②股関節・下半身を鍛える</vt:lpstr>
      <vt:lpstr>快眠体操③足裏を鍛える </vt:lpstr>
      <vt:lpstr>体内時計を整える、良質睡眠習慣</vt:lpstr>
      <vt:lpstr>体内時計を整える、良質睡眠習慣</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眠活のすすめ</dc:title>
  <dc:creator>柘植 千奈津</dc:creator>
  <cp:lastModifiedBy>柘植 千奈津</cp:lastModifiedBy>
  <cp:revision>2</cp:revision>
  <dcterms:created xsi:type="dcterms:W3CDTF">2023-06-10T04:27:33Z</dcterms:created>
  <dcterms:modified xsi:type="dcterms:W3CDTF">2023-08-09T06:45:30Z</dcterms:modified>
</cp:coreProperties>
</file>