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7"/>
  </p:notesMasterIdLst>
  <p:sldIdLst>
    <p:sldId id="263" r:id="rId5"/>
    <p:sldId id="264" r:id="rId6"/>
  </p:sldIdLst>
  <p:sldSz cx="7561263" cy="10693400"/>
  <p:notesSz cx="9939338" cy="6807200"/>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861D"/>
    <a:srgbClr val="FFFFFF"/>
    <a:srgbClr val="FFC611"/>
    <a:srgbClr val="F2B800"/>
    <a:srgbClr val="070B16"/>
    <a:srgbClr val="DCEBEF"/>
    <a:srgbClr val="FFE181"/>
    <a:srgbClr val="BBD7DF"/>
    <a:srgbClr val="4472C4"/>
    <a:srgbClr val="C55E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94660"/>
  </p:normalViewPr>
  <p:slideViewPr>
    <p:cSldViewPr>
      <p:cViewPr>
        <p:scale>
          <a:sx n="107" d="100"/>
          <a:sy n="107" d="100"/>
        </p:scale>
        <p:origin x="288" y="-82"/>
      </p:cViewPr>
      <p:guideLst>
        <p:guide orient="horz" pos="3369"/>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7" cy="340360"/>
          </a:xfrm>
          <a:prstGeom prst="rect">
            <a:avLst/>
          </a:prstGeom>
        </p:spPr>
        <p:txBody>
          <a:bodyPr vert="horz" lIns="91550" tIns="45775" rIns="91550" bIns="45775" rtlCol="0"/>
          <a:lstStyle>
            <a:lvl1pPr algn="l">
              <a:defRPr sz="1200"/>
            </a:lvl1pPr>
          </a:lstStyle>
          <a:p>
            <a:endParaRPr kumimoji="1" lang="ja-JP" altLang="en-US"/>
          </a:p>
        </p:txBody>
      </p:sp>
      <p:sp>
        <p:nvSpPr>
          <p:cNvPr id="3" name="日付プレースホルダ 2"/>
          <p:cNvSpPr>
            <a:spLocks noGrp="1"/>
          </p:cNvSpPr>
          <p:nvPr>
            <p:ph type="dt" idx="1"/>
          </p:nvPr>
        </p:nvSpPr>
        <p:spPr>
          <a:xfrm>
            <a:off x="5630567" y="1"/>
            <a:ext cx="4307047" cy="340360"/>
          </a:xfrm>
          <a:prstGeom prst="rect">
            <a:avLst/>
          </a:prstGeom>
        </p:spPr>
        <p:txBody>
          <a:bodyPr vert="horz" lIns="91550" tIns="45775" rIns="91550" bIns="45775" rtlCol="0"/>
          <a:lstStyle>
            <a:lvl1pPr algn="r">
              <a:defRPr sz="1200"/>
            </a:lvl1pPr>
          </a:lstStyle>
          <a:p>
            <a:fld id="{122355EC-AFB3-4B85-877D-04091714CA44}" type="datetimeFigureOut">
              <a:rPr kumimoji="1" lang="ja-JP" altLang="en-US" smtClean="0"/>
              <a:pPr/>
              <a:t>2023/5/28</a:t>
            </a:fld>
            <a:endParaRPr kumimoji="1" lang="ja-JP" altLang="en-US"/>
          </a:p>
        </p:txBody>
      </p:sp>
      <p:sp>
        <p:nvSpPr>
          <p:cNvPr id="4" name="スライド イメージ プレースホルダ 3"/>
          <p:cNvSpPr>
            <a:spLocks noGrp="1" noRot="1" noChangeAspect="1"/>
          </p:cNvSpPr>
          <p:nvPr>
            <p:ph type="sldImg" idx="2"/>
          </p:nvPr>
        </p:nvSpPr>
        <p:spPr>
          <a:xfrm>
            <a:off x="4067175" y="511175"/>
            <a:ext cx="1804988" cy="2552700"/>
          </a:xfrm>
          <a:prstGeom prst="rect">
            <a:avLst/>
          </a:prstGeom>
          <a:noFill/>
          <a:ln w="12700">
            <a:solidFill>
              <a:prstClr val="black"/>
            </a:solidFill>
          </a:ln>
        </p:spPr>
        <p:txBody>
          <a:bodyPr vert="horz" lIns="91550" tIns="45775" rIns="91550" bIns="45775" rtlCol="0" anchor="ctr"/>
          <a:lstStyle/>
          <a:p>
            <a:endParaRPr lang="ja-JP" altLang="en-US"/>
          </a:p>
        </p:txBody>
      </p:sp>
      <p:sp>
        <p:nvSpPr>
          <p:cNvPr id="5" name="ノート プレースホルダ 4"/>
          <p:cNvSpPr>
            <a:spLocks noGrp="1"/>
          </p:cNvSpPr>
          <p:nvPr>
            <p:ph type="body" sz="quarter" idx="3"/>
          </p:nvPr>
        </p:nvSpPr>
        <p:spPr>
          <a:xfrm>
            <a:off x="993934" y="3233421"/>
            <a:ext cx="7951470" cy="3063240"/>
          </a:xfrm>
          <a:prstGeom prst="rect">
            <a:avLst/>
          </a:prstGeom>
        </p:spPr>
        <p:txBody>
          <a:bodyPr vert="horz" lIns="91550" tIns="45775" rIns="91550" bIns="4577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6465266"/>
            <a:ext cx="4307047" cy="340360"/>
          </a:xfrm>
          <a:prstGeom prst="rect">
            <a:avLst/>
          </a:prstGeom>
        </p:spPr>
        <p:txBody>
          <a:bodyPr vert="horz" lIns="91550" tIns="45775" rIns="91550" bIns="4577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30567" y="6465266"/>
            <a:ext cx="4307047" cy="340360"/>
          </a:xfrm>
          <a:prstGeom prst="rect">
            <a:avLst/>
          </a:prstGeom>
        </p:spPr>
        <p:txBody>
          <a:bodyPr vert="horz" lIns="91550" tIns="45775" rIns="91550" bIns="45775" rtlCol="0" anchor="b"/>
          <a:lstStyle>
            <a:lvl1pPr algn="r">
              <a:defRPr sz="1200"/>
            </a:lvl1pPr>
          </a:lstStyle>
          <a:p>
            <a:fld id="{D8E8D351-46E4-4368-BDA0-B87B9552F12D}"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6"/>
            <a:ext cx="5292884" cy="2732758"/>
          </a:xfrm>
        </p:spPr>
        <p:txBody>
          <a:bodyPr/>
          <a:lstStyle>
            <a:lvl1pPr marL="0" indent="0" algn="ctr">
              <a:buNone/>
              <a:defRPr>
                <a:solidFill>
                  <a:schemeClr val="tx1">
                    <a:tint val="75000"/>
                  </a:schemeClr>
                </a:solidFill>
              </a:defRPr>
            </a:lvl1pPr>
            <a:lvl2pPr marL="521436" indent="0" algn="ctr">
              <a:buNone/>
              <a:defRPr>
                <a:solidFill>
                  <a:schemeClr val="tx1">
                    <a:tint val="75000"/>
                  </a:schemeClr>
                </a:solidFill>
              </a:defRPr>
            </a:lvl2pPr>
            <a:lvl3pPr marL="1042872" indent="0" algn="ctr">
              <a:buNone/>
              <a:defRPr>
                <a:solidFill>
                  <a:schemeClr val="tx1">
                    <a:tint val="75000"/>
                  </a:schemeClr>
                </a:solidFill>
              </a:defRPr>
            </a:lvl3pPr>
            <a:lvl4pPr marL="1564308" indent="0" algn="ctr">
              <a:buNone/>
              <a:defRPr>
                <a:solidFill>
                  <a:schemeClr val="tx1">
                    <a:tint val="75000"/>
                  </a:schemeClr>
                </a:solidFill>
              </a:defRPr>
            </a:lvl4pPr>
            <a:lvl5pPr marL="2085744" indent="0" algn="ctr">
              <a:buNone/>
              <a:defRPr>
                <a:solidFill>
                  <a:schemeClr val="tx1">
                    <a:tint val="75000"/>
                  </a:schemeClr>
                </a:solidFill>
              </a:defRPr>
            </a:lvl5pPr>
            <a:lvl6pPr marL="2607179" indent="0" algn="ctr">
              <a:buNone/>
              <a:defRPr>
                <a:solidFill>
                  <a:schemeClr val="tx1">
                    <a:tint val="75000"/>
                  </a:schemeClr>
                </a:solidFill>
              </a:defRPr>
            </a:lvl6pPr>
            <a:lvl7pPr marL="3128616" indent="0" algn="ctr">
              <a:buNone/>
              <a:defRPr>
                <a:solidFill>
                  <a:schemeClr val="tx1">
                    <a:tint val="75000"/>
                  </a:schemeClr>
                </a:solidFill>
              </a:defRPr>
            </a:lvl7pPr>
            <a:lvl8pPr marL="3650052" indent="0" algn="ctr">
              <a:buNone/>
              <a:defRPr>
                <a:solidFill>
                  <a:schemeClr val="tx1">
                    <a:tint val="75000"/>
                  </a:schemeClr>
                </a:solidFill>
              </a:defRPr>
            </a:lvl8pPr>
            <a:lvl9pPr marL="417148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442387" y="472787"/>
            <a:ext cx="5842913" cy="100597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2"/>
            <a:ext cx="6427074" cy="2123828"/>
          </a:xfrm>
        </p:spPr>
        <p:txBody>
          <a:bodyPr anchor="t"/>
          <a:lstStyle>
            <a:lvl1pPr algn="l">
              <a:defRPr sz="46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436" indent="0">
              <a:buNone/>
              <a:defRPr sz="2100">
                <a:solidFill>
                  <a:schemeClr val="tx1">
                    <a:tint val="75000"/>
                  </a:schemeClr>
                </a:solidFill>
              </a:defRPr>
            </a:lvl2pPr>
            <a:lvl3pPr marL="1042872" indent="0">
              <a:buNone/>
              <a:defRPr sz="1800">
                <a:solidFill>
                  <a:schemeClr val="tx1">
                    <a:tint val="75000"/>
                  </a:schemeClr>
                </a:solidFill>
              </a:defRPr>
            </a:lvl3pPr>
            <a:lvl4pPr marL="1564308" indent="0">
              <a:buNone/>
              <a:defRPr sz="1600">
                <a:solidFill>
                  <a:schemeClr val="tx1">
                    <a:tint val="75000"/>
                  </a:schemeClr>
                </a:solidFill>
              </a:defRPr>
            </a:lvl4pPr>
            <a:lvl5pPr marL="2085744" indent="0">
              <a:buNone/>
              <a:defRPr sz="1600">
                <a:solidFill>
                  <a:schemeClr val="tx1">
                    <a:tint val="75000"/>
                  </a:schemeClr>
                </a:solidFill>
              </a:defRPr>
            </a:lvl5pPr>
            <a:lvl6pPr marL="2607179" indent="0">
              <a:buNone/>
              <a:defRPr sz="1600">
                <a:solidFill>
                  <a:schemeClr val="tx1">
                    <a:tint val="75000"/>
                  </a:schemeClr>
                </a:solidFill>
              </a:defRPr>
            </a:lvl6pPr>
            <a:lvl7pPr marL="3128616" indent="0">
              <a:buNone/>
              <a:defRPr sz="1600">
                <a:solidFill>
                  <a:schemeClr val="tx1">
                    <a:tint val="75000"/>
                  </a:schemeClr>
                </a:solidFill>
              </a:defRPr>
            </a:lvl7pPr>
            <a:lvl8pPr marL="3650052" indent="0">
              <a:buNone/>
              <a:defRPr sz="1600">
                <a:solidFill>
                  <a:schemeClr val="tx1">
                    <a:tint val="75000"/>
                  </a:schemeClr>
                </a:solidFill>
              </a:defRPr>
            </a:lvl8pPr>
            <a:lvl9pPr marL="4171487"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4"/>
            <a:ext cx="6805137" cy="1782234"/>
          </a:xfrm>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378063" y="2393640"/>
            <a:ext cx="3340871" cy="997554"/>
          </a:xfr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1019" y="2393640"/>
            <a:ext cx="3342183" cy="997554"/>
          </a:xfr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3841019"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5" y="425755"/>
            <a:ext cx="2487603" cy="1811937"/>
          </a:xfrm>
        </p:spPr>
        <p:txBody>
          <a:bodyPr anchor="b"/>
          <a:lstStyle>
            <a:lvl1pPr algn="l">
              <a:defRPr sz="2300" b="1"/>
            </a:lvl1pPr>
          </a:lstStyle>
          <a:p>
            <a:r>
              <a:rPr kumimoji="1" lang="ja-JP" altLang="en-US"/>
              <a:t>マスター タイトルの書式設定</a:t>
            </a:r>
          </a:p>
        </p:txBody>
      </p:sp>
      <p:sp>
        <p:nvSpPr>
          <p:cNvPr id="3" name="コンテンツ プレースホルダ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8065" y="2237694"/>
            <a:ext cx="2487603" cy="7314583"/>
          </a:xfr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マスター タイトルの書式設定</a:t>
            </a:r>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700"/>
            </a:lvl1pPr>
            <a:lvl2pPr marL="521436" indent="0">
              <a:buNone/>
              <a:defRPr sz="3200"/>
            </a:lvl2pPr>
            <a:lvl3pPr marL="1042872" indent="0">
              <a:buNone/>
              <a:defRPr sz="2700"/>
            </a:lvl3pPr>
            <a:lvl4pPr marL="1564308" indent="0">
              <a:buNone/>
              <a:defRPr sz="2300"/>
            </a:lvl4pPr>
            <a:lvl5pPr marL="2085744" indent="0">
              <a:buNone/>
              <a:defRPr sz="2300"/>
            </a:lvl5pPr>
            <a:lvl6pPr marL="2607179" indent="0">
              <a:buNone/>
              <a:defRPr sz="2300"/>
            </a:lvl6pPr>
            <a:lvl7pPr marL="3128616" indent="0">
              <a:buNone/>
              <a:defRPr sz="2300"/>
            </a:lvl7pPr>
            <a:lvl8pPr marL="3650052" indent="0">
              <a:buNone/>
              <a:defRPr sz="2300"/>
            </a:lvl8pPr>
            <a:lvl9pPr marL="4171487" indent="0">
              <a:buNone/>
              <a:defRPr sz="23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482060" y="8369071"/>
            <a:ext cx="4536758" cy="1254989"/>
          </a:xfr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2023/5/28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4"/>
            <a:ext cx="6805137" cy="1782234"/>
          </a:xfrm>
          <a:prstGeom prst="rect">
            <a:avLst/>
          </a:prstGeom>
        </p:spPr>
        <p:txBody>
          <a:bodyPr vert="horz" lIns="104287" tIns="52144" rIns="104287" bIns="52144"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78063" y="2495127"/>
            <a:ext cx="6805137" cy="7057150"/>
          </a:xfrm>
          <a:prstGeom prst="rect">
            <a:avLst/>
          </a:prstGeom>
        </p:spPr>
        <p:txBody>
          <a:bodyPr vert="horz" lIns="104287" tIns="52144" rIns="104287" bIns="5214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78064" y="9911200"/>
            <a:ext cx="1764295" cy="569324"/>
          </a:xfrm>
          <a:prstGeom prst="rect">
            <a:avLst/>
          </a:prstGeom>
        </p:spPr>
        <p:txBody>
          <a:bodyPr vert="horz" lIns="104287" tIns="52144" rIns="104287" bIns="52144" rtlCol="0" anchor="ctr"/>
          <a:lstStyle>
            <a:lvl1pPr algn="l">
              <a:defRPr sz="1400">
                <a:solidFill>
                  <a:schemeClr val="tx1">
                    <a:tint val="75000"/>
                  </a:schemeClr>
                </a:solidFill>
              </a:defRPr>
            </a:lvl1pPr>
          </a:lstStyle>
          <a:p>
            <a:fld id="{EC805A62-36EB-40D0-8B51-5D509AAB46AE}" type="datetimeFigureOut">
              <a:rPr kumimoji="1" lang="ja-JP" altLang="en-US" smtClean="0"/>
              <a:pPr/>
              <a:t>2023/5/28</a:t>
            </a:fld>
            <a:endParaRPr kumimoji="1" lang="ja-JP" altLang="en-US"/>
          </a:p>
        </p:txBody>
      </p:sp>
      <p:sp>
        <p:nvSpPr>
          <p:cNvPr id="5" name="フッター プレースホルダ 4"/>
          <p:cNvSpPr>
            <a:spLocks noGrp="1"/>
          </p:cNvSpPr>
          <p:nvPr>
            <p:ph type="ftr" sz="quarter" idx="3"/>
          </p:nvPr>
        </p:nvSpPr>
        <p:spPr>
          <a:xfrm>
            <a:off x="2583433" y="9911200"/>
            <a:ext cx="2394400" cy="569324"/>
          </a:xfrm>
          <a:prstGeom prst="rect">
            <a:avLst/>
          </a:prstGeom>
        </p:spPr>
        <p:txBody>
          <a:bodyPr vert="horz" lIns="104287" tIns="52144" rIns="104287" bIns="52144"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911200"/>
            <a:ext cx="1764295" cy="569324"/>
          </a:xfrm>
          <a:prstGeom prst="rect">
            <a:avLst/>
          </a:prstGeom>
        </p:spPr>
        <p:txBody>
          <a:bodyPr vert="horz" lIns="104287" tIns="52144" rIns="104287" bIns="52144" rtlCol="0" anchor="ctr"/>
          <a:lstStyle>
            <a:lvl1pPr algn="r">
              <a:defRPr sz="1400">
                <a:solidFill>
                  <a:schemeClr val="tx1">
                    <a:tint val="75000"/>
                  </a:schemeClr>
                </a:solidFill>
              </a:defRPr>
            </a:lvl1pPr>
          </a:lstStyle>
          <a:p>
            <a:fld id="{B5DCFB74-21A5-4016-9E7E-BC1E0C39807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1042872" rtl="0" eaLnBrk="1" latinLnBrk="0" hangingPunct="1">
        <a:spcBef>
          <a:spcPct val="0"/>
        </a:spcBef>
        <a:buNone/>
        <a:defRPr kumimoji="1" sz="5000" kern="1200">
          <a:solidFill>
            <a:schemeClr val="tx1"/>
          </a:solidFill>
          <a:latin typeface="+mj-lt"/>
          <a:ea typeface="+mj-ea"/>
          <a:cs typeface="+mj-cs"/>
        </a:defRPr>
      </a:lvl1pPr>
    </p:titleStyle>
    <p:bodyStyle>
      <a:lvl1pPr marL="391076" indent="-391076" algn="l" defTabSz="1042872"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334" indent="-325898" algn="l" defTabSz="1042872"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590" indent="-260718" algn="l" defTabSz="1042872"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026"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462"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7898"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333"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0770"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206"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2872" rtl="0" eaLnBrk="1" latinLnBrk="0" hangingPunct="1">
        <a:defRPr kumimoji="1" sz="2100" kern="1200">
          <a:solidFill>
            <a:schemeClr val="tx1"/>
          </a:solidFill>
          <a:latin typeface="+mn-lt"/>
          <a:ea typeface="+mn-ea"/>
          <a:cs typeface="+mn-cs"/>
        </a:defRPr>
      </a:lvl1pPr>
      <a:lvl2pPr marL="521436" algn="l" defTabSz="1042872" rtl="0" eaLnBrk="1" latinLnBrk="0" hangingPunct="1">
        <a:defRPr kumimoji="1" sz="2100" kern="1200">
          <a:solidFill>
            <a:schemeClr val="tx1"/>
          </a:solidFill>
          <a:latin typeface="+mn-lt"/>
          <a:ea typeface="+mn-ea"/>
          <a:cs typeface="+mn-cs"/>
        </a:defRPr>
      </a:lvl2pPr>
      <a:lvl3pPr marL="1042872" algn="l" defTabSz="1042872" rtl="0" eaLnBrk="1" latinLnBrk="0" hangingPunct="1">
        <a:defRPr kumimoji="1" sz="2100" kern="1200">
          <a:solidFill>
            <a:schemeClr val="tx1"/>
          </a:solidFill>
          <a:latin typeface="+mn-lt"/>
          <a:ea typeface="+mn-ea"/>
          <a:cs typeface="+mn-cs"/>
        </a:defRPr>
      </a:lvl3pPr>
      <a:lvl4pPr marL="1564308" algn="l" defTabSz="1042872" rtl="0" eaLnBrk="1" latinLnBrk="0" hangingPunct="1">
        <a:defRPr kumimoji="1" sz="2100" kern="1200">
          <a:solidFill>
            <a:schemeClr val="tx1"/>
          </a:solidFill>
          <a:latin typeface="+mn-lt"/>
          <a:ea typeface="+mn-ea"/>
          <a:cs typeface="+mn-cs"/>
        </a:defRPr>
      </a:lvl4pPr>
      <a:lvl5pPr marL="2085744" algn="l" defTabSz="1042872" rtl="0" eaLnBrk="1" latinLnBrk="0" hangingPunct="1">
        <a:defRPr kumimoji="1" sz="2100" kern="1200">
          <a:solidFill>
            <a:schemeClr val="tx1"/>
          </a:solidFill>
          <a:latin typeface="+mn-lt"/>
          <a:ea typeface="+mn-ea"/>
          <a:cs typeface="+mn-cs"/>
        </a:defRPr>
      </a:lvl5pPr>
      <a:lvl6pPr marL="2607179" algn="l" defTabSz="1042872" rtl="0" eaLnBrk="1" latinLnBrk="0" hangingPunct="1">
        <a:defRPr kumimoji="1" sz="2100" kern="1200">
          <a:solidFill>
            <a:schemeClr val="tx1"/>
          </a:solidFill>
          <a:latin typeface="+mn-lt"/>
          <a:ea typeface="+mn-ea"/>
          <a:cs typeface="+mn-cs"/>
        </a:defRPr>
      </a:lvl6pPr>
      <a:lvl7pPr marL="3128616" algn="l" defTabSz="1042872" rtl="0" eaLnBrk="1" latinLnBrk="0" hangingPunct="1">
        <a:defRPr kumimoji="1" sz="2100" kern="1200">
          <a:solidFill>
            <a:schemeClr val="tx1"/>
          </a:solidFill>
          <a:latin typeface="+mn-lt"/>
          <a:ea typeface="+mn-ea"/>
          <a:cs typeface="+mn-cs"/>
        </a:defRPr>
      </a:lvl7pPr>
      <a:lvl8pPr marL="3650052" algn="l" defTabSz="1042872" rtl="0" eaLnBrk="1" latinLnBrk="0" hangingPunct="1">
        <a:defRPr kumimoji="1" sz="2100" kern="1200">
          <a:solidFill>
            <a:schemeClr val="tx1"/>
          </a:solidFill>
          <a:latin typeface="+mn-lt"/>
          <a:ea typeface="+mn-ea"/>
          <a:cs typeface="+mn-cs"/>
        </a:defRPr>
      </a:lvl8pPr>
      <a:lvl9pPr marL="4171487" algn="l" defTabSz="1042872"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3.svg"/><Relationship Id="rId7" Type="http://schemas.openxmlformats.org/officeDocument/2006/relationships/image" Target="../media/image18.pn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17.png"/><Relationship Id="rId5" Type="http://schemas.openxmlformats.org/officeDocument/2006/relationships/image" Target="../media/image16.emf"/><Relationship Id="rId10" Type="http://schemas.openxmlformats.org/officeDocument/2006/relationships/image" Target="../media/image21.png"/><Relationship Id="rId4" Type="http://schemas.openxmlformats.org/officeDocument/2006/relationships/image" Target="../media/image5.pn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27" name="正方形/長方形 126">
            <a:extLst>
              <a:ext uri="{FF2B5EF4-FFF2-40B4-BE49-F238E27FC236}">
                <a16:creationId xmlns:a16="http://schemas.microsoft.com/office/drawing/2014/main" id="{33D019D0-88F8-1169-070D-E6FC859085E4}"/>
              </a:ext>
            </a:extLst>
          </p:cNvPr>
          <p:cNvSpPr/>
          <p:nvPr/>
        </p:nvSpPr>
        <p:spPr>
          <a:xfrm>
            <a:off x="5135095" y="8683442"/>
            <a:ext cx="2244021" cy="856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1" name="図 50" descr="テキスト&#10;&#10;中程度の精度で自動的に生成された説明">
            <a:extLst>
              <a:ext uri="{FF2B5EF4-FFF2-40B4-BE49-F238E27FC236}">
                <a16:creationId xmlns:a16="http://schemas.microsoft.com/office/drawing/2014/main" id="{7BBA0C37-8FC4-3BF7-117E-EFB575F7F2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881" y="800015"/>
            <a:ext cx="6122333" cy="4870861"/>
          </a:xfrm>
          <a:prstGeom prst="rect">
            <a:avLst/>
          </a:prstGeom>
        </p:spPr>
      </p:pic>
      <p:sp>
        <p:nvSpPr>
          <p:cNvPr id="41" name="正方形/長方形 40">
            <a:extLst>
              <a:ext uri="{FF2B5EF4-FFF2-40B4-BE49-F238E27FC236}">
                <a16:creationId xmlns:a16="http://schemas.microsoft.com/office/drawing/2014/main" id="{C2B5AC61-6C9A-E2A5-6058-0C50F738AB1A}"/>
              </a:ext>
            </a:extLst>
          </p:cNvPr>
          <p:cNvSpPr/>
          <p:nvPr/>
        </p:nvSpPr>
        <p:spPr>
          <a:xfrm>
            <a:off x="0" y="9819048"/>
            <a:ext cx="7552096" cy="874351"/>
          </a:xfrm>
          <a:prstGeom prst="rect">
            <a:avLst/>
          </a:prstGeom>
          <a:solidFill>
            <a:srgbClr val="FFFFFF">
              <a:alpha val="54902"/>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74" name="正方形/長方形 73">
            <a:extLst>
              <a:ext uri="{FF2B5EF4-FFF2-40B4-BE49-F238E27FC236}">
                <a16:creationId xmlns:a16="http://schemas.microsoft.com/office/drawing/2014/main" id="{F762F360-151E-7DC6-CA7B-00CD76549C58}"/>
              </a:ext>
            </a:extLst>
          </p:cNvPr>
          <p:cNvSpPr/>
          <p:nvPr/>
        </p:nvSpPr>
        <p:spPr>
          <a:xfrm>
            <a:off x="91860" y="9893453"/>
            <a:ext cx="4264835" cy="661263"/>
          </a:xfrm>
          <a:prstGeom prst="rect">
            <a:avLst/>
          </a:prstGeom>
          <a:solidFill>
            <a:srgbClr val="FFE181">
              <a:alpha val="80000"/>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22C5C39A-0F8F-8357-0640-DCD532163CA8}"/>
              </a:ext>
            </a:extLst>
          </p:cNvPr>
          <p:cNvSpPr txBox="1"/>
          <p:nvPr/>
        </p:nvSpPr>
        <p:spPr>
          <a:xfrm>
            <a:off x="239004" y="5811309"/>
            <a:ext cx="5558711" cy="1358064"/>
          </a:xfrm>
          <a:prstGeom prst="rect">
            <a:avLst/>
          </a:prstGeom>
          <a:noFill/>
        </p:spPr>
        <p:txBody>
          <a:bodyPr wrap="square" rtlCol="0">
            <a:spAutoFit/>
          </a:bodyPr>
          <a:lstStyle/>
          <a:p>
            <a:pPr>
              <a:lnSpc>
                <a:spcPct val="150000"/>
              </a:lnSpc>
            </a:pPr>
            <a:r>
              <a:rPr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今夏も「</a:t>
            </a:r>
            <a:r>
              <a:rPr kumimoji="1" lang="en-US" altLang="ja-JP"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愛の募金活動」を実施させていただきます。</a:t>
            </a:r>
            <a:r>
              <a:rPr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皆さまから、</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お預かりした募金は、</a:t>
            </a:r>
            <a:r>
              <a:rPr kumimoji="1" lang="ja-JP" altLang="en-US" sz="1400" b="1" dirty="0">
                <a:effectLst>
                  <a:outerShdw blurRad="38100" dist="38100" dir="2700000" algn="tl">
                    <a:srgbClr val="000000">
                      <a:alpha val="43137"/>
                    </a:srgbClr>
                  </a:outerShdw>
                </a:effectLst>
                <a:highlight>
                  <a:srgbClr val="FFFF00"/>
                </a:highlight>
                <a:latin typeface="メイリオ" panose="020B0604030504040204" pitchFamily="50" charset="-128"/>
                <a:ea typeface="メイリオ" panose="020B0604030504040204" pitchFamily="50" charset="-128"/>
              </a:rPr>
              <a:t>下記の本部支援団体に寄付・寄贈</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をおこなうとともに、国内外の</a:t>
            </a:r>
            <a:r>
              <a:rPr kumimoji="1" lang="ja-JP" altLang="en-US" sz="1400" b="1" dirty="0">
                <a:effectLst>
                  <a:outerShdw blurRad="38100" dist="38100" dir="2700000" algn="tl">
                    <a:srgbClr val="000000">
                      <a:alpha val="43137"/>
                    </a:srgbClr>
                  </a:outerShdw>
                </a:effectLst>
                <a:highlight>
                  <a:srgbClr val="FFFF00"/>
                </a:highlight>
                <a:latin typeface="メイリオ" panose="020B0604030504040204" pitchFamily="50" charset="-128"/>
                <a:ea typeface="メイリオ" panose="020B0604030504040204" pitchFamily="50" charset="-128"/>
              </a:rPr>
              <a:t>災害発生時に被災者や救援活動の支援金</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として活用されています。ご協力</a:t>
            </a:r>
            <a:r>
              <a:rPr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の程よろしく</a:t>
            </a:r>
            <a:r>
              <a:rPr kumimoji="1" lang="ja-JP" altLang="en-US" sz="1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お願いいたします。</a:t>
            </a:r>
          </a:p>
        </p:txBody>
      </p:sp>
      <p:sp>
        <p:nvSpPr>
          <p:cNvPr id="79" name="テキスト ボックス 78">
            <a:extLst>
              <a:ext uri="{FF2B5EF4-FFF2-40B4-BE49-F238E27FC236}">
                <a16:creationId xmlns:a16="http://schemas.microsoft.com/office/drawing/2014/main" id="{9EA1E34D-D077-EF68-77FA-529A35D4B371}"/>
              </a:ext>
            </a:extLst>
          </p:cNvPr>
          <p:cNvSpPr txBox="1"/>
          <p:nvPr/>
        </p:nvSpPr>
        <p:spPr>
          <a:xfrm>
            <a:off x="179824" y="7230791"/>
            <a:ext cx="5830019" cy="471347"/>
          </a:xfrm>
          <a:prstGeom prst="rect">
            <a:avLst/>
          </a:prstGeom>
          <a:noFill/>
        </p:spPr>
        <p:txBody>
          <a:bodyPr wrap="square" rtlCol="0">
            <a:spAutoFit/>
          </a:bodyPr>
          <a:lstStyle/>
          <a:p>
            <a:pPr>
              <a:lnSpc>
                <a:spcPct val="150000"/>
              </a:lnSpc>
            </a:pPr>
            <a:r>
              <a:rPr kumimoji="1" lang="en-US" altLang="ja-JP" sz="1800" b="1" dirty="0">
                <a:solidFill>
                  <a:srgbClr val="070B16"/>
                </a:solidFill>
                <a:effectLst>
                  <a:outerShdw blurRad="38100" dist="38100" dir="2700000" algn="tl">
                    <a:srgbClr val="000000">
                      <a:alpha val="43137"/>
                    </a:srgbClr>
                  </a:outerShdw>
                </a:effectLst>
                <a:highlight>
                  <a:srgbClr val="FFFFFF"/>
                </a:highlight>
                <a:latin typeface="メイリオ" panose="020B0604030504040204" pitchFamily="50" charset="-128"/>
                <a:ea typeface="メイリオ" panose="020B0604030504040204" pitchFamily="50" charset="-128"/>
              </a:rPr>
              <a:t> </a:t>
            </a:r>
            <a:r>
              <a:rPr kumimoji="1" lang="en-US" altLang="ja-JP" sz="1400" b="1" dirty="0">
                <a:solidFill>
                  <a:srgbClr val="070B16"/>
                </a:solidFill>
                <a:effectLst>
                  <a:outerShdw blurRad="38100" dist="38100" dir="2700000" algn="tl">
                    <a:srgbClr val="000000">
                      <a:alpha val="43137"/>
                    </a:srgbClr>
                  </a:outerShdw>
                </a:effectLst>
                <a:highlight>
                  <a:srgbClr val="FFFFFF"/>
                </a:highlight>
                <a:latin typeface="メイリオ" panose="020B0604030504040204" pitchFamily="50" charset="-128"/>
                <a:ea typeface="メイリオ" panose="020B0604030504040204" pitchFamily="50" charset="-128"/>
              </a:rPr>
              <a:t>2023</a:t>
            </a:r>
            <a:r>
              <a:rPr kumimoji="1" lang="ja-JP" altLang="en-US" sz="1400" b="1" dirty="0">
                <a:solidFill>
                  <a:srgbClr val="070B16"/>
                </a:solidFill>
                <a:effectLst>
                  <a:outerShdw blurRad="38100" dist="38100" dir="2700000" algn="tl">
                    <a:srgbClr val="000000">
                      <a:alpha val="43137"/>
                    </a:srgbClr>
                  </a:outerShdw>
                </a:effectLst>
                <a:highlight>
                  <a:srgbClr val="FFFFFF"/>
                </a:highlight>
                <a:latin typeface="メイリオ" panose="020B0604030504040204" pitchFamily="50" charset="-128"/>
                <a:ea typeface="メイリオ" panose="020B0604030504040204" pitchFamily="50" charset="-128"/>
              </a:rPr>
              <a:t>年度 </a:t>
            </a:r>
            <a:r>
              <a:rPr kumimoji="1" lang="en-US" altLang="ja-JP" sz="1400" b="1" dirty="0">
                <a:solidFill>
                  <a:srgbClr val="070B16"/>
                </a:solidFill>
                <a:effectLst>
                  <a:outerShdw blurRad="38100" dist="38100" dir="2700000" algn="tl">
                    <a:srgbClr val="000000">
                      <a:alpha val="43137"/>
                    </a:srgbClr>
                  </a:outerShdw>
                </a:effectLst>
                <a:highlight>
                  <a:srgbClr val="FFFFFF"/>
                </a:highlight>
                <a:latin typeface="メイリオ" panose="020B0604030504040204" pitchFamily="50" charset="-128"/>
                <a:ea typeface="メイリオ" panose="020B0604030504040204" pitchFamily="50" charset="-128"/>
              </a:rPr>
              <a:t>IMGU</a:t>
            </a:r>
            <a:r>
              <a:rPr lang="ja-JP" altLang="en-US" sz="1400" b="1" dirty="0">
                <a:solidFill>
                  <a:srgbClr val="070B16"/>
                </a:solidFill>
                <a:effectLst>
                  <a:outerShdw blurRad="38100" dist="38100" dir="2700000" algn="tl">
                    <a:srgbClr val="000000">
                      <a:alpha val="43137"/>
                    </a:srgbClr>
                  </a:outerShdw>
                </a:effectLst>
                <a:highlight>
                  <a:srgbClr val="FFFFFF"/>
                </a:highlight>
                <a:latin typeface="メイリオ" panose="020B0604030504040204" pitchFamily="50" charset="-128"/>
                <a:ea typeface="メイリオ" panose="020B0604030504040204" pitchFamily="50" charset="-128"/>
              </a:rPr>
              <a:t>本部支援団体</a:t>
            </a:r>
            <a:r>
              <a:rPr lang="en-US" altLang="ja-JP" sz="1400" b="1" dirty="0">
                <a:solidFill>
                  <a:srgbClr val="FFFFFF"/>
                </a:solidFill>
                <a:highlight>
                  <a:srgbClr val="FFFFFF"/>
                </a:highlight>
                <a:latin typeface="メイリオ" panose="020B0604030504040204" pitchFamily="50" charset="-128"/>
                <a:ea typeface="メイリオ" panose="020B0604030504040204" pitchFamily="50" charset="-128"/>
              </a:rPr>
              <a:t>.</a:t>
            </a:r>
            <a:endParaRPr kumimoji="1" lang="en-US" altLang="ja-JP" sz="1800" b="1" dirty="0">
              <a:solidFill>
                <a:srgbClr val="FFFFFF"/>
              </a:solidFill>
              <a:highlight>
                <a:srgbClr val="FFFFFF"/>
              </a:highlight>
              <a:latin typeface="メイリオ" panose="020B0604030504040204" pitchFamily="50" charset="-128"/>
              <a:ea typeface="メイリオ" panose="020B0604030504040204" pitchFamily="50" charset="-128"/>
            </a:endParaRPr>
          </a:p>
        </p:txBody>
      </p:sp>
      <p:grpSp>
        <p:nvGrpSpPr>
          <p:cNvPr id="91" name="グループ化 90">
            <a:extLst>
              <a:ext uri="{FF2B5EF4-FFF2-40B4-BE49-F238E27FC236}">
                <a16:creationId xmlns:a16="http://schemas.microsoft.com/office/drawing/2014/main" id="{B384A8D0-73DE-040B-8FF9-AA11786CD620}"/>
              </a:ext>
            </a:extLst>
          </p:cNvPr>
          <p:cNvGrpSpPr/>
          <p:nvPr/>
        </p:nvGrpSpPr>
        <p:grpSpPr>
          <a:xfrm>
            <a:off x="179824" y="10201346"/>
            <a:ext cx="2272677" cy="281808"/>
            <a:chOff x="5663571" y="9497299"/>
            <a:chExt cx="1574891" cy="219839"/>
          </a:xfrm>
        </p:grpSpPr>
        <p:sp>
          <p:nvSpPr>
            <p:cNvPr id="80" name="四角形: 角を丸くする 79">
              <a:extLst>
                <a:ext uri="{FF2B5EF4-FFF2-40B4-BE49-F238E27FC236}">
                  <a16:creationId xmlns:a16="http://schemas.microsoft.com/office/drawing/2014/main" id="{D4CD2430-4590-855D-752E-DF649040B43D}"/>
                </a:ext>
              </a:extLst>
            </p:cNvPr>
            <p:cNvSpPr/>
            <p:nvPr/>
          </p:nvSpPr>
          <p:spPr>
            <a:xfrm>
              <a:off x="5663571" y="9504184"/>
              <a:ext cx="1550925" cy="206499"/>
            </a:xfrm>
            <a:prstGeom prst="roundRect">
              <a:avLst>
                <a:gd name="adj" fmla="val 50000"/>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4" name="グラフィックス 83" descr="拡大鏡 単色塗りつぶし">
              <a:extLst>
                <a:ext uri="{FF2B5EF4-FFF2-40B4-BE49-F238E27FC236}">
                  <a16:creationId xmlns:a16="http://schemas.microsoft.com/office/drawing/2014/main" id="{2FBA357F-627C-594E-EED9-DED021AA38C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72916" y="9522160"/>
              <a:ext cx="170117" cy="170117"/>
            </a:xfrm>
            <a:prstGeom prst="rect">
              <a:avLst/>
            </a:prstGeom>
          </p:spPr>
        </p:pic>
        <p:sp>
          <p:nvSpPr>
            <p:cNvPr id="86" name="テキスト ボックス 85">
              <a:extLst>
                <a:ext uri="{FF2B5EF4-FFF2-40B4-BE49-F238E27FC236}">
                  <a16:creationId xmlns:a16="http://schemas.microsoft.com/office/drawing/2014/main" id="{37D2AE58-2E5D-4FCA-692A-1A518676BC35}"/>
                </a:ext>
              </a:extLst>
            </p:cNvPr>
            <p:cNvSpPr txBox="1"/>
            <p:nvPr/>
          </p:nvSpPr>
          <p:spPr>
            <a:xfrm>
              <a:off x="5974639" y="9497299"/>
              <a:ext cx="1263823" cy="219839"/>
            </a:xfrm>
            <a:prstGeom prst="rect">
              <a:avLst/>
            </a:prstGeom>
            <a:noFill/>
          </p:spPr>
          <p:txBody>
            <a:bodyPr wrap="square" rtlCol="0">
              <a:spAutoFit/>
            </a:bodyPr>
            <a:lstStyle/>
            <a:p>
              <a:pPr>
                <a:lnSpc>
                  <a:spcPct val="150000"/>
                </a:lnSpc>
              </a:pPr>
              <a:r>
                <a:rPr kumimoji="1" lang="ja-JP" altLang="en-US" sz="900" b="1" dirty="0">
                  <a:latin typeface="メイリオ" panose="020B0604030504040204" pitchFamily="50" charset="-128"/>
                  <a:ea typeface="メイリオ" panose="020B0604030504040204" pitchFamily="50" charset="-128"/>
                </a:rPr>
                <a:t>三越伊勢丹グループ労働組合</a:t>
              </a:r>
              <a:endParaRPr kumimoji="1" lang="en-US" altLang="ja-JP" sz="900" b="1" dirty="0">
                <a:latin typeface="メイリオ" panose="020B0604030504040204" pitchFamily="50" charset="-128"/>
                <a:ea typeface="メイリオ" panose="020B0604030504040204" pitchFamily="50" charset="-128"/>
              </a:endParaRPr>
            </a:p>
          </p:txBody>
        </p:sp>
      </p:grpSp>
      <p:sp>
        <p:nvSpPr>
          <p:cNvPr id="56" name="正方形/長方形 55">
            <a:extLst>
              <a:ext uri="{FF2B5EF4-FFF2-40B4-BE49-F238E27FC236}">
                <a16:creationId xmlns:a16="http://schemas.microsoft.com/office/drawing/2014/main" id="{68237F7B-5698-B9AE-98C8-6C5F259EF2EC}"/>
              </a:ext>
            </a:extLst>
          </p:cNvPr>
          <p:cNvSpPr/>
          <p:nvPr/>
        </p:nvSpPr>
        <p:spPr>
          <a:xfrm>
            <a:off x="105145" y="90116"/>
            <a:ext cx="7360103" cy="959727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0D7FBE02-8C6D-1598-8079-EBB2A47DEBCE}"/>
              </a:ext>
            </a:extLst>
          </p:cNvPr>
          <p:cNvGrpSpPr/>
          <p:nvPr/>
        </p:nvGrpSpPr>
        <p:grpSpPr>
          <a:xfrm>
            <a:off x="5797810" y="4671501"/>
            <a:ext cx="1667344" cy="1921249"/>
            <a:chOff x="5837121" y="4823558"/>
            <a:chExt cx="1667344" cy="1921249"/>
          </a:xfrm>
        </p:grpSpPr>
        <p:sp>
          <p:nvSpPr>
            <p:cNvPr id="89" name="テキスト ボックス 88">
              <a:extLst>
                <a:ext uri="{FF2B5EF4-FFF2-40B4-BE49-F238E27FC236}">
                  <a16:creationId xmlns:a16="http://schemas.microsoft.com/office/drawing/2014/main" id="{1DD93F9A-B6F2-D1C6-A437-ABBB6452E565}"/>
                </a:ext>
              </a:extLst>
            </p:cNvPr>
            <p:cNvSpPr txBox="1"/>
            <p:nvPr/>
          </p:nvSpPr>
          <p:spPr>
            <a:xfrm>
              <a:off x="5837121" y="6387017"/>
              <a:ext cx="1667344" cy="357790"/>
            </a:xfrm>
            <a:prstGeom prst="rect">
              <a:avLst/>
            </a:prstGeom>
            <a:noFill/>
          </p:spPr>
          <p:txBody>
            <a:bodyPr wrap="square" rtlCol="0">
              <a:spAutoFit/>
            </a:bodyPr>
            <a:lstStyle/>
            <a:p>
              <a:pPr algn="ctr">
                <a:lnSpc>
                  <a:spcPct val="150000"/>
                </a:lnSpc>
              </a:pPr>
              <a:r>
                <a:rPr lang="en-US" altLang="ja-JP" sz="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IMGU</a:t>
              </a:r>
              <a:r>
                <a:rPr lang="ja-JP" altLang="en-US" sz="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公式マスコットキャラクター　</a:t>
              </a:r>
              <a:endParaRPr lang="en-US" altLang="ja-JP" sz="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lnSpc>
                  <a:spcPct val="150000"/>
                </a:lnSpc>
              </a:pPr>
              <a:r>
                <a:rPr lang="ja-JP" altLang="en-US" sz="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イングちゃん</a:t>
              </a:r>
              <a:endParaRPr lang="en-US" altLang="ja-JP" sz="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pic>
          <p:nvPicPr>
            <p:cNvPr id="68" name="図 67" descr="アイコン&#10;&#10;中程度の精度で自動的に生成された説明">
              <a:extLst>
                <a:ext uri="{FF2B5EF4-FFF2-40B4-BE49-F238E27FC236}">
                  <a16:creationId xmlns:a16="http://schemas.microsoft.com/office/drawing/2014/main" id="{63CF5F11-870A-A7C1-DD24-A539739840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9928" y="4823558"/>
              <a:ext cx="1301731" cy="1578232"/>
            </a:xfrm>
            <a:prstGeom prst="rect">
              <a:avLst/>
            </a:prstGeom>
          </p:spPr>
        </p:pic>
      </p:grpSp>
      <p:pic>
        <p:nvPicPr>
          <p:cNvPr id="73" name="図 72">
            <a:extLst>
              <a:ext uri="{FF2B5EF4-FFF2-40B4-BE49-F238E27FC236}">
                <a16:creationId xmlns:a16="http://schemas.microsoft.com/office/drawing/2014/main" id="{BA197E41-AB30-E80C-187E-ADC509CE4CD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36284" y="9939745"/>
            <a:ext cx="576064" cy="576032"/>
          </a:xfrm>
          <a:prstGeom prst="rect">
            <a:avLst/>
          </a:prstGeom>
          <a:noFill/>
          <a:ln>
            <a:noFill/>
          </a:ln>
        </p:spPr>
      </p:pic>
      <p:sp>
        <p:nvSpPr>
          <p:cNvPr id="78" name="テキスト ボックス 77">
            <a:extLst>
              <a:ext uri="{FF2B5EF4-FFF2-40B4-BE49-F238E27FC236}">
                <a16:creationId xmlns:a16="http://schemas.microsoft.com/office/drawing/2014/main" id="{D60C8F29-DF54-395D-352E-4FDBD32E48D8}"/>
              </a:ext>
            </a:extLst>
          </p:cNvPr>
          <p:cNvSpPr txBox="1"/>
          <p:nvPr/>
        </p:nvSpPr>
        <p:spPr>
          <a:xfrm>
            <a:off x="79723" y="9923574"/>
            <a:ext cx="2169656" cy="261610"/>
          </a:xfrm>
          <a:prstGeom prst="rect">
            <a:avLst/>
          </a:prstGeom>
          <a:noFill/>
        </p:spPr>
        <p:txBody>
          <a:bodyPr wrap="square" rtlCol="0">
            <a:spAutoFit/>
          </a:bodyPr>
          <a:lstStyle/>
          <a:p>
            <a:pPr algn="ctr">
              <a:lnSpc>
                <a:spcPct val="150000"/>
              </a:lnSpc>
            </a:pPr>
            <a:r>
              <a:rPr lang="ja-JP" altLang="en-US" sz="8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ホームページ </a:t>
            </a:r>
            <a:r>
              <a:rPr lang="en-US" altLang="ja-JP" sz="8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http://www.imgu.or.jp</a:t>
            </a:r>
          </a:p>
        </p:txBody>
      </p:sp>
      <p:sp>
        <p:nvSpPr>
          <p:cNvPr id="81" name="テキスト ボックス 80">
            <a:extLst>
              <a:ext uri="{FF2B5EF4-FFF2-40B4-BE49-F238E27FC236}">
                <a16:creationId xmlns:a16="http://schemas.microsoft.com/office/drawing/2014/main" id="{E24C328F-0C97-8FB8-C202-D04C0B979486}"/>
              </a:ext>
            </a:extLst>
          </p:cNvPr>
          <p:cNvSpPr txBox="1"/>
          <p:nvPr/>
        </p:nvSpPr>
        <p:spPr>
          <a:xfrm>
            <a:off x="2477181" y="10029193"/>
            <a:ext cx="2169656" cy="444352"/>
          </a:xfrm>
          <a:prstGeom prst="rect">
            <a:avLst/>
          </a:prstGeom>
          <a:noFill/>
        </p:spPr>
        <p:txBody>
          <a:bodyPr wrap="square" rtlCol="0">
            <a:spAutoFit/>
          </a:bodyPr>
          <a:lstStyle/>
          <a:p>
            <a:pPr>
              <a:lnSpc>
                <a:spcPct val="150000"/>
              </a:lnSpc>
            </a:pPr>
            <a:r>
              <a:rPr lang="ja-JP" altLang="en-US"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愛の募金に関する情報は</a:t>
            </a:r>
            <a:endParaRPr lang="en-US" altLang="ja-JP"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150000"/>
              </a:lnSpc>
            </a:pPr>
            <a:r>
              <a:rPr lang="ja-JP" altLang="en-US"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こちらからチェック！</a:t>
            </a:r>
            <a:r>
              <a:rPr lang="ja-JP" altLang="en-US" sz="9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lang="en-US" altLang="ja-JP"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nvGrpSpPr>
          <p:cNvPr id="53" name="グループ化 52">
            <a:extLst>
              <a:ext uri="{FF2B5EF4-FFF2-40B4-BE49-F238E27FC236}">
                <a16:creationId xmlns:a16="http://schemas.microsoft.com/office/drawing/2014/main" id="{DD10B480-AB13-5F66-AA6E-97917456F71A}"/>
              </a:ext>
            </a:extLst>
          </p:cNvPr>
          <p:cNvGrpSpPr/>
          <p:nvPr/>
        </p:nvGrpSpPr>
        <p:grpSpPr>
          <a:xfrm>
            <a:off x="4073246" y="591260"/>
            <a:ext cx="3305870" cy="2325244"/>
            <a:chOff x="4588473" y="407990"/>
            <a:chExt cx="1911869" cy="1911869"/>
          </a:xfrm>
        </p:grpSpPr>
        <p:sp>
          <p:nvSpPr>
            <p:cNvPr id="48" name="楕円 47">
              <a:extLst>
                <a:ext uri="{FF2B5EF4-FFF2-40B4-BE49-F238E27FC236}">
                  <a16:creationId xmlns:a16="http://schemas.microsoft.com/office/drawing/2014/main" id="{96125D4B-12DC-03A1-D5B7-370F81797438}"/>
                </a:ext>
              </a:extLst>
            </p:cNvPr>
            <p:cNvSpPr/>
            <p:nvPr/>
          </p:nvSpPr>
          <p:spPr>
            <a:xfrm>
              <a:off x="4588473" y="407990"/>
              <a:ext cx="1911869" cy="1911869"/>
            </a:xfrm>
            <a:prstGeom prst="ellipse">
              <a:avLst/>
            </a:prstGeom>
            <a:solidFill>
              <a:srgbClr val="F2B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49" name="楕円 48">
              <a:extLst>
                <a:ext uri="{FF2B5EF4-FFF2-40B4-BE49-F238E27FC236}">
                  <a16:creationId xmlns:a16="http://schemas.microsoft.com/office/drawing/2014/main" id="{E50D7DD3-1E3B-2C66-43F8-695BDE420F86}"/>
                </a:ext>
              </a:extLst>
            </p:cNvPr>
            <p:cNvSpPr/>
            <p:nvPr/>
          </p:nvSpPr>
          <p:spPr>
            <a:xfrm>
              <a:off x="4640239" y="459755"/>
              <a:ext cx="1808337" cy="18083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50" name="楕円 49">
              <a:extLst>
                <a:ext uri="{FF2B5EF4-FFF2-40B4-BE49-F238E27FC236}">
                  <a16:creationId xmlns:a16="http://schemas.microsoft.com/office/drawing/2014/main" id="{53332120-0AA3-27A2-D2F9-D1DF50435D74}"/>
                </a:ext>
              </a:extLst>
            </p:cNvPr>
            <p:cNvSpPr/>
            <p:nvPr/>
          </p:nvSpPr>
          <p:spPr>
            <a:xfrm>
              <a:off x="4697811" y="517328"/>
              <a:ext cx="1693192" cy="1693192"/>
            </a:xfrm>
            <a:prstGeom prst="ellipse">
              <a:avLst/>
            </a:prstGeom>
            <a:solidFill>
              <a:srgbClr val="F2B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grpSp>
      <p:sp>
        <p:nvSpPr>
          <p:cNvPr id="46" name="テキスト ボックス 45">
            <a:extLst>
              <a:ext uri="{FF2B5EF4-FFF2-40B4-BE49-F238E27FC236}">
                <a16:creationId xmlns:a16="http://schemas.microsoft.com/office/drawing/2014/main" id="{AFC18332-825B-8F35-C3FE-5B6DE828B8DD}"/>
              </a:ext>
            </a:extLst>
          </p:cNvPr>
          <p:cNvSpPr txBox="1"/>
          <p:nvPr/>
        </p:nvSpPr>
        <p:spPr>
          <a:xfrm>
            <a:off x="4261399" y="1129870"/>
            <a:ext cx="2927749" cy="584775"/>
          </a:xfrm>
          <a:prstGeom prst="rect">
            <a:avLst/>
          </a:prstGeom>
          <a:noFill/>
        </p:spPr>
        <p:txBody>
          <a:bodyPr wrap="square" rtlCol="0">
            <a:spAutoFit/>
          </a:bodyPr>
          <a:lstStyle/>
          <a:p>
            <a:pPr algn="ct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７</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kumimoji="1" lang="en-US" altLang="ja-JP" sz="3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29</a:t>
            </a:r>
            <a:r>
              <a:rPr lang="en-US" altLang="ja-JP" sz="3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土</a:t>
            </a:r>
            <a:r>
              <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lang="en-US" altLang="ja-JP" sz="28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kumimoji="1" lang="en-US" altLang="ja-JP" sz="3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30</a:t>
            </a:r>
            <a:r>
              <a:rPr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lang="ja-JP" altLang="en-US"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日</a:t>
            </a:r>
            <a:r>
              <a:rPr lang="en-US" altLang="ja-JP" sz="1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endParaRPr lang="en-US" altLang="ja-JP" sz="3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7" name="テキスト ボックス 46">
            <a:extLst>
              <a:ext uri="{FF2B5EF4-FFF2-40B4-BE49-F238E27FC236}">
                <a16:creationId xmlns:a16="http://schemas.microsoft.com/office/drawing/2014/main" id="{FF7734EE-C0BF-F29B-B9AC-BDA617862514}"/>
              </a:ext>
            </a:extLst>
          </p:cNvPr>
          <p:cNvSpPr txBox="1"/>
          <p:nvPr/>
        </p:nvSpPr>
        <p:spPr>
          <a:xfrm>
            <a:off x="4646838" y="1567402"/>
            <a:ext cx="2448572" cy="400110"/>
          </a:xfrm>
          <a:prstGeom prst="rect">
            <a:avLst/>
          </a:prstGeom>
          <a:noFill/>
        </p:spPr>
        <p:txBody>
          <a:bodyPr wrap="square" rtlCol="0">
            <a:spAutoFit/>
          </a:bodyPr>
          <a:lstStyle/>
          <a:p>
            <a:pPr algn="ctr"/>
            <a:r>
              <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12</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時</a:t>
            </a:r>
            <a:r>
              <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00</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分</a:t>
            </a:r>
            <a:r>
              <a:rPr lang="ja-JP" altLang="en-US" sz="20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endPar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pic>
        <p:nvPicPr>
          <p:cNvPr id="52" name="図 51" descr="アイコン&#10;&#10;自動的に生成された説明">
            <a:extLst>
              <a:ext uri="{FF2B5EF4-FFF2-40B4-BE49-F238E27FC236}">
                <a16:creationId xmlns:a16="http://schemas.microsoft.com/office/drawing/2014/main" id="{E277BA99-E291-06A3-5ACE-166E1AF59E9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400000">
            <a:off x="6722528" y="2076843"/>
            <a:ext cx="680565" cy="634425"/>
          </a:xfrm>
          <a:prstGeom prst="rect">
            <a:avLst/>
          </a:prstGeom>
        </p:spPr>
      </p:pic>
      <p:sp>
        <p:nvSpPr>
          <p:cNvPr id="64" name="テキスト ボックス 63">
            <a:extLst>
              <a:ext uri="{FF2B5EF4-FFF2-40B4-BE49-F238E27FC236}">
                <a16:creationId xmlns:a16="http://schemas.microsoft.com/office/drawing/2014/main" id="{0AB2D363-3D51-E2F7-DD70-FFB450099196}"/>
              </a:ext>
            </a:extLst>
          </p:cNvPr>
          <p:cNvSpPr txBox="1"/>
          <p:nvPr/>
        </p:nvSpPr>
        <p:spPr>
          <a:xfrm>
            <a:off x="4601889" y="2054818"/>
            <a:ext cx="2118738" cy="338554"/>
          </a:xfrm>
          <a:prstGeom prst="rect">
            <a:avLst/>
          </a:prstGeom>
          <a:noFill/>
        </p:spPr>
        <p:txBody>
          <a:bodyPr wrap="square" rtlCol="0">
            <a:spAutoFit/>
          </a:bodyPr>
          <a:lstStyle/>
          <a:p>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場所</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社員食堂前</a:t>
            </a:r>
            <a:r>
              <a:rPr kumimoji="1"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p>
        </p:txBody>
      </p:sp>
      <p:pic>
        <p:nvPicPr>
          <p:cNvPr id="65" name="Picture 6" descr="三越伊勢丹グループ労働組合">
            <a:extLst>
              <a:ext uri="{FF2B5EF4-FFF2-40B4-BE49-F238E27FC236}">
                <a16:creationId xmlns:a16="http://schemas.microsoft.com/office/drawing/2014/main" id="{8522D1FF-37B2-C3C4-D654-ED79FCD4F62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8529" y="221908"/>
            <a:ext cx="3249490" cy="431573"/>
          </a:xfrm>
          <a:prstGeom prst="rect">
            <a:avLst/>
          </a:prstGeom>
          <a:noFill/>
          <a:extLst>
            <a:ext uri="{909E8E84-426E-40DD-AFC4-6F175D3DCCD1}">
              <a14:hiddenFill xmlns:a14="http://schemas.microsoft.com/office/drawing/2010/main">
                <a:solidFill>
                  <a:srgbClr val="FFFFFF"/>
                </a:solidFill>
              </a14:hiddenFill>
            </a:ext>
          </a:extLst>
        </p:spPr>
      </p:pic>
      <p:sp>
        <p:nvSpPr>
          <p:cNvPr id="72" name="テキスト ボックス 71">
            <a:extLst>
              <a:ext uri="{FF2B5EF4-FFF2-40B4-BE49-F238E27FC236}">
                <a16:creationId xmlns:a16="http://schemas.microsoft.com/office/drawing/2014/main" id="{9F5B163C-E1C0-2F4C-F77E-39863B86010A}"/>
              </a:ext>
            </a:extLst>
          </p:cNvPr>
          <p:cNvSpPr txBox="1"/>
          <p:nvPr/>
        </p:nvSpPr>
        <p:spPr>
          <a:xfrm>
            <a:off x="4730228" y="216901"/>
            <a:ext cx="2648888" cy="338554"/>
          </a:xfrm>
          <a:prstGeom prst="rect">
            <a:avLst/>
          </a:prstGeom>
          <a:noFill/>
        </p:spPr>
        <p:txBody>
          <a:bodyPr wrap="square" rtlCol="0">
            <a:spAutoFit/>
          </a:bodyPr>
          <a:lstStyle/>
          <a:p>
            <a:pPr algn="ctr"/>
            <a:r>
              <a:rPr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辻立ち募金を開催します！</a:t>
            </a:r>
            <a:endParaRPr kumimoji="1"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nvGrpSpPr>
          <p:cNvPr id="98" name="グループ化 97">
            <a:extLst>
              <a:ext uri="{FF2B5EF4-FFF2-40B4-BE49-F238E27FC236}">
                <a16:creationId xmlns:a16="http://schemas.microsoft.com/office/drawing/2014/main" id="{34EF844E-1FD5-97D7-B3A4-D1344A64F0A9}"/>
              </a:ext>
            </a:extLst>
          </p:cNvPr>
          <p:cNvGrpSpPr/>
          <p:nvPr/>
        </p:nvGrpSpPr>
        <p:grpSpPr>
          <a:xfrm>
            <a:off x="4767561" y="582697"/>
            <a:ext cx="2460181" cy="201520"/>
            <a:chOff x="4672569" y="461590"/>
            <a:chExt cx="2460181" cy="322627"/>
          </a:xfrm>
        </p:grpSpPr>
        <p:cxnSp>
          <p:nvCxnSpPr>
            <p:cNvPr id="93" name="直線コネクタ 92">
              <a:extLst>
                <a:ext uri="{FF2B5EF4-FFF2-40B4-BE49-F238E27FC236}">
                  <a16:creationId xmlns:a16="http://schemas.microsoft.com/office/drawing/2014/main" id="{7D27E0D2-C8CD-E6C4-AFE8-F239755E5EFB}"/>
                </a:ext>
              </a:extLst>
            </p:cNvPr>
            <p:cNvCxnSpPr>
              <a:cxnSpLocks/>
            </p:cNvCxnSpPr>
            <p:nvPr/>
          </p:nvCxnSpPr>
          <p:spPr>
            <a:xfrm>
              <a:off x="4672569" y="467100"/>
              <a:ext cx="367534" cy="317117"/>
            </a:xfrm>
            <a:prstGeom prst="line">
              <a:avLst/>
            </a:prstGeom>
            <a:ln w="38100">
              <a:solidFill>
                <a:srgbClr val="070B16"/>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CE40ED13-B14B-1801-7F17-6648FB869861}"/>
                </a:ext>
              </a:extLst>
            </p:cNvPr>
            <p:cNvCxnSpPr>
              <a:cxnSpLocks/>
            </p:cNvCxnSpPr>
            <p:nvPr/>
          </p:nvCxnSpPr>
          <p:spPr>
            <a:xfrm flipH="1">
              <a:off x="6765216" y="461590"/>
              <a:ext cx="367534" cy="317117"/>
            </a:xfrm>
            <a:prstGeom prst="line">
              <a:avLst/>
            </a:prstGeom>
            <a:ln w="38100">
              <a:solidFill>
                <a:srgbClr val="070B16"/>
              </a:solidFill>
            </a:ln>
          </p:spPr>
          <p:style>
            <a:lnRef idx="1">
              <a:schemeClr val="accent1"/>
            </a:lnRef>
            <a:fillRef idx="0">
              <a:schemeClr val="accent1"/>
            </a:fillRef>
            <a:effectRef idx="0">
              <a:schemeClr val="accent1"/>
            </a:effectRef>
            <a:fontRef idx="minor">
              <a:schemeClr val="tx1"/>
            </a:fontRef>
          </p:style>
        </p:cxnSp>
      </p:grpSp>
      <p:grpSp>
        <p:nvGrpSpPr>
          <p:cNvPr id="117" name="グループ化 116">
            <a:extLst>
              <a:ext uri="{FF2B5EF4-FFF2-40B4-BE49-F238E27FC236}">
                <a16:creationId xmlns:a16="http://schemas.microsoft.com/office/drawing/2014/main" id="{B1464A95-9DED-5DDA-280E-5BB31573CF9D}"/>
              </a:ext>
            </a:extLst>
          </p:cNvPr>
          <p:cNvGrpSpPr/>
          <p:nvPr/>
        </p:nvGrpSpPr>
        <p:grpSpPr>
          <a:xfrm>
            <a:off x="306812" y="7737670"/>
            <a:ext cx="7072304" cy="849390"/>
            <a:chOff x="306812" y="7691252"/>
            <a:chExt cx="7072304" cy="849390"/>
          </a:xfrm>
        </p:grpSpPr>
        <p:grpSp>
          <p:nvGrpSpPr>
            <p:cNvPr id="115" name="グループ化 114">
              <a:extLst>
                <a:ext uri="{FF2B5EF4-FFF2-40B4-BE49-F238E27FC236}">
                  <a16:creationId xmlns:a16="http://schemas.microsoft.com/office/drawing/2014/main" id="{32BED84E-9B8A-59F1-02BF-028E3FF92ADE}"/>
                </a:ext>
              </a:extLst>
            </p:cNvPr>
            <p:cNvGrpSpPr/>
            <p:nvPr/>
          </p:nvGrpSpPr>
          <p:grpSpPr>
            <a:xfrm>
              <a:off x="2732826" y="7691252"/>
              <a:ext cx="2298700" cy="848899"/>
              <a:chOff x="2728461" y="7691498"/>
              <a:chExt cx="2298700" cy="848899"/>
            </a:xfrm>
          </p:grpSpPr>
          <p:sp>
            <p:nvSpPr>
              <p:cNvPr id="6" name="正方形/長方形 5">
                <a:extLst>
                  <a:ext uri="{FF2B5EF4-FFF2-40B4-BE49-F238E27FC236}">
                    <a16:creationId xmlns:a16="http://schemas.microsoft.com/office/drawing/2014/main" id="{E6BC8268-70E3-23BD-A796-DD38CD1F539E}"/>
                  </a:ext>
                </a:extLst>
              </p:cNvPr>
              <p:cNvSpPr/>
              <p:nvPr/>
            </p:nvSpPr>
            <p:spPr>
              <a:xfrm>
                <a:off x="2728461" y="7691498"/>
                <a:ext cx="2298700" cy="848899"/>
              </a:xfrm>
              <a:prstGeom prst="rect">
                <a:avLst/>
              </a:prstGeom>
              <a:solidFill>
                <a:schemeClr val="bg1"/>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ctr"/>
                <a:r>
                  <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en-US" sz="9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UA</a:t>
                </a:r>
                <a:r>
                  <a:rPr lang="ja-JP" sz="900" kern="100" dirty="0">
                    <a:solidFill>
                      <a:srgbClr val="000000"/>
                    </a:solidFill>
                    <a:effectLst/>
                    <a:ea typeface="Meiryo UI" panose="020B0604030504040204" pitchFamily="50" charset="-128"/>
                    <a:cs typeface="Times New Roman" panose="02020603050405020304" pitchFamily="18" charset="0"/>
                  </a:rPr>
                  <a:t>ゼンセンを通じた災害支援などの社会貢献活動に使われます。</a:t>
                </a:r>
                <a:endParaRPr lang="ja-JP" sz="1050" kern="100" dirty="0">
                  <a:effectLst/>
                  <a:ea typeface="ＭＳ 明朝" panose="02020609040205080304" pitchFamily="17" charset="-128"/>
                  <a:cs typeface="Times New Roman" panose="02020603050405020304" pitchFamily="18" charset="0"/>
                </a:endParaRPr>
              </a:p>
            </p:txBody>
          </p:sp>
          <p:pic>
            <p:nvPicPr>
              <p:cNvPr id="103" name="図 102">
                <a:extLst>
                  <a:ext uri="{FF2B5EF4-FFF2-40B4-BE49-F238E27FC236}">
                    <a16:creationId xmlns:a16="http://schemas.microsoft.com/office/drawing/2014/main" id="{916DB34A-C247-E41E-7C74-EA23686598D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13150" y="7791491"/>
                <a:ext cx="1529322" cy="311327"/>
              </a:xfrm>
              <a:prstGeom prst="rect">
                <a:avLst/>
              </a:prstGeom>
              <a:noFill/>
              <a:ln>
                <a:noFill/>
              </a:ln>
            </p:spPr>
          </p:pic>
        </p:grpSp>
        <p:grpSp>
          <p:nvGrpSpPr>
            <p:cNvPr id="114" name="グループ化 113">
              <a:extLst>
                <a:ext uri="{FF2B5EF4-FFF2-40B4-BE49-F238E27FC236}">
                  <a16:creationId xmlns:a16="http://schemas.microsoft.com/office/drawing/2014/main" id="{52941D74-E638-2531-F779-EEA093D3EA7C}"/>
                </a:ext>
              </a:extLst>
            </p:cNvPr>
            <p:cNvGrpSpPr/>
            <p:nvPr/>
          </p:nvGrpSpPr>
          <p:grpSpPr>
            <a:xfrm>
              <a:off x="306812" y="7691252"/>
              <a:ext cx="2336800" cy="849390"/>
              <a:chOff x="306812" y="7691252"/>
              <a:chExt cx="2336800" cy="849390"/>
            </a:xfrm>
          </p:grpSpPr>
          <p:sp>
            <p:nvSpPr>
              <p:cNvPr id="39" name="正方形/長方形 38">
                <a:extLst>
                  <a:ext uri="{FF2B5EF4-FFF2-40B4-BE49-F238E27FC236}">
                    <a16:creationId xmlns:a16="http://schemas.microsoft.com/office/drawing/2014/main" id="{BF63FC7D-CA4B-5120-E8AA-119932AE0383}"/>
                  </a:ext>
                </a:extLst>
              </p:cNvPr>
              <p:cNvSpPr/>
              <p:nvPr/>
            </p:nvSpPr>
            <p:spPr>
              <a:xfrm>
                <a:off x="306812" y="7691252"/>
                <a:ext cx="2336800" cy="849390"/>
              </a:xfrm>
              <a:prstGeom prst="rect">
                <a:avLst/>
              </a:prstGeom>
              <a:solidFill>
                <a:schemeClr val="bg1"/>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US" sz="10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ja-JP" sz="900" kern="100" dirty="0">
                    <a:solidFill>
                      <a:srgbClr val="000000"/>
                    </a:solidFill>
                    <a:effectLst/>
                    <a:ea typeface="Meiryo UI" panose="020B0604030504040204" pitchFamily="50" charset="-128"/>
                    <a:cs typeface="Times New Roman" panose="02020603050405020304" pitchFamily="18" charset="0"/>
                  </a:rPr>
                  <a:t>自然災害で被災した人や医療救護を必要とする人の支援に使われます。</a:t>
                </a:r>
                <a:endParaRPr lang="ja-JP" sz="1050" kern="100" dirty="0">
                  <a:effectLst/>
                  <a:ea typeface="ＭＳ 明朝" panose="02020609040205080304" pitchFamily="17" charset="-128"/>
                  <a:cs typeface="Times New Roman" panose="02020603050405020304" pitchFamily="18" charset="0"/>
                </a:endParaRPr>
              </a:p>
            </p:txBody>
          </p:sp>
          <p:pic>
            <p:nvPicPr>
              <p:cNvPr id="104" name="図 103">
                <a:extLst>
                  <a:ext uri="{FF2B5EF4-FFF2-40B4-BE49-F238E27FC236}">
                    <a16:creationId xmlns:a16="http://schemas.microsoft.com/office/drawing/2014/main" id="{C9733DF7-3509-7278-13F6-2191FF5A5F9F}"/>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21590" y="7748554"/>
                <a:ext cx="1409578" cy="397220"/>
              </a:xfrm>
              <a:prstGeom prst="rect">
                <a:avLst/>
              </a:prstGeom>
              <a:noFill/>
              <a:ln>
                <a:noFill/>
              </a:ln>
            </p:spPr>
          </p:pic>
        </p:grpSp>
        <p:grpSp>
          <p:nvGrpSpPr>
            <p:cNvPr id="116" name="グループ化 115">
              <a:extLst>
                <a:ext uri="{FF2B5EF4-FFF2-40B4-BE49-F238E27FC236}">
                  <a16:creationId xmlns:a16="http://schemas.microsoft.com/office/drawing/2014/main" id="{FA7B5149-AEF3-E207-7A64-A820266B850D}"/>
                </a:ext>
              </a:extLst>
            </p:cNvPr>
            <p:cNvGrpSpPr/>
            <p:nvPr/>
          </p:nvGrpSpPr>
          <p:grpSpPr>
            <a:xfrm>
              <a:off x="5120740" y="7691252"/>
              <a:ext cx="2258376" cy="848899"/>
              <a:chOff x="5120740" y="7691252"/>
              <a:chExt cx="2258376" cy="848899"/>
            </a:xfrm>
          </p:grpSpPr>
          <p:sp>
            <p:nvSpPr>
              <p:cNvPr id="30" name="正方形/長方形 29">
                <a:extLst>
                  <a:ext uri="{FF2B5EF4-FFF2-40B4-BE49-F238E27FC236}">
                    <a16:creationId xmlns:a16="http://schemas.microsoft.com/office/drawing/2014/main" id="{55191F73-2248-E118-99CC-646B9333B7C1}"/>
                  </a:ext>
                </a:extLst>
              </p:cNvPr>
              <p:cNvSpPr/>
              <p:nvPr/>
            </p:nvSpPr>
            <p:spPr>
              <a:xfrm>
                <a:off x="5120740" y="7691252"/>
                <a:ext cx="2258376" cy="848899"/>
              </a:xfrm>
              <a:prstGeom prst="rect">
                <a:avLst/>
              </a:prstGeom>
              <a:solidFill>
                <a:schemeClr val="bg1"/>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ctr"/>
                <a:r>
                  <a:rPr lang="en-US" sz="10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lnSpc>
                    <a:spcPts val="1000"/>
                  </a:lnSpc>
                </a:pPr>
                <a:r>
                  <a:rPr lang="ja-JP" sz="800" kern="100" dirty="0">
                    <a:solidFill>
                      <a:srgbClr val="333333"/>
                    </a:solidFill>
                    <a:effectLst/>
                    <a:ea typeface="Meiryo UI" panose="020B0604030504040204" pitchFamily="50" charset="-128"/>
                    <a:cs typeface="Times New Roman" panose="02020603050405020304" pitchFamily="18" charset="0"/>
                  </a:rPr>
                  <a:t>ウクライナからの避難民や世界の難民キャンプで暮らす子どもたちへの支援などの世界の子どもの命と健康を守る活動に使われます。</a:t>
                </a:r>
                <a:endParaRPr lang="ja-JP" sz="1050" kern="100" dirty="0">
                  <a:effectLst/>
                  <a:ea typeface="ＭＳ 明朝" panose="02020609040205080304" pitchFamily="17" charset="-128"/>
                  <a:cs typeface="Times New Roman" panose="02020603050405020304" pitchFamily="18" charset="0"/>
                </a:endParaRPr>
              </a:p>
            </p:txBody>
          </p:sp>
          <p:pic>
            <p:nvPicPr>
              <p:cNvPr id="105" name="図 104">
                <a:extLst>
                  <a:ext uri="{FF2B5EF4-FFF2-40B4-BE49-F238E27FC236}">
                    <a16:creationId xmlns:a16="http://schemas.microsoft.com/office/drawing/2014/main" id="{01AF1D00-0D2C-57C7-3A5A-EA25F94128E4}"/>
                  </a:ext>
                </a:extLst>
              </p:cNvPr>
              <p:cNvPicPr>
                <a:picLocks noChangeAspect="1"/>
              </p:cNvPicPr>
              <p:nvPr/>
            </p:nvPicPr>
            <p:blipFill>
              <a:blip r:embed="rId11">
                <a:extLst>
                  <a:ext uri="{28A0092B-C50C-407E-A947-70E740481C1C}">
                    <a14:useLocalDpi xmlns:a14="http://schemas.microsoft.com/office/drawing/2010/main" val="0"/>
                  </a:ext>
                </a:extLst>
              </a:blip>
              <a:srcRect t="35567" b="41280"/>
              <a:stretch>
                <a:fillRect/>
              </a:stretch>
            </p:blipFill>
            <p:spPr bwMode="auto">
              <a:xfrm>
                <a:off x="5604454" y="7758424"/>
                <a:ext cx="1220214" cy="298988"/>
              </a:xfrm>
              <a:prstGeom prst="rect">
                <a:avLst/>
              </a:prstGeom>
              <a:noFill/>
              <a:ln>
                <a:noFill/>
              </a:ln>
            </p:spPr>
          </p:pic>
        </p:grpSp>
      </p:grpSp>
      <p:grpSp>
        <p:nvGrpSpPr>
          <p:cNvPr id="111" name="グループ化 110">
            <a:extLst>
              <a:ext uri="{FF2B5EF4-FFF2-40B4-BE49-F238E27FC236}">
                <a16:creationId xmlns:a16="http://schemas.microsoft.com/office/drawing/2014/main" id="{A8F9C3A3-C179-9FD9-5BC9-523E9D5E0EB0}"/>
              </a:ext>
            </a:extLst>
          </p:cNvPr>
          <p:cNvGrpSpPr/>
          <p:nvPr/>
        </p:nvGrpSpPr>
        <p:grpSpPr>
          <a:xfrm>
            <a:off x="2728461" y="8683442"/>
            <a:ext cx="2298700" cy="856750"/>
            <a:chOff x="5080416" y="7668627"/>
            <a:chExt cx="2298700" cy="856750"/>
          </a:xfrm>
        </p:grpSpPr>
        <p:sp>
          <p:nvSpPr>
            <p:cNvPr id="28" name="正方形/長方形 27">
              <a:extLst>
                <a:ext uri="{FF2B5EF4-FFF2-40B4-BE49-F238E27FC236}">
                  <a16:creationId xmlns:a16="http://schemas.microsoft.com/office/drawing/2014/main" id="{2506DDC7-255E-5BE9-21CA-062BA0B7E040}"/>
                </a:ext>
              </a:extLst>
            </p:cNvPr>
            <p:cNvSpPr/>
            <p:nvPr/>
          </p:nvSpPr>
          <p:spPr>
            <a:xfrm>
              <a:off x="5080416" y="7668627"/>
              <a:ext cx="2298700" cy="856750"/>
            </a:xfrm>
            <a:prstGeom prst="rect">
              <a:avLst/>
            </a:prstGeom>
            <a:solidFill>
              <a:schemeClr val="bg1"/>
            </a:solidFill>
            <a:ln w="38100">
              <a:solidFill>
                <a:srgbClr val="92D05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US" sz="10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en-US" sz="10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lnSpc>
                  <a:spcPts val="1000"/>
                </a:lnSpc>
              </a:pPr>
              <a:r>
                <a:rPr lang="en-US" sz="8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lnSpc>
                  <a:spcPts val="1000"/>
                </a:lnSpc>
              </a:pPr>
              <a:r>
                <a:rPr lang="en-US" sz="800" kern="100" dirty="0">
                  <a:solidFill>
                    <a:srgbClr val="333333"/>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lnSpc>
                  <a:spcPts val="1000"/>
                </a:lnSpc>
              </a:pPr>
              <a:r>
                <a:rPr lang="ja-JP" sz="800" kern="100" dirty="0">
                  <a:solidFill>
                    <a:srgbClr val="333333"/>
                  </a:solidFill>
                  <a:effectLst/>
                  <a:ea typeface="Meiryo UI" panose="020B0604030504040204" pitchFamily="50" charset="-128"/>
                  <a:cs typeface="Times New Roman" panose="02020603050405020304" pitchFamily="18" charset="0"/>
                </a:rPr>
                <a:t>コロナ禍で増加した子どもの孤立や貧困への支援と</a:t>
              </a:r>
              <a:r>
                <a:rPr lang="ja-JP" sz="800" kern="100" spc="-20" dirty="0">
                  <a:solidFill>
                    <a:srgbClr val="333333"/>
                  </a:solidFill>
                  <a:effectLst/>
                  <a:ea typeface="Meiryo UI" panose="020B0604030504040204" pitchFamily="50" charset="-128"/>
                  <a:cs typeface="Times New Roman" panose="02020603050405020304" pitchFamily="18" charset="0"/>
                </a:rPr>
                <a:t>して、全国のこども食堂の環境整備などに使われます。</a:t>
              </a:r>
              <a:endParaRPr lang="ja-JP" sz="1050" kern="100" dirty="0">
                <a:effectLst/>
                <a:ea typeface="ＭＳ 明朝" panose="02020609040205080304" pitchFamily="17" charset="-128"/>
                <a:cs typeface="Times New Roman" panose="02020603050405020304" pitchFamily="18" charset="0"/>
              </a:endParaRPr>
            </a:p>
            <a:p>
              <a:pPr algn="ctr">
                <a:lnSpc>
                  <a:spcPts val="1000"/>
                </a:lnSpc>
              </a:pPr>
              <a:r>
                <a:rPr lang="en-US" sz="800" kern="100" dirty="0">
                  <a:effectLst/>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pic>
          <p:nvPicPr>
            <p:cNvPr id="106" name="図 105" descr="概略図&#10;&#10;低い精度で自動的に生成された説明">
              <a:extLst>
                <a:ext uri="{FF2B5EF4-FFF2-40B4-BE49-F238E27FC236}">
                  <a16:creationId xmlns:a16="http://schemas.microsoft.com/office/drawing/2014/main" id="{9823A38B-A311-E080-4368-1953C70E3CF0}"/>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b="8495"/>
            <a:stretch/>
          </p:blipFill>
          <p:spPr bwMode="auto">
            <a:xfrm>
              <a:off x="5631978" y="7775162"/>
              <a:ext cx="1195576" cy="343924"/>
            </a:xfrm>
            <a:prstGeom prst="rect">
              <a:avLst/>
            </a:prstGeom>
            <a:solidFill>
              <a:schemeClr val="bg1"/>
            </a:solidFill>
            <a:ln>
              <a:noFill/>
            </a:ln>
            <a:extLst>
              <a:ext uri="{53640926-AAD7-44D8-BBD7-CCE9431645EC}">
                <a14:shadowObscured xmlns:a14="http://schemas.microsoft.com/office/drawing/2010/main"/>
              </a:ext>
            </a:extLst>
          </p:spPr>
        </p:pic>
      </p:grpSp>
      <p:grpSp>
        <p:nvGrpSpPr>
          <p:cNvPr id="112" name="グループ化 111">
            <a:extLst>
              <a:ext uri="{FF2B5EF4-FFF2-40B4-BE49-F238E27FC236}">
                <a16:creationId xmlns:a16="http://schemas.microsoft.com/office/drawing/2014/main" id="{5E34C270-7E03-8660-D509-5FE1D477AE61}"/>
              </a:ext>
            </a:extLst>
          </p:cNvPr>
          <p:cNvGrpSpPr/>
          <p:nvPr/>
        </p:nvGrpSpPr>
        <p:grpSpPr>
          <a:xfrm>
            <a:off x="306812" y="8683442"/>
            <a:ext cx="2336800" cy="856750"/>
            <a:chOff x="298866" y="7668627"/>
            <a:chExt cx="2336800" cy="856750"/>
          </a:xfrm>
        </p:grpSpPr>
        <p:sp>
          <p:nvSpPr>
            <p:cNvPr id="26" name="正方形/長方形 25">
              <a:extLst>
                <a:ext uri="{FF2B5EF4-FFF2-40B4-BE49-F238E27FC236}">
                  <a16:creationId xmlns:a16="http://schemas.microsoft.com/office/drawing/2014/main" id="{732454B1-F031-E97D-C985-C97EF67ADBD8}"/>
                </a:ext>
              </a:extLst>
            </p:cNvPr>
            <p:cNvSpPr/>
            <p:nvPr/>
          </p:nvSpPr>
          <p:spPr>
            <a:xfrm>
              <a:off x="298866" y="7668627"/>
              <a:ext cx="2336800" cy="856750"/>
            </a:xfrm>
            <a:prstGeom prst="rect">
              <a:avLst/>
            </a:prstGeom>
            <a:solidFill>
              <a:schemeClr val="bg1"/>
            </a:solid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9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ctr"/>
              <a:r>
                <a:rPr lang="en-US" sz="9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ctr"/>
              <a:endParaRPr lang="en-US" altLang="ja-JP" sz="900" kern="100" dirty="0">
                <a:solidFill>
                  <a:srgbClr val="000000"/>
                </a:solidFill>
                <a:effectLst/>
                <a:ea typeface="Meiryo UI" panose="020B0604030504040204" pitchFamily="50" charset="-128"/>
                <a:cs typeface="Times New Roman" panose="02020603050405020304" pitchFamily="18" charset="0"/>
              </a:endParaRPr>
            </a:p>
            <a:p>
              <a:pPr algn="ctr"/>
              <a:r>
                <a:rPr lang="ja-JP" sz="900" kern="100" dirty="0">
                  <a:solidFill>
                    <a:srgbClr val="000000"/>
                  </a:solidFill>
                  <a:effectLst/>
                  <a:ea typeface="Meiryo UI" panose="020B0604030504040204" pitchFamily="50" charset="-128"/>
                  <a:cs typeface="Times New Roman" panose="02020603050405020304" pitchFamily="18" charset="0"/>
                </a:rPr>
                <a:t>日本の自然環境を守る活動に使われます。</a:t>
              </a:r>
              <a:endParaRPr lang="ja-JP" sz="1050" kern="100" dirty="0">
                <a:effectLst/>
                <a:ea typeface="ＭＳ 明朝" panose="02020609040205080304" pitchFamily="17" charset="-128"/>
                <a:cs typeface="Times New Roman" panose="02020603050405020304" pitchFamily="18" charset="0"/>
              </a:endParaRPr>
            </a:p>
          </p:txBody>
        </p:sp>
        <p:pic>
          <p:nvPicPr>
            <p:cNvPr id="107" name="図 106" descr="アイコン が含まれている画像&#10;&#10;自動的に生成された説明">
              <a:extLst>
                <a:ext uri="{FF2B5EF4-FFF2-40B4-BE49-F238E27FC236}">
                  <a16:creationId xmlns:a16="http://schemas.microsoft.com/office/drawing/2014/main" id="{BB5FFA86-EF50-2F25-AF2B-C24BC8ED35E3}"/>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16760" y="7709363"/>
              <a:ext cx="1324366" cy="441306"/>
            </a:xfrm>
            <a:prstGeom prst="rect">
              <a:avLst/>
            </a:prstGeom>
            <a:noFill/>
            <a:ln>
              <a:noFill/>
            </a:ln>
          </p:spPr>
        </p:pic>
      </p:grpSp>
      <p:pic>
        <p:nvPicPr>
          <p:cNvPr id="121" name="図 120" descr="花, 部屋, デイジー が含まれている画像&#10;&#10;自動的に生成された説明">
            <a:extLst>
              <a:ext uri="{FF2B5EF4-FFF2-40B4-BE49-F238E27FC236}">
                <a16:creationId xmlns:a16="http://schemas.microsoft.com/office/drawing/2014/main" id="{67BF8DE9-EDC4-707E-48E3-38795343473A}"/>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05713" y="4312813"/>
            <a:ext cx="1360346" cy="1358064"/>
          </a:xfrm>
          <a:prstGeom prst="rect">
            <a:avLst/>
          </a:prstGeom>
        </p:spPr>
      </p:pic>
      <p:sp>
        <p:nvSpPr>
          <p:cNvPr id="123" name="テキスト ボックス 48">
            <a:extLst>
              <a:ext uri="{FF2B5EF4-FFF2-40B4-BE49-F238E27FC236}">
                <a16:creationId xmlns:a16="http://schemas.microsoft.com/office/drawing/2014/main" id="{E68DD053-1D6F-95E8-0807-66030AB4AF74}"/>
              </a:ext>
            </a:extLst>
          </p:cNvPr>
          <p:cNvSpPr txBox="1"/>
          <p:nvPr/>
        </p:nvSpPr>
        <p:spPr>
          <a:xfrm>
            <a:off x="4381375" y="9893385"/>
            <a:ext cx="4540868" cy="73132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gn="l">
              <a:lnSpc>
                <a:spcPts val="1500"/>
              </a:lnSpc>
            </a:pPr>
            <a:r>
              <a:rPr lang="ja-JP" sz="900" b="1" kern="0" dirty="0">
                <a:effectLst>
                  <a:outerShdw blurRad="38100" dist="38100" dir="2700000" algn="tl">
                    <a:srgbClr val="000000">
                      <a:alpha val="43137"/>
                    </a:srgbClr>
                  </a:outerShdw>
                </a:effectLst>
                <a:highlight>
                  <a:srgbClr val="F2B800"/>
                </a:highlight>
                <a:latin typeface="メイリオ" panose="020B0604030504040204" pitchFamily="50" charset="-128"/>
                <a:ea typeface="メイリオ" panose="020B0604030504040204" pitchFamily="50" charset="-128"/>
                <a:cs typeface="Times New Roman" panose="02020603050405020304" pitchFamily="18" charset="0"/>
              </a:rPr>
              <a:t>愛の募金活動に関する問い合わせ先</a:t>
            </a:r>
            <a:endParaRPr lang="ja-JP" sz="900" b="1" kern="100" dirty="0">
              <a:effectLst>
                <a:outerShdw blurRad="38100" dist="38100" dir="2700000" algn="tl">
                  <a:srgbClr val="000000">
                    <a:alpha val="43137"/>
                  </a:srgbClr>
                </a:outerShdw>
              </a:effectLst>
              <a:highlight>
                <a:srgbClr val="F2B800"/>
              </a:highlight>
              <a:latin typeface="メイリオ" panose="020B0604030504040204" pitchFamily="50" charset="-128"/>
              <a:ea typeface="メイリオ" panose="020B0604030504040204" pitchFamily="50" charset="-128"/>
              <a:cs typeface="Times New Roman" panose="02020603050405020304" pitchFamily="18" charset="0"/>
            </a:endParaRPr>
          </a:p>
          <a:p>
            <a:pPr marR="152400" algn="l">
              <a:lnSpc>
                <a:spcPts val="1500"/>
              </a:lnSpc>
            </a:pP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三越伊勢丹グループ労働組合　</a:t>
            </a:r>
            <a:r>
              <a:rPr lang="ja-JP" alt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本部</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社会貢献活動担当　</a:t>
            </a:r>
            <a:endParaRPr lang="en-US" alt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marR="152400" algn="l">
              <a:lnSpc>
                <a:spcPts val="1500"/>
              </a:lnSpc>
            </a:pPr>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TEL : 03-5273-5165</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（外線）</a:t>
            </a:r>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801-23-911</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（内線）</a:t>
            </a:r>
            <a:endPar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 </a:t>
            </a:r>
            <a:endPar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4" name="正方形/長方形 123">
            <a:extLst>
              <a:ext uri="{FF2B5EF4-FFF2-40B4-BE49-F238E27FC236}">
                <a16:creationId xmlns:a16="http://schemas.microsoft.com/office/drawing/2014/main" id="{4F74CBE5-E648-2858-8145-49E2ACA37A6D}"/>
              </a:ext>
            </a:extLst>
          </p:cNvPr>
          <p:cNvSpPr/>
          <p:nvPr/>
        </p:nvSpPr>
        <p:spPr>
          <a:xfrm>
            <a:off x="5164240" y="8887762"/>
            <a:ext cx="1581357" cy="523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使用済みの切手・タオルは</a:t>
            </a:r>
            <a:r>
              <a:rPr lang="ja-JP" altLang="en-US"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各支部</a:t>
            </a:r>
            <a:r>
              <a:rPr lang="ja-JP"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組合事務所に送達</a:t>
            </a:r>
            <a:r>
              <a:rPr lang="ja-JP" altLang="en-US"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を</a:t>
            </a:r>
            <a:endParaRPr lang="en-US" altLang="ja-JP"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endParaRPr>
          </a:p>
          <a:p>
            <a:r>
              <a:rPr lang="ja-JP"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お願いいたします</a:t>
            </a:r>
            <a:r>
              <a:rPr lang="ja-JP" altLang="en-US" sz="900" b="1" kern="100" dirty="0">
                <a:solidFill>
                  <a:schemeClr val="tx1"/>
                </a:solidFill>
                <a:effectLst>
                  <a:outerShdw blurRad="38100" dist="38100" dir="2700000" algn="tl">
                    <a:srgbClr val="000000">
                      <a:alpha val="43137"/>
                    </a:srgbClr>
                  </a:outerShdw>
                </a:effectLst>
                <a:ea typeface="BIZ UDPゴシック" panose="020B0400000000000000" pitchFamily="50" charset="-128"/>
                <a:cs typeface="Times New Roman" panose="02020603050405020304" pitchFamily="18" charset="0"/>
              </a:rPr>
              <a:t>。</a:t>
            </a:r>
            <a:endParaRPr lang="ja-JP" sz="900" b="1" kern="100" dirty="0">
              <a:solidFill>
                <a:schemeClr val="tx1"/>
              </a:solidFill>
              <a:effectLst>
                <a:outerShdw blurRad="38100" dist="38100" dir="2700000" algn="tl">
                  <a:srgbClr val="000000">
                    <a:alpha val="43137"/>
                  </a:srgbClr>
                </a:outerShdw>
              </a:effectLst>
              <a:ea typeface="ＭＳ 明朝" panose="02020609040205080304" pitchFamily="17" charset="-128"/>
              <a:cs typeface="Times New Roman" panose="02020603050405020304" pitchFamily="18" charset="0"/>
            </a:endParaRPr>
          </a:p>
        </p:txBody>
      </p:sp>
      <p:pic>
        <p:nvPicPr>
          <p:cNvPr id="125" name="図 124">
            <a:extLst>
              <a:ext uri="{FF2B5EF4-FFF2-40B4-BE49-F238E27FC236}">
                <a16:creationId xmlns:a16="http://schemas.microsoft.com/office/drawing/2014/main" id="{B9DDA461-3030-3A97-4941-F25DA4E444A0}"/>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601121" y="8754304"/>
            <a:ext cx="495976" cy="479690"/>
          </a:xfrm>
          <a:prstGeom prst="rect">
            <a:avLst/>
          </a:prstGeom>
          <a:noFill/>
          <a:ln>
            <a:noFill/>
          </a:ln>
        </p:spPr>
      </p:pic>
      <p:pic>
        <p:nvPicPr>
          <p:cNvPr id="126" name="図 125">
            <a:extLst>
              <a:ext uri="{FF2B5EF4-FFF2-40B4-BE49-F238E27FC236}">
                <a16:creationId xmlns:a16="http://schemas.microsoft.com/office/drawing/2014/main" id="{341129F4-2F99-1C58-EE61-4AC1BC54D00C}"/>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883432" y="9125804"/>
            <a:ext cx="445229" cy="356183"/>
          </a:xfrm>
          <a:prstGeom prst="rect">
            <a:avLst/>
          </a:prstGeom>
          <a:noFill/>
          <a:ln>
            <a:noFill/>
          </a:ln>
        </p:spPr>
      </p:pic>
    </p:spTree>
    <p:extLst>
      <p:ext uri="{BB962C8B-B14F-4D97-AF65-F5344CB8AC3E}">
        <p14:creationId xmlns:p14="http://schemas.microsoft.com/office/powerpoint/2010/main" val="2624193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01" name="正方形/長方形 100">
            <a:extLst>
              <a:ext uri="{FF2B5EF4-FFF2-40B4-BE49-F238E27FC236}">
                <a16:creationId xmlns:a16="http://schemas.microsoft.com/office/drawing/2014/main" id="{F92B98B8-E862-94CB-B13A-6503CDC634FB}"/>
              </a:ext>
            </a:extLst>
          </p:cNvPr>
          <p:cNvSpPr/>
          <p:nvPr/>
        </p:nvSpPr>
        <p:spPr>
          <a:xfrm>
            <a:off x="184593" y="9206510"/>
            <a:ext cx="7201206" cy="388484"/>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sz="800" b="1" kern="100" dirty="0">
                <a:solidFill>
                  <a:srgbClr val="000000"/>
                </a:solidFill>
                <a:effectLst/>
                <a:ea typeface="BIZ UDPゴシック" panose="020B0400000000000000" pitchFamily="50" charset="-128"/>
                <a:cs typeface="Times New Roman" panose="02020603050405020304" pitchFamily="18" charset="0"/>
              </a:rPr>
              <a:t>各サイトを経由する上で個人情報をご入力いただきますが、募金以外の目的で使用することはございません。１万円以上の募金をされた方には、本部より確認の電話またはメールをさせていただきます。</a:t>
            </a:r>
            <a:endParaRPr lang="ja-JP" sz="1050" b="1" kern="100" dirty="0">
              <a:effectLst/>
              <a:ea typeface="ＭＳ 明朝" panose="02020609040205080304" pitchFamily="17" charset="-128"/>
              <a:cs typeface="Times New Roman" panose="02020603050405020304" pitchFamily="18" charset="0"/>
            </a:endParaRPr>
          </a:p>
        </p:txBody>
      </p:sp>
      <p:sp>
        <p:nvSpPr>
          <p:cNvPr id="41" name="正方形/長方形 40">
            <a:extLst>
              <a:ext uri="{FF2B5EF4-FFF2-40B4-BE49-F238E27FC236}">
                <a16:creationId xmlns:a16="http://schemas.microsoft.com/office/drawing/2014/main" id="{C2B5AC61-6C9A-E2A5-6058-0C50F738AB1A}"/>
              </a:ext>
            </a:extLst>
          </p:cNvPr>
          <p:cNvSpPr/>
          <p:nvPr/>
        </p:nvSpPr>
        <p:spPr>
          <a:xfrm>
            <a:off x="0" y="9819048"/>
            <a:ext cx="7552096" cy="874351"/>
          </a:xfrm>
          <a:prstGeom prst="rect">
            <a:avLst/>
          </a:prstGeom>
          <a:solidFill>
            <a:srgbClr val="FFFFFF">
              <a:alpha val="54902"/>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74" name="正方形/長方形 73">
            <a:extLst>
              <a:ext uri="{FF2B5EF4-FFF2-40B4-BE49-F238E27FC236}">
                <a16:creationId xmlns:a16="http://schemas.microsoft.com/office/drawing/2014/main" id="{F762F360-151E-7DC6-CA7B-00CD76549C58}"/>
              </a:ext>
            </a:extLst>
          </p:cNvPr>
          <p:cNvSpPr/>
          <p:nvPr/>
        </p:nvSpPr>
        <p:spPr>
          <a:xfrm>
            <a:off x="91860" y="9893453"/>
            <a:ext cx="4264835" cy="661263"/>
          </a:xfrm>
          <a:prstGeom prst="rect">
            <a:avLst/>
          </a:prstGeom>
          <a:solidFill>
            <a:srgbClr val="FFE181">
              <a:alpha val="80000"/>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grpSp>
        <p:nvGrpSpPr>
          <p:cNvPr id="91" name="グループ化 90">
            <a:extLst>
              <a:ext uri="{FF2B5EF4-FFF2-40B4-BE49-F238E27FC236}">
                <a16:creationId xmlns:a16="http://schemas.microsoft.com/office/drawing/2014/main" id="{B384A8D0-73DE-040B-8FF9-AA11786CD620}"/>
              </a:ext>
            </a:extLst>
          </p:cNvPr>
          <p:cNvGrpSpPr/>
          <p:nvPr/>
        </p:nvGrpSpPr>
        <p:grpSpPr>
          <a:xfrm>
            <a:off x="179824" y="10201346"/>
            <a:ext cx="2272677" cy="281808"/>
            <a:chOff x="5663571" y="9497299"/>
            <a:chExt cx="1574891" cy="219839"/>
          </a:xfrm>
        </p:grpSpPr>
        <p:sp>
          <p:nvSpPr>
            <p:cNvPr id="80" name="四角形: 角を丸くする 79">
              <a:extLst>
                <a:ext uri="{FF2B5EF4-FFF2-40B4-BE49-F238E27FC236}">
                  <a16:creationId xmlns:a16="http://schemas.microsoft.com/office/drawing/2014/main" id="{D4CD2430-4590-855D-752E-DF649040B43D}"/>
                </a:ext>
              </a:extLst>
            </p:cNvPr>
            <p:cNvSpPr/>
            <p:nvPr/>
          </p:nvSpPr>
          <p:spPr>
            <a:xfrm>
              <a:off x="5663571" y="9504184"/>
              <a:ext cx="1550925" cy="206499"/>
            </a:xfrm>
            <a:prstGeom prst="roundRect">
              <a:avLst>
                <a:gd name="adj" fmla="val 50000"/>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4" name="グラフィックス 83" descr="拡大鏡 単色塗りつぶし">
              <a:extLst>
                <a:ext uri="{FF2B5EF4-FFF2-40B4-BE49-F238E27FC236}">
                  <a16:creationId xmlns:a16="http://schemas.microsoft.com/office/drawing/2014/main" id="{2FBA357F-627C-594E-EED9-DED021AA38C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72916" y="9522160"/>
              <a:ext cx="170117" cy="170117"/>
            </a:xfrm>
            <a:prstGeom prst="rect">
              <a:avLst/>
            </a:prstGeom>
          </p:spPr>
        </p:pic>
        <p:sp>
          <p:nvSpPr>
            <p:cNvPr id="86" name="テキスト ボックス 85">
              <a:extLst>
                <a:ext uri="{FF2B5EF4-FFF2-40B4-BE49-F238E27FC236}">
                  <a16:creationId xmlns:a16="http://schemas.microsoft.com/office/drawing/2014/main" id="{37D2AE58-2E5D-4FCA-692A-1A518676BC35}"/>
                </a:ext>
              </a:extLst>
            </p:cNvPr>
            <p:cNvSpPr txBox="1"/>
            <p:nvPr/>
          </p:nvSpPr>
          <p:spPr>
            <a:xfrm>
              <a:off x="5974639" y="9497299"/>
              <a:ext cx="1263823" cy="219839"/>
            </a:xfrm>
            <a:prstGeom prst="rect">
              <a:avLst/>
            </a:prstGeom>
            <a:noFill/>
          </p:spPr>
          <p:txBody>
            <a:bodyPr wrap="square" rtlCol="0">
              <a:spAutoFit/>
            </a:bodyPr>
            <a:lstStyle/>
            <a:p>
              <a:pPr>
                <a:lnSpc>
                  <a:spcPct val="150000"/>
                </a:lnSpc>
              </a:pPr>
              <a:r>
                <a:rPr kumimoji="1" lang="ja-JP" altLang="en-US" sz="900" b="1" dirty="0">
                  <a:latin typeface="メイリオ" panose="020B0604030504040204" pitchFamily="50" charset="-128"/>
                  <a:ea typeface="メイリオ" panose="020B0604030504040204" pitchFamily="50" charset="-128"/>
                </a:rPr>
                <a:t>三越伊勢丹グループ労働組合</a:t>
              </a:r>
              <a:endParaRPr kumimoji="1" lang="en-US" altLang="ja-JP" sz="900" b="1" dirty="0">
                <a:latin typeface="メイリオ" panose="020B0604030504040204" pitchFamily="50" charset="-128"/>
                <a:ea typeface="メイリオ" panose="020B0604030504040204" pitchFamily="50" charset="-128"/>
              </a:endParaRPr>
            </a:p>
          </p:txBody>
        </p:sp>
      </p:grpSp>
      <p:sp>
        <p:nvSpPr>
          <p:cNvPr id="56" name="正方形/長方形 55">
            <a:extLst>
              <a:ext uri="{FF2B5EF4-FFF2-40B4-BE49-F238E27FC236}">
                <a16:creationId xmlns:a16="http://schemas.microsoft.com/office/drawing/2014/main" id="{68237F7B-5698-B9AE-98C8-6C5F259EF2EC}"/>
              </a:ext>
            </a:extLst>
          </p:cNvPr>
          <p:cNvSpPr/>
          <p:nvPr/>
        </p:nvSpPr>
        <p:spPr>
          <a:xfrm>
            <a:off x="105145" y="90116"/>
            <a:ext cx="7360103" cy="959727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3" name="図 72">
            <a:extLst>
              <a:ext uri="{FF2B5EF4-FFF2-40B4-BE49-F238E27FC236}">
                <a16:creationId xmlns:a16="http://schemas.microsoft.com/office/drawing/2014/main" id="{BA197E41-AB30-E80C-187E-ADC509CE4CD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284" y="9939745"/>
            <a:ext cx="576064" cy="576032"/>
          </a:xfrm>
          <a:prstGeom prst="rect">
            <a:avLst/>
          </a:prstGeom>
          <a:noFill/>
          <a:ln>
            <a:noFill/>
          </a:ln>
        </p:spPr>
      </p:pic>
      <p:sp>
        <p:nvSpPr>
          <p:cNvPr id="78" name="テキスト ボックス 77">
            <a:extLst>
              <a:ext uri="{FF2B5EF4-FFF2-40B4-BE49-F238E27FC236}">
                <a16:creationId xmlns:a16="http://schemas.microsoft.com/office/drawing/2014/main" id="{D60C8F29-DF54-395D-352E-4FDBD32E48D8}"/>
              </a:ext>
            </a:extLst>
          </p:cNvPr>
          <p:cNvSpPr txBox="1"/>
          <p:nvPr/>
        </p:nvSpPr>
        <p:spPr>
          <a:xfrm>
            <a:off x="79723" y="9923574"/>
            <a:ext cx="2169656" cy="261610"/>
          </a:xfrm>
          <a:prstGeom prst="rect">
            <a:avLst/>
          </a:prstGeom>
          <a:noFill/>
        </p:spPr>
        <p:txBody>
          <a:bodyPr wrap="square" rtlCol="0">
            <a:spAutoFit/>
          </a:bodyPr>
          <a:lstStyle/>
          <a:p>
            <a:pPr algn="ctr">
              <a:lnSpc>
                <a:spcPct val="150000"/>
              </a:lnSpc>
            </a:pPr>
            <a:r>
              <a:rPr lang="ja-JP" altLang="en-US" sz="8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ホームページ </a:t>
            </a:r>
            <a:r>
              <a:rPr lang="en-US" altLang="ja-JP" sz="8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http://www.imgu.or.jp</a:t>
            </a:r>
          </a:p>
        </p:txBody>
      </p:sp>
      <p:sp>
        <p:nvSpPr>
          <p:cNvPr id="81" name="テキスト ボックス 80">
            <a:extLst>
              <a:ext uri="{FF2B5EF4-FFF2-40B4-BE49-F238E27FC236}">
                <a16:creationId xmlns:a16="http://schemas.microsoft.com/office/drawing/2014/main" id="{E24C328F-0C97-8FB8-C202-D04C0B979486}"/>
              </a:ext>
            </a:extLst>
          </p:cNvPr>
          <p:cNvSpPr txBox="1"/>
          <p:nvPr/>
        </p:nvSpPr>
        <p:spPr>
          <a:xfrm>
            <a:off x="2477181" y="10029193"/>
            <a:ext cx="2169656" cy="444352"/>
          </a:xfrm>
          <a:prstGeom prst="rect">
            <a:avLst/>
          </a:prstGeom>
          <a:noFill/>
        </p:spPr>
        <p:txBody>
          <a:bodyPr wrap="square" rtlCol="0">
            <a:spAutoFit/>
          </a:bodyPr>
          <a:lstStyle/>
          <a:p>
            <a:pPr>
              <a:lnSpc>
                <a:spcPct val="150000"/>
              </a:lnSpc>
            </a:pPr>
            <a:r>
              <a:rPr lang="ja-JP" altLang="en-US"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愛の募金に関する情報は</a:t>
            </a:r>
            <a:endParaRPr lang="en-US" altLang="ja-JP"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150000"/>
              </a:lnSpc>
            </a:pPr>
            <a:r>
              <a:rPr lang="ja-JP" altLang="en-US"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こちらからチェック！</a:t>
            </a:r>
            <a:r>
              <a:rPr lang="ja-JP" altLang="en-US" sz="9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lang="en-US" altLang="ja-JP"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23" name="テキスト ボックス 48">
            <a:extLst>
              <a:ext uri="{FF2B5EF4-FFF2-40B4-BE49-F238E27FC236}">
                <a16:creationId xmlns:a16="http://schemas.microsoft.com/office/drawing/2014/main" id="{E68DD053-1D6F-95E8-0807-66030AB4AF74}"/>
              </a:ext>
            </a:extLst>
          </p:cNvPr>
          <p:cNvSpPr txBox="1"/>
          <p:nvPr/>
        </p:nvSpPr>
        <p:spPr>
          <a:xfrm>
            <a:off x="4381375" y="9893385"/>
            <a:ext cx="4540868" cy="73132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gn="l">
              <a:lnSpc>
                <a:spcPts val="1500"/>
              </a:lnSpc>
            </a:pPr>
            <a:r>
              <a:rPr lang="ja-JP" sz="900" b="1" kern="0" dirty="0">
                <a:effectLst>
                  <a:outerShdw blurRad="38100" dist="38100" dir="2700000" algn="tl">
                    <a:srgbClr val="000000">
                      <a:alpha val="43137"/>
                    </a:srgbClr>
                  </a:outerShdw>
                </a:effectLst>
                <a:highlight>
                  <a:srgbClr val="F2B800"/>
                </a:highlight>
                <a:latin typeface="メイリオ" panose="020B0604030504040204" pitchFamily="50" charset="-128"/>
                <a:ea typeface="メイリオ" panose="020B0604030504040204" pitchFamily="50" charset="-128"/>
                <a:cs typeface="Times New Roman" panose="02020603050405020304" pitchFamily="18" charset="0"/>
              </a:rPr>
              <a:t>愛の募金活動に関する問い合わせ先</a:t>
            </a:r>
            <a:endParaRPr lang="ja-JP" sz="900" b="1" kern="100" dirty="0">
              <a:effectLst>
                <a:outerShdw blurRad="38100" dist="38100" dir="2700000" algn="tl">
                  <a:srgbClr val="000000">
                    <a:alpha val="43137"/>
                  </a:srgbClr>
                </a:outerShdw>
              </a:effectLst>
              <a:highlight>
                <a:srgbClr val="F2B800"/>
              </a:highlight>
              <a:latin typeface="メイリオ" panose="020B0604030504040204" pitchFamily="50" charset="-128"/>
              <a:ea typeface="メイリオ" panose="020B0604030504040204" pitchFamily="50" charset="-128"/>
              <a:cs typeface="Times New Roman" panose="02020603050405020304" pitchFamily="18" charset="0"/>
            </a:endParaRPr>
          </a:p>
          <a:p>
            <a:pPr marR="152400" algn="l">
              <a:lnSpc>
                <a:spcPts val="1500"/>
              </a:lnSpc>
            </a:pP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三越伊勢丹グループ労働組合　</a:t>
            </a:r>
            <a:r>
              <a:rPr lang="ja-JP" alt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本部</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社会貢献活動担当　</a:t>
            </a:r>
            <a:endParaRPr lang="en-US" alt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marR="152400" algn="l">
              <a:lnSpc>
                <a:spcPts val="1500"/>
              </a:lnSpc>
            </a:pPr>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TEL : 03-5273-5165</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（外線）</a:t>
            </a:r>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801-23-911</a:t>
            </a:r>
            <a:r>
              <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（内線）</a:t>
            </a:r>
            <a:endPar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en-US"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 </a:t>
            </a:r>
            <a:endParaRPr lang="ja-JP" sz="900" b="1" kern="100"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 name="四角形: 角を丸くする 2">
            <a:extLst>
              <a:ext uri="{FF2B5EF4-FFF2-40B4-BE49-F238E27FC236}">
                <a16:creationId xmlns:a16="http://schemas.microsoft.com/office/drawing/2014/main" id="{FC077E61-E62E-9410-EB29-13D16F563FC8}"/>
              </a:ext>
            </a:extLst>
          </p:cNvPr>
          <p:cNvSpPr/>
          <p:nvPr/>
        </p:nvSpPr>
        <p:spPr>
          <a:xfrm>
            <a:off x="337616" y="1582007"/>
            <a:ext cx="5399335" cy="958850"/>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1400" b="1" kern="100" dirty="0">
                <a:solidFill>
                  <a:schemeClr val="tx1">
                    <a:lumMod val="85000"/>
                    <a:lumOff val="15000"/>
                  </a:schemeClr>
                </a:solidFill>
                <a:ea typeface="Meiryo UI" panose="020B0604030504040204" pitchFamily="50" charset="-128"/>
                <a:cs typeface="Times New Roman" panose="02020603050405020304" pitchFamily="18" charset="0"/>
              </a:rPr>
              <a:t>年</a:t>
            </a:r>
            <a:r>
              <a:rPr lang="en-US" altLang="ja-JP" sz="1400" b="1" kern="100" dirty="0">
                <a:solidFill>
                  <a:schemeClr val="tx1">
                    <a:lumMod val="85000"/>
                    <a:lumOff val="15000"/>
                  </a:schemeClr>
                </a:solidFill>
                <a:ea typeface="Meiryo UI" panose="020B0604030504040204" pitchFamily="50" charset="-128"/>
                <a:cs typeface="Times New Roman" panose="02020603050405020304" pitchFamily="18" charset="0"/>
              </a:rPr>
              <a:t>2</a:t>
            </a:r>
            <a:r>
              <a:rPr lang="ja-JP" altLang="en-US" sz="1400" b="1" kern="100" dirty="0">
                <a:solidFill>
                  <a:schemeClr val="tx1">
                    <a:lumMod val="85000"/>
                    <a:lumOff val="15000"/>
                  </a:schemeClr>
                </a:solidFill>
                <a:ea typeface="Meiryo UI" panose="020B0604030504040204" pitchFamily="50" charset="-128"/>
                <a:cs typeface="Times New Roman" panose="02020603050405020304" pitchFamily="18" charset="0"/>
              </a:rPr>
              <a:t>回の</a:t>
            </a:r>
            <a:r>
              <a:rPr lang="ja-JP"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募金</a:t>
            </a:r>
            <a:r>
              <a:rPr lang="ja-JP" altLang="en-US"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活動</a:t>
            </a:r>
            <a:r>
              <a:rPr lang="ja-JP"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実施のほか</a:t>
            </a:r>
            <a:r>
              <a:rPr lang="ja-JP" altLang="en-US" sz="1400" b="1" kern="100" dirty="0">
                <a:solidFill>
                  <a:schemeClr val="tx1">
                    <a:lumMod val="85000"/>
                    <a:lumOff val="15000"/>
                  </a:schemeClr>
                </a:solidFill>
                <a:ea typeface="Meiryo UI" panose="020B0604030504040204" pitchFamily="50" charset="-128"/>
                <a:cs typeface="Times New Roman" panose="02020603050405020304" pitchFamily="18" charset="0"/>
              </a:rPr>
              <a:t>、</a:t>
            </a:r>
            <a:r>
              <a:rPr lang="ja-JP"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キャッシュレス募金は年間を通して承っています</a:t>
            </a:r>
            <a:r>
              <a:rPr lang="ja-JP" altLang="en-US" sz="1400" b="1" kern="100" dirty="0">
                <a:solidFill>
                  <a:schemeClr val="tx1">
                    <a:lumMod val="85000"/>
                    <a:lumOff val="15000"/>
                  </a:schemeClr>
                </a:solidFill>
                <a:ea typeface="Meiryo UI" panose="020B0604030504040204" pitchFamily="50" charset="-128"/>
                <a:cs typeface="Times New Roman" panose="02020603050405020304" pitchFamily="18" charset="0"/>
              </a:rPr>
              <a:t>。銀行振込のほか、“</a:t>
            </a:r>
            <a:r>
              <a:rPr lang="en-US" altLang="ja-JP" sz="1400" b="1" kern="100" dirty="0">
                <a:solidFill>
                  <a:schemeClr val="tx1">
                    <a:lumMod val="85000"/>
                    <a:lumOff val="15000"/>
                  </a:schemeClr>
                </a:solidFill>
                <a:ea typeface="Meiryo UI" panose="020B0604030504040204" pitchFamily="50" charset="-128"/>
                <a:cs typeface="Times New Roman" panose="02020603050405020304" pitchFamily="18" charset="0"/>
              </a:rPr>
              <a:t>Softbank</a:t>
            </a:r>
            <a:r>
              <a:rPr lang="ja-JP" altLang="en-US" sz="1400" b="1" kern="100" dirty="0">
                <a:solidFill>
                  <a:schemeClr val="tx1">
                    <a:lumMod val="85000"/>
                    <a:lumOff val="15000"/>
                  </a:schemeClr>
                </a:solidFill>
                <a:ea typeface="Meiryo UI" panose="020B0604030504040204" pitchFamily="50" charset="-128"/>
                <a:cs typeface="Times New Roman" panose="02020603050405020304" pitchFamily="18" charset="0"/>
              </a:rPr>
              <a:t>つながる募金”・ “シンカブル”</a:t>
            </a:r>
            <a:r>
              <a:rPr lang="ja-JP"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各社サイトを経由して</a:t>
            </a:r>
            <a:r>
              <a:rPr lang="en-US"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IMGU</a:t>
            </a:r>
            <a:r>
              <a:rPr lang="ja-JP" sz="1400" b="1" kern="100" dirty="0">
                <a:solidFill>
                  <a:schemeClr val="tx1">
                    <a:lumMod val="85000"/>
                    <a:lumOff val="15000"/>
                  </a:schemeClr>
                </a:solidFill>
                <a:effectLst/>
                <a:ea typeface="Meiryo UI" panose="020B0604030504040204" pitchFamily="50" charset="-128"/>
                <a:cs typeface="Times New Roman" panose="02020603050405020304" pitchFamily="18" charset="0"/>
              </a:rPr>
              <a:t>で活用させていただきます</a:t>
            </a:r>
            <a:endParaRPr lang="ja-JP" sz="1000" kern="100" dirty="0">
              <a:solidFill>
                <a:schemeClr val="tx1">
                  <a:lumMod val="85000"/>
                  <a:lumOff val="15000"/>
                </a:schemeClr>
              </a:solidFill>
              <a:effectLst/>
              <a:ea typeface="ＭＳ 明朝" panose="02020609040205080304" pitchFamily="17" charset="-128"/>
              <a:cs typeface="Times New Roman" panose="02020603050405020304" pitchFamily="18" charset="0"/>
            </a:endParaRPr>
          </a:p>
        </p:txBody>
      </p:sp>
      <p:pic>
        <p:nvPicPr>
          <p:cNvPr id="32" name="図 31">
            <a:extLst>
              <a:ext uri="{FF2B5EF4-FFF2-40B4-BE49-F238E27FC236}">
                <a16:creationId xmlns:a16="http://schemas.microsoft.com/office/drawing/2014/main" id="{7C136299-CC51-454F-5FBB-4221B80FE60A}"/>
              </a:ext>
            </a:extLst>
          </p:cNvPr>
          <p:cNvPicPr>
            <a:picLocks noChangeAspect="1"/>
          </p:cNvPicPr>
          <p:nvPr/>
        </p:nvPicPr>
        <p:blipFill>
          <a:blip r:embed="rId5"/>
          <a:stretch>
            <a:fillRect/>
          </a:stretch>
        </p:blipFill>
        <p:spPr>
          <a:xfrm>
            <a:off x="1066454" y="3272475"/>
            <a:ext cx="5159187" cy="1991224"/>
          </a:xfrm>
          <a:prstGeom prst="rect">
            <a:avLst/>
          </a:prstGeom>
        </p:spPr>
      </p:pic>
      <p:pic>
        <p:nvPicPr>
          <p:cNvPr id="33" name="図 32" descr="QR コード&#10;&#10;自動的に生成された説明">
            <a:extLst>
              <a:ext uri="{FF2B5EF4-FFF2-40B4-BE49-F238E27FC236}">
                <a16:creationId xmlns:a16="http://schemas.microsoft.com/office/drawing/2014/main" id="{0BBD7924-00E5-8020-0486-0408527B4CC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35790" y="5696222"/>
            <a:ext cx="1408118" cy="1408118"/>
          </a:xfrm>
          <a:prstGeom prst="rect">
            <a:avLst/>
          </a:prstGeom>
          <a:noFill/>
          <a:ln>
            <a:noFill/>
          </a:ln>
        </p:spPr>
      </p:pic>
      <p:pic>
        <p:nvPicPr>
          <p:cNvPr id="34" name="図 33" descr="QR コード&#10;&#10;自動的に生成された説明">
            <a:extLst>
              <a:ext uri="{FF2B5EF4-FFF2-40B4-BE49-F238E27FC236}">
                <a16:creationId xmlns:a16="http://schemas.microsoft.com/office/drawing/2014/main" id="{8BF72479-ABA3-8D5D-4043-A6819774B2C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335790" y="7723780"/>
            <a:ext cx="1408118" cy="1408118"/>
          </a:xfrm>
          <a:prstGeom prst="rect">
            <a:avLst/>
          </a:prstGeom>
          <a:noFill/>
          <a:ln>
            <a:noFill/>
          </a:ln>
        </p:spPr>
      </p:pic>
      <p:grpSp>
        <p:nvGrpSpPr>
          <p:cNvPr id="55" name="グループ化 54">
            <a:extLst>
              <a:ext uri="{FF2B5EF4-FFF2-40B4-BE49-F238E27FC236}">
                <a16:creationId xmlns:a16="http://schemas.microsoft.com/office/drawing/2014/main" id="{0A700288-8AFB-345A-DCB2-29E9AE337022}"/>
              </a:ext>
            </a:extLst>
          </p:cNvPr>
          <p:cNvGrpSpPr/>
          <p:nvPr/>
        </p:nvGrpSpPr>
        <p:grpSpPr>
          <a:xfrm>
            <a:off x="337615" y="2520779"/>
            <a:ext cx="777539" cy="801302"/>
            <a:chOff x="673296" y="2746831"/>
            <a:chExt cx="1020132" cy="1051309"/>
          </a:xfrm>
        </p:grpSpPr>
        <p:pic>
          <p:nvPicPr>
            <p:cNvPr id="45" name="図 44" descr="シルエット, 抽象 が含まれている画像&#10;&#10;自動的に生成された説明">
              <a:extLst>
                <a:ext uri="{FF2B5EF4-FFF2-40B4-BE49-F238E27FC236}">
                  <a16:creationId xmlns:a16="http://schemas.microsoft.com/office/drawing/2014/main" id="{BF5BE849-73C9-3F42-43AC-951EB6A111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7462" y="2814254"/>
              <a:ext cx="872072" cy="868423"/>
            </a:xfrm>
            <a:prstGeom prst="rect">
              <a:avLst/>
            </a:prstGeom>
          </p:spPr>
        </p:pic>
        <p:sp>
          <p:nvSpPr>
            <p:cNvPr id="54" name="四角形: 角を丸くする 53">
              <a:extLst>
                <a:ext uri="{FF2B5EF4-FFF2-40B4-BE49-F238E27FC236}">
                  <a16:creationId xmlns:a16="http://schemas.microsoft.com/office/drawing/2014/main" id="{B8BF4226-3D89-B4B1-D91C-27DD9BD0C6F2}"/>
                </a:ext>
              </a:extLst>
            </p:cNvPr>
            <p:cNvSpPr/>
            <p:nvPr/>
          </p:nvSpPr>
          <p:spPr>
            <a:xfrm>
              <a:off x="673296" y="2746831"/>
              <a:ext cx="1020132" cy="1051309"/>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01</a:t>
              </a:r>
              <a:endParaRPr kumimoji="1" lang="ja-JP" altLang="en-US" sz="24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pic>
        <p:nvPicPr>
          <p:cNvPr id="60" name="図 59" descr="図形, 四角形&#10;&#10;自動的に生成された説明">
            <a:extLst>
              <a:ext uri="{FF2B5EF4-FFF2-40B4-BE49-F238E27FC236}">
                <a16:creationId xmlns:a16="http://schemas.microsoft.com/office/drawing/2014/main" id="{0A5A2826-F55B-9F64-CD03-27316E2A7B8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6525" y="315127"/>
            <a:ext cx="6200410" cy="1250624"/>
          </a:xfrm>
          <a:prstGeom prst="rect">
            <a:avLst/>
          </a:prstGeom>
        </p:spPr>
      </p:pic>
      <p:pic>
        <p:nvPicPr>
          <p:cNvPr id="5" name="図 4" descr="時計 が含まれている画像&#10;&#10;自動的に生成された説明">
            <a:extLst>
              <a:ext uri="{FF2B5EF4-FFF2-40B4-BE49-F238E27FC236}">
                <a16:creationId xmlns:a16="http://schemas.microsoft.com/office/drawing/2014/main" id="{0C9EB2B5-07AB-F5B2-2159-70657A297C5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11508" y="985163"/>
            <a:ext cx="1379183" cy="1672136"/>
          </a:xfrm>
          <a:prstGeom prst="rect">
            <a:avLst/>
          </a:prstGeom>
        </p:spPr>
      </p:pic>
      <p:sp>
        <p:nvSpPr>
          <p:cNvPr id="27" name="四角形: 角を丸くする 26">
            <a:extLst>
              <a:ext uri="{FF2B5EF4-FFF2-40B4-BE49-F238E27FC236}">
                <a16:creationId xmlns:a16="http://schemas.microsoft.com/office/drawing/2014/main" id="{45507188-BDED-20B1-AC22-8403D33DFD33}"/>
              </a:ext>
            </a:extLst>
          </p:cNvPr>
          <p:cNvSpPr/>
          <p:nvPr/>
        </p:nvSpPr>
        <p:spPr>
          <a:xfrm>
            <a:off x="-337542" y="329840"/>
            <a:ext cx="7201206" cy="1051309"/>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キャッシュレス募金のご案内</a:t>
            </a:r>
            <a:endParaRPr kumimoji="1" lang="ja-JP" altLang="en-US" sz="32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2" name="四角形: 角を丸くする 61">
            <a:extLst>
              <a:ext uri="{FF2B5EF4-FFF2-40B4-BE49-F238E27FC236}">
                <a16:creationId xmlns:a16="http://schemas.microsoft.com/office/drawing/2014/main" id="{952E9273-A2E5-5000-54BB-3E4798265E6A}"/>
              </a:ext>
            </a:extLst>
          </p:cNvPr>
          <p:cNvSpPr/>
          <p:nvPr/>
        </p:nvSpPr>
        <p:spPr>
          <a:xfrm>
            <a:off x="267886" y="2527277"/>
            <a:ext cx="3028140" cy="801302"/>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銀行振込</a:t>
            </a:r>
            <a:endParaRPr kumimoji="1" lang="ja-JP" altLang="en-US" sz="24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D78DC3F7-4FB1-4D1B-5786-24980B925A07}"/>
              </a:ext>
            </a:extLst>
          </p:cNvPr>
          <p:cNvSpPr txBox="1"/>
          <p:nvPr/>
        </p:nvSpPr>
        <p:spPr>
          <a:xfrm>
            <a:off x="2581549" y="2682282"/>
            <a:ext cx="8039100" cy="430887"/>
          </a:xfrm>
          <a:prstGeom prst="rect">
            <a:avLst/>
          </a:prstGeom>
          <a:noFill/>
        </p:spPr>
        <p:txBody>
          <a:bodyPr wrap="square">
            <a:spAutoFit/>
          </a:bodyPr>
          <a:lstStyle/>
          <a:p>
            <a:r>
              <a:rPr lang="en-US" altLang="ja-JP" sz="105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05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契約により手数料が発生します</a:t>
            </a:r>
          </a:p>
          <a:p>
            <a:r>
              <a:rPr lang="en-US" altLang="ja-JP" sz="105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050"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名前の後に携帯電話番号をご入力ください</a:t>
            </a:r>
          </a:p>
        </p:txBody>
      </p:sp>
      <p:grpSp>
        <p:nvGrpSpPr>
          <p:cNvPr id="82" name="グループ化 81">
            <a:extLst>
              <a:ext uri="{FF2B5EF4-FFF2-40B4-BE49-F238E27FC236}">
                <a16:creationId xmlns:a16="http://schemas.microsoft.com/office/drawing/2014/main" id="{043CE7FA-C10F-A852-4CA8-B1B29D4B2463}"/>
              </a:ext>
            </a:extLst>
          </p:cNvPr>
          <p:cNvGrpSpPr/>
          <p:nvPr/>
        </p:nvGrpSpPr>
        <p:grpSpPr>
          <a:xfrm>
            <a:off x="337615" y="5167753"/>
            <a:ext cx="777539" cy="801302"/>
            <a:chOff x="673296" y="2746831"/>
            <a:chExt cx="1020132" cy="1051309"/>
          </a:xfrm>
        </p:grpSpPr>
        <p:pic>
          <p:nvPicPr>
            <p:cNvPr id="83" name="図 82" descr="シルエット, 抽象 が含まれている画像&#10;&#10;自動的に生成された説明">
              <a:extLst>
                <a:ext uri="{FF2B5EF4-FFF2-40B4-BE49-F238E27FC236}">
                  <a16:creationId xmlns:a16="http://schemas.microsoft.com/office/drawing/2014/main" id="{0FF5B9BE-464F-23FB-761C-68CC97029CB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7462" y="2814254"/>
              <a:ext cx="872072" cy="868423"/>
            </a:xfrm>
            <a:prstGeom prst="rect">
              <a:avLst/>
            </a:prstGeom>
          </p:spPr>
        </p:pic>
        <p:sp>
          <p:nvSpPr>
            <p:cNvPr id="85" name="四角形: 角を丸くする 84">
              <a:extLst>
                <a:ext uri="{FF2B5EF4-FFF2-40B4-BE49-F238E27FC236}">
                  <a16:creationId xmlns:a16="http://schemas.microsoft.com/office/drawing/2014/main" id="{59C66927-EFAE-C659-C622-054D8A2314B8}"/>
                </a:ext>
              </a:extLst>
            </p:cNvPr>
            <p:cNvSpPr/>
            <p:nvPr/>
          </p:nvSpPr>
          <p:spPr>
            <a:xfrm>
              <a:off x="673296" y="2746831"/>
              <a:ext cx="1020132" cy="1051309"/>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02</a:t>
              </a:r>
              <a:endParaRPr kumimoji="1" lang="ja-JP" altLang="en-US" sz="24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sp>
        <p:nvSpPr>
          <p:cNvPr id="87" name="四角形: 角を丸くする 86">
            <a:extLst>
              <a:ext uri="{FF2B5EF4-FFF2-40B4-BE49-F238E27FC236}">
                <a16:creationId xmlns:a16="http://schemas.microsoft.com/office/drawing/2014/main" id="{B5310C6C-7CE8-62C0-4986-0E1102EADE0E}"/>
              </a:ext>
            </a:extLst>
          </p:cNvPr>
          <p:cNvSpPr/>
          <p:nvPr/>
        </p:nvSpPr>
        <p:spPr>
          <a:xfrm>
            <a:off x="267886" y="5174251"/>
            <a:ext cx="5889010" cy="801302"/>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ソフトバンク「つながる募金」</a:t>
            </a:r>
          </a:p>
        </p:txBody>
      </p:sp>
      <p:sp>
        <p:nvSpPr>
          <p:cNvPr id="88" name="テキスト ボックス 87">
            <a:extLst>
              <a:ext uri="{FF2B5EF4-FFF2-40B4-BE49-F238E27FC236}">
                <a16:creationId xmlns:a16="http://schemas.microsoft.com/office/drawing/2014/main" id="{5232134B-A264-7272-237E-41EA73832191}"/>
              </a:ext>
            </a:extLst>
          </p:cNvPr>
          <p:cNvSpPr txBox="1"/>
          <p:nvPr/>
        </p:nvSpPr>
        <p:spPr>
          <a:xfrm>
            <a:off x="1187768" y="5932126"/>
            <a:ext cx="4148022" cy="1177245"/>
          </a:xfrm>
          <a:prstGeom prst="rect">
            <a:avLst/>
          </a:prstGeom>
          <a:noFill/>
        </p:spPr>
        <p:txBody>
          <a:bodyPr wrap="square">
            <a:spAutoFit/>
          </a:bodyPr>
          <a:lstStyle/>
          <a:p>
            <a:pPr>
              <a:lnSpc>
                <a:spcPct val="150000"/>
              </a:lnSpc>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ソフトバンク以外の方もご利用いただけます</a:t>
            </a:r>
            <a:endParaRPr lang="en-US" altLang="ja-JP" sz="1200" b="1" dirty="0">
              <a:latin typeface="メイリオ" panose="020B0604030504040204" pitchFamily="50" charset="-128"/>
              <a:ea typeface="メイリオ" panose="020B0604030504040204" pitchFamily="50" charset="-128"/>
            </a:endParaRPr>
          </a:p>
          <a:p>
            <a:pPr>
              <a:lnSpc>
                <a:spcPct val="150000"/>
              </a:lnSpc>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ソフトバンク募金は募金履歴の追跡ができません。　　　</a:t>
            </a:r>
            <a:endParaRPr lang="en-US" altLang="ja-JP" sz="1200" b="1" dirty="0">
              <a:latin typeface="メイリオ" panose="020B0604030504040204" pitchFamily="50" charset="-128"/>
              <a:ea typeface="メイリオ" panose="020B0604030504040204" pitchFamily="50" charset="-128"/>
            </a:endParaRPr>
          </a:p>
          <a:p>
            <a:pPr>
              <a:lnSpc>
                <a:spcPct val="150000"/>
              </a:lnSpc>
            </a:pPr>
            <a:r>
              <a:rPr lang="ja-JP" altLang="en-US" sz="1200" b="1" dirty="0">
                <a:latin typeface="メイリオ" panose="020B0604030504040204" pitchFamily="50" charset="-128"/>
                <a:ea typeface="メイリオ" panose="020B0604030504040204" pitchFamily="50" charset="-128"/>
              </a:rPr>
              <a:t>　高額の募金の際は</a:t>
            </a:r>
            <a:r>
              <a:rPr lang="en-US" altLang="ja-JP" sz="1200" b="1" dirty="0" err="1">
                <a:latin typeface="メイリオ" panose="020B0604030504040204" pitchFamily="50" charset="-128"/>
                <a:ea typeface="メイリオ" panose="020B0604030504040204" pitchFamily="50" charset="-128"/>
              </a:rPr>
              <a:t>syncable</a:t>
            </a:r>
            <a:r>
              <a:rPr lang="ja-JP" altLang="en-US" sz="1200" b="1" dirty="0">
                <a:latin typeface="メイリオ" panose="020B0604030504040204" pitchFamily="50" charset="-128"/>
                <a:ea typeface="メイリオ" panose="020B0604030504040204" pitchFamily="50" charset="-128"/>
              </a:rPr>
              <a:t>での募金をお薦めします。</a:t>
            </a:r>
            <a:endParaRPr lang="en-US" altLang="ja-JP" sz="1200" b="1" dirty="0">
              <a:latin typeface="メイリオ" panose="020B0604030504040204" pitchFamily="50" charset="-128"/>
              <a:ea typeface="メイリオ" panose="020B0604030504040204" pitchFamily="50" charset="-128"/>
            </a:endParaRPr>
          </a:p>
          <a:p>
            <a:pPr>
              <a:lnSpc>
                <a:spcPct val="150000"/>
              </a:lnSpc>
            </a:pPr>
            <a:r>
              <a:rPr lang="en-US" altLang="ja-JP" sz="1200" b="1" dirty="0">
                <a:latin typeface="メイリオ" panose="020B0604030504040204" pitchFamily="50" charset="-128"/>
                <a:ea typeface="メイリオ" panose="020B0604030504040204" pitchFamily="50" charset="-128"/>
              </a:rPr>
              <a:t>※100</a:t>
            </a:r>
            <a:r>
              <a:rPr lang="ja-JP" altLang="en-US" sz="1200" b="1" dirty="0">
                <a:latin typeface="メイリオ" panose="020B0604030504040204" pitchFamily="50" charset="-128"/>
                <a:ea typeface="メイリオ" panose="020B0604030504040204" pitchFamily="50" charset="-128"/>
              </a:rPr>
              <a:t>円から募金が可能です。</a:t>
            </a:r>
          </a:p>
        </p:txBody>
      </p:sp>
      <p:grpSp>
        <p:nvGrpSpPr>
          <p:cNvPr id="90" name="グループ化 89">
            <a:extLst>
              <a:ext uri="{FF2B5EF4-FFF2-40B4-BE49-F238E27FC236}">
                <a16:creationId xmlns:a16="http://schemas.microsoft.com/office/drawing/2014/main" id="{C39359E2-0B11-F87F-D8CE-4EEF8B81D163}"/>
              </a:ext>
            </a:extLst>
          </p:cNvPr>
          <p:cNvGrpSpPr/>
          <p:nvPr/>
        </p:nvGrpSpPr>
        <p:grpSpPr>
          <a:xfrm>
            <a:off x="391925" y="7356942"/>
            <a:ext cx="777539" cy="801302"/>
            <a:chOff x="673296" y="2746831"/>
            <a:chExt cx="1020132" cy="1051309"/>
          </a:xfrm>
        </p:grpSpPr>
        <p:pic>
          <p:nvPicPr>
            <p:cNvPr id="92" name="図 91" descr="シルエット, 抽象 が含まれている画像&#10;&#10;自動的に生成された説明">
              <a:extLst>
                <a:ext uri="{FF2B5EF4-FFF2-40B4-BE49-F238E27FC236}">
                  <a16:creationId xmlns:a16="http://schemas.microsoft.com/office/drawing/2014/main" id="{1BAF31D8-6872-52A7-8030-D9E1A342ADE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7462" y="2814254"/>
              <a:ext cx="872072" cy="868423"/>
            </a:xfrm>
            <a:prstGeom prst="rect">
              <a:avLst/>
            </a:prstGeom>
          </p:spPr>
        </p:pic>
        <p:sp>
          <p:nvSpPr>
            <p:cNvPr id="94" name="四角形: 角を丸くする 93">
              <a:extLst>
                <a:ext uri="{FF2B5EF4-FFF2-40B4-BE49-F238E27FC236}">
                  <a16:creationId xmlns:a16="http://schemas.microsoft.com/office/drawing/2014/main" id="{2024FBC6-DA43-C73C-10EC-6C906806DB0B}"/>
                </a:ext>
              </a:extLst>
            </p:cNvPr>
            <p:cNvSpPr/>
            <p:nvPr/>
          </p:nvSpPr>
          <p:spPr>
            <a:xfrm>
              <a:off x="673296" y="2746831"/>
              <a:ext cx="1020132" cy="1051309"/>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03</a:t>
              </a:r>
              <a:endParaRPr kumimoji="1" lang="ja-JP" altLang="en-US" sz="2400" b="1" spc="-150" dirty="0">
                <a:solidFill>
                  <a:srgbClr val="FFFFFF"/>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sp>
        <p:nvSpPr>
          <p:cNvPr id="95" name="四角形: 角を丸くする 94">
            <a:extLst>
              <a:ext uri="{FF2B5EF4-FFF2-40B4-BE49-F238E27FC236}">
                <a16:creationId xmlns:a16="http://schemas.microsoft.com/office/drawing/2014/main" id="{D45D5CAA-BC8D-2EFE-DCFC-46222FE2A28F}"/>
              </a:ext>
            </a:extLst>
          </p:cNvPr>
          <p:cNvSpPr/>
          <p:nvPr/>
        </p:nvSpPr>
        <p:spPr>
          <a:xfrm>
            <a:off x="322196" y="7363440"/>
            <a:ext cx="5013594" cy="801302"/>
          </a:xfrm>
          <a:prstGeom prst="roundRect">
            <a:avLst>
              <a:gd name="adj" fmla="val 863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spc="-150" dirty="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クレジットカードで募金</a:t>
            </a:r>
          </a:p>
        </p:txBody>
      </p:sp>
      <p:sp>
        <p:nvSpPr>
          <p:cNvPr id="100" name="テキスト ボックス 99">
            <a:extLst>
              <a:ext uri="{FF2B5EF4-FFF2-40B4-BE49-F238E27FC236}">
                <a16:creationId xmlns:a16="http://schemas.microsoft.com/office/drawing/2014/main" id="{01CA61BA-4F3A-1CC0-6942-399A4BED9ED7}"/>
              </a:ext>
            </a:extLst>
          </p:cNvPr>
          <p:cNvSpPr txBox="1"/>
          <p:nvPr/>
        </p:nvSpPr>
        <p:spPr>
          <a:xfrm>
            <a:off x="1233615" y="8021184"/>
            <a:ext cx="4053475" cy="1177245"/>
          </a:xfrm>
          <a:prstGeom prst="rect">
            <a:avLst/>
          </a:prstGeom>
          <a:noFill/>
        </p:spPr>
        <p:txBody>
          <a:bodyPr wrap="square">
            <a:spAutoFit/>
          </a:bodyPr>
          <a:lstStyle/>
          <a:p>
            <a:pPr>
              <a:lnSpc>
                <a:spcPct val="150000"/>
              </a:lnSpc>
            </a:pPr>
            <a:r>
              <a:rPr lang="en-US" altLang="ja-JP" sz="1200" b="1" dirty="0">
                <a:latin typeface="メイリオ" panose="020B0604030504040204" pitchFamily="50" charset="-128"/>
                <a:ea typeface="メイリオ" panose="020B0604030504040204" pitchFamily="50" charset="-128"/>
              </a:rPr>
              <a:t>※300</a:t>
            </a:r>
            <a:r>
              <a:rPr lang="ja-JP" altLang="en-US" sz="1200" b="1" dirty="0">
                <a:latin typeface="メイリオ" panose="020B0604030504040204" pitchFamily="50" charset="-128"/>
                <a:ea typeface="メイリオ" panose="020B0604030504040204" pitchFamily="50" charset="-128"/>
              </a:rPr>
              <a:t>円から自由に寄付金額を設定でき、</a:t>
            </a:r>
            <a:r>
              <a:rPr lang="en-US" altLang="ja-JP" sz="1200" b="1" dirty="0">
                <a:latin typeface="メイリオ" panose="020B0604030504040204" pitchFamily="50" charset="-128"/>
                <a:ea typeface="メイリオ" panose="020B0604030504040204" pitchFamily="50" charset="-128"/>
              </a:rPr>
              <a:t>1</a:t>
            </a:r>
            <a:r>
              <a:rPr lang="ja-JP" altLang="en-US" sz="1200" b="1" dirty="0">
                <a:latin typeface="メイリオ" panose="020B0604030504040204" pitchFamily="50" charset="-128"/>
                <a:ea typeface="メイリオ" panose="020B0604030504040204" pitchFamily="50" charset="-128"/>
              </a:rPr>
              <a:t>回限りだけ</a:t>
            </a:r>
            <a:endParaRPr lang="en-US" altLang="ja-JP" sz="1200" b="1" dirty="0">
              <a:latin typeface="メイリオ" panose="020B0604030504040204" pitchFamily="50" charset="-128"/>
              <a:ea typeface="メイリオ" panose="020B0604030504040204" pitchFamily="50" charset="-128"/>
            </a:endParaRPr>
          </a:p>
          <a:p>
            <a:pPr>
              <a:lnSpc>
                <a:spcPct val="150000"/>
              </a:lnSpc>
            </a:pPr>
            <a:r>
              <a:rPr lang="ja-JP" altLang="en-US" sz="1200" b="1" dirty="0">
                <a:latin typeface="メイリオ" panose="020B0604030504040204" pitchFamily="50" charset="-128"/>
                <a:ea typeface="メイリオ" panose="020B0604030504040204" pitchFamily="50" charset="-128"/>
              </a:rPr>
              <a:t>　でなく、毎月継続的な寄付もできます。</a:t>
            </a:r>
          </a:p>
          <a:p>
            <a:pPr>
              <a:lnSpc>
                <a:spcPct val="150000"/>
              </a:lnSpc>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現金だけではなく、使わなくなったブランド品や洋服</a:t>
            </a:r>
            <a:endParaRPr lang="en-US" altLang="ja-JP" sz="1200" b="1" dirty="0">
              <a:latin typeface="メイリオ" panose="020B0604030504040204" pitchFamily="50" charset="-128"/>
              <a:ea typeface="メイリオ" panose="020B0604030504040204" pitchFamily="50" charset="-128"/>
            </a:endParaRPr>
          </a:p>
          <a:p>
            <a:pPr>
              <a:lnSpc>
                <a:spcPct val="150000"/>
              </a:lnSpc>
            </a:pPr>
            <a:r>
              <a:rPr lang="ja-JP" altLang="en-US" sz="1200" b="1" dirty="0">
                <a:latin typeface="メイリオ" panose="020B0604030504040204" pitchFamily="50" charset="-128"/>
                <a:ea typeface="メイリオ" panose="020B0604030504040204" pitchFamily="50" charset="-128"/>
              </a:rPr>
              <a:t>　の買取寄付といったかたちでの支援も選択できます。</a:t>
            </a:r>
          </a:p>
        </p:txBody>
      </p:sp>
    </p:spTree>
    <p:extLst>
      <p:ext uri="{BB962C8B-B14F-4D97-AF65-F5344CB8AC3E}">
        <p14:creationId xmlns:p14="http://schemas.microsoft.com/office/powerpoint/2010/main" val="3503924009"/>
      </p:ext>
    </p:extLst>
  </p:cSld>
  <p:clrMapOvr>
    <a:masterClrMapping/>
  </p:clrMapOvr>
</p:sld>
</file>

<file path=ppt/theme/theme1.xml><?xml version="1.0" encoding="utf-8"?>
<a:theme xmlns:a="http://schemas.openxmlformats.org/drawingml/2006/main" name="01209_スポーツ系イベント（草野球">
  <a:themeElements>
    <a:clrScheme name="エコロジー">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ユーザー定義 2">
      <a:majorFont>
        <a:latin typeface="Calibri"/>
        <a:ea typeface="HGP創英角ﾎﾟｯﾌﾟ体"/>
        <a:cs typeface=""/>
      </a:majorFont>
      <a:minorFont>
        <a:latin typeface="Calibri"/>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85a4162-401c-4047-bb2f-9a6410e5d1d9" xsi:nil="true"/>
    <lcf76f155ced4ddcb4097134ff3c332f xmlns="092c3d4e-56bc-4c78-a093-399d8f7aba6c">
      <Terms xmlns="http://schemas.microsoft.com/office/infopath/2007/PartnerControls"/>
    </lcf76f155ced4ddcb4097134ff3c332f>
    <_x756a__x53f7_ xmlns="092c3d4e-56bc-4c78-a093-399d8f7aba6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50DFAAD72B72946A4C946CC440D7C32" ma:contentTypeVersion="15" ma:contentTypeDescription="新しいドキュメントを作成します。" ma:contentTypeScope="" ma:versionID="aafe1d6b5b3702e7acd85ab50e459403">
  <xsd:schema xmlns:xsd="http://www.w3.org/2001/XMLSchema" xmlns:xs="http://www.w3.org/2001/XMLSchema" xmlns:p="http://schemas.microsoft.com/office/2006/metadata/properties" xmlns:ns2="092c3d4e-56bc-4c78-a093-399d8f7aba6c" xmlns:ns3="f85a4162-401c-4047-bb2f-9a6410e5d1d9" targetNamespace="http://schemas.microsoft.com/office/2006/metadata/properties" ma:root="true" ma:fieldsID="9d2c7d8c50ca4af56041cfab2fd6e82c" ns2:_="" ns3:_="">
    <xsd:import namespace="092c3d4e-56bc-4c78-a093-399d8f7aba6c"/>
    <xsd:import namespace="f85a4162-401c-4047-bb2f-9a6410e5d1d9"/>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LengthInSeconds" minOccurs="0"/>
                <xsd:element ref="ns2:lcf76f155ced4ddcb4097134ff3c332f" minOccurs="0"/>
                <xsd:element ref="ns3:TaxCatchAll" minOccurs="0"/>
                <xsd:element ref="ns2:_x756a__x53f7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2c3d4e-56bc-4c78-a093-399d8f7aba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8c736cf6-a955-4bfe-8d1c-aefa9a34031b" ma:termSetId="09814cd3-568e-fe90-9814-8d621ff8fb84" ma:anchorId="fba54fb3-c3e1-fe81-a776-ca4b69148c4d" ma:open="true" ma:isKeyword="false">
      <xsd:complexType>
        <xsd:sequence>
          <xsd:element ref="pc:Terms" minOccurs="0" maxOccurs="1"/>
        </xsd:sequence>
      </xsd:complexType>
    </xsd:element>
    <xsd:element name="_x756a__x53f7_" ma:index="21" nillable="true" ma:displayName="番号" ma:format="Dropdown" ma:internalName="_x756a__x53f7_"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85a4162-401c-4047-bb2f-9a6410e5d1d9" elementFormDefault="qualified">
    <xsd:import namespace="http://schemas.microsoft.com/office/2006/documentManagement/types"/>
    <xsd:import namespace="http://schemas.microsoft.com/office/infopath/2007/PartnerControls"/>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568906e9-e77a-411b-8d1a-e7b5f057253d}" ma:internalName="TaxCatchAll" ma:showField="CatchAllData" ma:web="f85a4162-401c-4047-bb2f-9a6410e5d1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1F2519-FD66-48BA-B7A7-3FCBB87BFCE0}">
  <ds:schemaRefs>
    <ds:schemaRef ds:uri="http://schemas.microsoft.com/office/2006/documentManagement/types"/>
    <ds:schemaRef ds:uri="http://purl.org/dc/elements/1.1/"/>
    <ds:schemaRef ds:uri="092c3d4e-56bc-4c78-a093-399d8f7aba6c"/>
    <ds:schemaRef ds:uri="http://schemas.microsoft.com/office/infopath/2007/PartnerControls"/>
    <ds:schemaRef ds:uri="http://schemas.openxmlformats.org/package/2006/metadata/core-properties"/>
    <ds:schemaRef ds:uri="http://purl.org/dc/terms/"/>
    <ds:schemaRef ds:uri="f85a4162-401c-4047-bb2f-9a6410e5d1d9"/>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0BEE03C-3DEE-4828-AE01-81402DC491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2c3d4e-56bc-4c78-a093-399d8f7aba6c"/>
    <ds:schemaRef ds:uri="f85a4162-401c-4047-bb2f-9a6410e5d1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64AFC61-7F92-4D7E-8C5D-D219262419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イベント ポスター (スポーツ大会)</Template>
  <TotalTime>467</TotalTime>
  <Words>560</Words>
  <Application>Microsoft Office PowerPoint</Application>
  <PresentationFormat>ユーザー設定</PresentationFormat>
  <Paragraphs>64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游ゴシック</vt:lpstr>
      <vt:lpstr>Arial</vt:lpstr>
      <vt:lpstr>Calibri</vt:lpstr>
      <vt:lpstr>01209_スポーツ系イベント（草野球</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竹本 夏輝</dc:creator>
  <cp:lastModifiedBy>佐々木 まどか</cp:lastModifiedBy>
  <cp:revision>6</cp:revision>
  <cp:lastPrinted>2023-05-28T02:39:03Z</cp:lastPrinted>
  <dcterms:created xsi:type="dcterms:W3CDTF">2022-09-16T07:50:20Z</dcterms:created>
  <dcterms:modified xsi:type="dcterms:W3CDTF">2023-05-28T02:39:04Z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0x010100AF65CA4E39F0FC48AB03A4C9DE36444B</vt:lpwstr>
  </property>
  <property fmtid="{D5CDD505-2E9C-101B-9397-08002B2CF9AE}" pid="3" name="ImageGenCounter">
    <vt:lpwstr>0</vt:lpwstr>
  </property>
  <property fmtid="{D5CDD505-2E9C-101B-9397-08002B2CF9AE}" pid="4" name="ViolationReportStatus">
    <vt:lpwstr>None</vt:lpwstr>
  </property>
  <property fmtid="{D5CDD505-2E9C-101B-9397-08002B2CF9AE}" pid="5" name="ImageGenStatus">
    <vt:lpwstr>0</vt:lpwstr>
  </property>
  <property fmtid="{D5CDD505-2E9C-101B-9397-08002B2CF9AE}" pid="6" name="Applications">
    <vt:lpwstr>1324;#PowerPoint 12;#1665;# Template 12</vt:lpwstr>
  </property>
  <property fmtid="{D5CDD505-2E9C-101B-9397-08002B2CF9AE}" pid="7" name="PolicheckCounter">
    <vt:lpwstr>0</vt:lpwstr>
  </property>
  <property fmtid="{D5CDD505-2E9C-101B-9397-08002B2CF9AE}" pid="8" name="PolicheckStatus">
    <vt:lpwstr>0</vt:lpwstr>
  </property>
  <property fmtid="{D5CDD505-2E9C-101B-9397-08002B2CF9AE}" pid="9" name="APTrustLevel">
    <vt:r8>0</vt:r8>
  </property>
  <property fmtid="{D5CDD505-2E9C-101B-9397-08002B2CF9AE}" pid="10" name="MediaServiceImageTags">
    <vt:lpwstr/>
  </property>
</Properties>
</file>