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60" r:id="rId3"/>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F0D9"/>
    <a:srgbClr val="005E33"/>
    <a:srgbClr val="548235"/>
    <a:srgbClr val="1992DD"/>
    <a:srgbClr val="66CACA"/>
    <a:srgbClr val="FBFBFB"/>
    <a:srgbClr val="FFFFFF"/>
    <a:srgbClr val="F5F3EF"/>
    <a:srgbClr val="F6F6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44" d="100"/>
          <a:sy n="44" d="100"/>
        </p:scale>
        <p:origin x="2256" y="40"/>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田中 慧美" userId="d9d2fa68-ce00-4b83-af33-8c6d6b735ee0" providerId="ADAL" clId="{A2ADB031-7EF8-4893-820A-551F4808EB41}"/>
    <pc:docChg chg="delSld">
      <pc:chgData name="田中 慧美" userId="d9d2fa68-ce00-4b83-af33-8c6d6b735ee0" providerId="ADAL" clId="{A2ADB031-7EF8-4893-820A-551F4808EB41}" dt="2023-04-24T07:57:07.641" v="1" actId="2696"/>
      <pc:docMkLst>
        <pc:docMk/>
      </pc:docMkLst>
      <pc:sldChg chg="del">
        <pc:chgData name="田中 慧美" userId="d9d2fa68-ce00-4b83-af33-8c6d6b735ee0" providerId="ADAL" clId="{A2ADB031-7EF8-4893-820A-551F4808EB41}" dt="2023-04-24T07:57:06.526" v="0" actId="2696"/>
        <pc:sldMkLst>
          <pc:docMk/>
          <pc:sldMk cId="528149706" sldId="263"/>
        </pc:sldMkLst>
      </pc:sldChg>
      <pc:sldChg chg="del">
        <pc:chgData name="田中 慧美" userId="d9d2fa68-ce00-4b83-af33-8c6d6b735ee0" providerId="ADAL" clId="{A2ADB031-7EF8-4893-820A-551F4808EB41}" dt="2023-04-24T07:57:07.641" v="1" actId="2696"/>
        <pc:sldMkLst>
          <pc:docMk/>
          <pc:sldMk cId="598751455" sldId="26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3F0DC2D-9C9C-4DB4-AB15-4FC7FFD6E569}" type="datetimeFigureOut">
              <a:rPr kumimoji="1" lang="ja-JP" altLang="en-US" smtClean="0"/>
              <a:t>2023/4/24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33F4B69-4A19-441B-9550-C464AE9B803B}" type="slidenum">
              <a:rPr kumimoji="1" lang="ja-JP" altLang="en-US" smtClean="0"/>
              <a:t>‹#›</a:t>
            </a:fld>
            <a:endParaRPr kumimoji="1" lang="ja-JP" altLang="en-US"/>
          </a:p>
        </p:txBody>
      </p:sp>
    </p:spTree>
    <p:extLst>
      <p:ext uri="{BB962C8B-B14F-4D97-AF65-F5344CB8AC3E}">
        <p14:creationId xmlns:p14="http://schemas.microsoft.com/office/powerpoint/2010/main" val="1713033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3F0DC2D-9C9C-4DB4-AB15-4FC7FFD6E569}" type="datetimeFigureOut">
              <a:rPr kumimoji="1" lang="ja-JP" altLang="en-US" smtClean="0"/>
              <a:t>2023/4/24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33F4B69-4A19-441B-9550-C464AE9B803B}" type="slidenum">
              <a:rPr kumimoji="1" lang="ja-JP" altLang="en-US" smtClean="0"/>
              <a:t>‹#›</a:t>
            </a:fld>
            <a:endParaRPr kumimoji="1" lang="ja-JP" altLang="en-US"/>
          </a:p>
        </p:txBody>
      </p:sp>
    </p:spTree>
    <p:extLst>
      <p:ext uri="{BB962C8B-B14F-4D97-AF65-F5344CB8AC3E}">
        <p14:creationId xmlns:p14="http://schemas.microsoft.com/office/powerpoint/2010/main" val="935657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3F0DC2D-9C9C-4DB4-AB15-4FC7FFD6E569}" type="datetimeFigureOut">
              <a:rPr kumimoji="1" lang="ja-JP" altLang="en-US" smtClean="0"/>
              <a:t>2023/4/24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33F4B69-4A19-441B-9550-C464AE9B803B}" type="slidenum">
              <a:rPr kumimoji="1" lang="ja-JP" altLang="en-US" smtClean="0"/>
              <a:t>‹#›</a:t>
            </a:fld>
            <a:endParaRPr kumimoji="1" lang="ja-JP" altLang="en-US"/>
          </a:p>
        </p:txBody>
      </p:sp>
    </p:spTree>
    <p:extLst>
      <p:ext uri="{BB962C8B-B14F-4D97-AF65-F5344CB8AC3E}">
        <p14:creationId xmlns:p14="http://schemas.microsoft.com/office/powerpoint/2010/main" val="2696707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3F0DC2D-9C9C-4DB4-AB15-4FC7FFD6E569}" type="datetimeFigureOut">
              <a:rPr kumimoji="1" lang="ja-JP" altLang="en-US" smtClean="0"/>
              <a:t>2023/4/24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33F4B69-4A19-441B-9550-C464AE9B803B}" type="slidenum">
              <a:rPr kumimoji="1" lang="ja-JP" altLang="en-US" smtClean="0"/>
              <a:t>‹#›</a:t>
            </a:fld>
            <a:endParaRPr kumimoji="1" lang="ja-JP" altLang="en-US"/>
          </a:p>
        </p:txBody>
      </p:sp>
    </p:spTree>
    <p:extLst>
      <p:ext uri="{BB962C8B-B14F-4D97-AF65-F5344CB8AC3E}">
        <p14:creationId xmlns:p14="http://schemas.microsoft.com/office/powerpoint/2010/main" val="1339693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3F0DC2D-9C9C-4DB4-AB15-4FC7FFD6E569}" type="datetimeFigureOut">
              <a:rPr kumimoji="1" lang="ja-JP" altLang="en-US" smtClean="0"/>
              <a:t>2023/4/24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33F4B69-4A19-441B-9550-C464AE9B803B}" type="slidenum">
              <a:rPr kumimoji="1" lang="ja-JP" altLang="en-US" smtClean="0"/>
              <a:t>‹#›</a:t>
            </a:fld>
            <a:endParaRPr kumimoji="1" lang="ja-JP" altLang="en-US"/>
          </a:p>
        </p:txBody>
      </p:sp>
    </p:spTree>
    <p:extLst>
      <p:ext uri="{BB962C8B-B14F-4D97-AF65-F5344CB8AC3E}">
        <p14:creationId xmlns:p14="http://schemas.microsoft.com/office/powerpoint/2010/main" val="1158048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3F0DC2D-9C9C-4DB4-AB15-4FC7FFD6E569}" type="datetimeFigureOut">
              <a:rPr kumimoji="1" lang="ja-JP" altLang="en-US" smtClean="0"/>
              <a:t>2023/4/24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33F4B69-4A19-441B-9550-C464AE9B803B}" type="slidenum">
              <a:rPr kumimoji="1" lang="ja-JP" altLang="en-US" smtClean="0"/>
              <a:t>‹#›</a:t>
            </a:fld>
            <a:endParaRPr kumimoji="1" lang="ja-JP" altLang="en-US"/>
          </a:p>
        </p:txBody>
      </p:sp>
    </p:spTree>
    <p:extLst>
      <p:ext uri="{BB962C8B-B14F-4D97-AF65-F5344CB8AC3E}">
        <p14:creationId xmlns:p14="http://schemas.microsoft.com/office/powerpoint/2010/main" val="3236490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3F0DC2D-9C9C-4DB4-AB15-4FC7FFD6E569}" type="datetimeFigureOut">
              <a:rPr kumimoji="1" lang="ja-JP" altLang="en-US" smtClean="0"/>
              <a:t>2023/4/24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33F4B69-4A19-441B-9550-C464AE9B803B}" type="slidenum">
              <a:rPr kumimoji="1" lang="ja-JP" altLang="en-US" smtClean="0"/>
              <a:t>‹#›</a:t>
            </a:fld>
            <a:endParaRPr kumimoji="1" lang="ja-JP" altLang="en-US"/>
          </a:p>
        </p:txBody>
      </p:sp>
    </p:spTree>
    <p:extLst>
      <p:ext uri="{BB962C8B-B14F-4D97-AF65-F5344CB8AC3E}">
        <p14:creationId xmlns:p14="http://schemas.microsoft.com/office/powerpoint/2010/main" val="1449007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3F0DC2D-9C9C-4DB4-AB15-4FC7FFD6E569}" type="datetimeFigureOut">
              <a:rPr kumimoji="1" lang="ja-JP" altLang="en-US" smtClean="0"/>
              <a:t>2023/4/24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33F4B69-4A19-441B-9550-C464AE9B803B}" type="slidenum">
              <a:rPr kumimoji="1" lang="ja-JP" altLang="en-US" smtClean="0"/>
              <a:t>‹#›</a:t>
            </a:fld>
            <a:endParaRPr kumimoji="1" lang="ja-JP" altLang="en-US"/>
          </a:p>
        </p:txBody>
      </p:sp>
    </p:spTree>
    <p:extLst>
      <p:ext uri="{BB962C8B-B14F-4D97-AF65-F5344CB8AC3E}">
        <p14:creationId xmlns:p14="http://schemas.microsoft.com/office/powerpoint/2010/main" val="3734998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F0DC2D-9C9C-4DB4-AB15-4FC7FFD6E569}" type="datetimeFigureOut">
              <a:rPr kumimoji="1" lang="ja-JP" altLang="en-US" smtClean="0"/>
              <a:t>2023/4/24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33F4B69-4A19-441B-9550-C464AE9B803B}" type="slidenum">
              <a:rPr kumimoji="1" lang="ja-JP" altLang="en-US" smtClean="0"/>
              <a:t>‹#›</a:t>
            </a:fld>
            <a:endParaRPr kumimoji="1" lang="ja-JP" altLang="en-US"/>
          </a:p>
        </p:txBody>
      </p:sp>
    </p:spTree>
    <p:extLst>
      <p:ext uri="{BB962C8B-B14F-4D97-AF65-F5344CB8AC3E}">
        <p14:creationId xmlns:p14="http://schemas.microsoft.com/office/powerpoint/2010/main" val="3372723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3F0DC2D-9C9C-4DB4-AB15-4FC7FFD6E569}" type="datetimeFigureOut">
              <a:rPr kumimoji="1" lang="ja-JP" altLang="en-US" smtClean="0"/>
              <a:t>2023/4/24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33F4B69-4A19-441B-9550-C464AE9B803B}" type="slidenum">
              <a:rPr kumimoji="1" lang="ja-JP" altLang="en-US" smtClean="0"/>
              <a:t>‹#›</a:t>
            </a:fld>
            <a:endParaRPr kumimoji="1" lang="ja-JP" altLang="en-US"/>
          </a:p>
        </p:txBody>
      </p:sp>
    </p:spTree>
    <p:extLst>
      <p:ext uri="{BB962C8B-B14F-4D97-AF65-F5344CB8AC3E}">
        <p14:creationId xmlns:p14="http://schemas.microsoft.com/office/powerpoint/2010/main" val="3758813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3F0DC2D-9C9C-4DB4-AB15-4FC7FFD6E569}" type="datetimeFigureOut">
              <a:rPr kumimoji="1" lang="ja-JP" altLang="en-US" smtClean="0"/>
              <a:t>2023/4/24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33F4B69-4A19-441B-9550-C464AE9B803B}" type="slidenum">
              <a:rPr kumimoji="1" lang="ja-JP" altLang="en-US" smtClean="0"/>
              <a:t>‹#›</a:t>
            </a:fld>
            <a:endParaRPr kumimoji="1" lang="ja-JP" altLang="en-US"/>
          </a:p>
        </p:txBody>
      </p:sp>
    </p:spTree>
    <p:extLst>
      <p:ext uri="{BB962C8B-B14F-4D97-AF65-F5344CB8AC3E}">
        <p14:creationId xmlns:p14="http://schemas.microsoft.com/office/powerpoint/2010/main" val="4014253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3F0DC2D-9C9C-4DB4-AB15-4FC7FFD6E569}" type="datetimeFigureOut">
              <a:rPr kumimoji="1" lang="ja-JP" altLang="en-US" smtClean="0"/>
              <a:t>2023/4/24</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33F4B69-4A19-441B-9550-C464AE9B803B}" type="slidenum">
              <a:rPr kumimoji="1" lang="ja-JP" altLang="en-US" smtClean="0"/>
              <a:t>‹#›</a:t>
            </a:fld>
            <a:endParaRPr kumimoji="1" lang="ja-JP" altLang="en-US"/>
          </a:p>
        </p:txBody>
      </p:sp>
    </p:spTree>
    <p:extLst>
      <p:ext uri="{BB962C8B-B14F-4D97-AF65-F5344CB8AC3E}">
        <p14:creationId xmlns:p14="http://schemas.microsoft.com/office/powerpoint/2010/main" val="22048067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151CAB29-50F7-5337-9805-62B72926151C}"/>
              </a:ext>
            </a:extLst>
          </p:cNvPr>
          <p:cNvGrpSpPr/>
          <p:nvPr/>
        </p:nvGrpSpPr>
        <p:grpSpPr>
          <a:xfrm>
            <a:off x="112933" y="1193651"/>
            <a:ext cx="6632131" cy="7958488"/>
            <a:chOff x="-54868" y="640080"/>
            <a:chExt cx="6954335" cy="8137305"/>
          </a:xfrm>
        </p:grpSpPr>
        <p:pic>
          <p:nvPicPr>
            <p:cNvPr id="6" name="図 5">
              <a:extLst>
                <a:ext uri="{FF2B5EF4-FFF2-40B4-BE49-F238E27FC236}">
                  <a16:creationId xmlns:a16="http://schemas.microsoft.com/office/drawing/2014/main" id="{1B9A66BC-6D74-13C6-D32E-97851AD44685}"/>
                </a:ext>
              </a:extLst>
            </p:cNvPr>
            <p:cNvPicPr>
              <a:picLocks noChangeAspect="1"/>
            </p:cNvPicPr>
            <p:nvPr/>
          </p:nvPicPr>
          <p:blipFill>
            <a:blip r:embed="rId2"/>
            <a:stretch>
              <a:fillRect/>
            </a:stretch>
          </p:blipFill>
          <p:spPr>
            <a:xfrm>
              <a:off x="0" y="640080"/>
              <a:ext cx="6858000" cy="4246977"/>
            </a:xfrm>
            <a:prstGeom prst="rect">
              <a:avLst/>
            </a:prstGeom>
          </p:spPr>
        </p:pic>
        <p:pic>
          <p:nvPicPr>
            <p:cNvPr id="9" name="図 8">
              <a:extLst>
                <a:ext uri="{FF2B5EF4-FFF2-40B4-BE49-F238E27FC236}">
                  <a16:creationId xmlns:a16="http://schemas.microsoft.com/office/drawing/2014/main" id="{F131ABAC-44BC-2A64-2E60-BC91ADDFE7AA}"/>
                </a:ext>
              </a:extLst>
            </p:cNvPr>
            <p:cNvPicPr>
              <a:picLocks noChangeAspect="1"/>
            </p:cNvPicPr>
            <p:nvPr/>
          </p:nvPicPr>
          <p:blipFill rotWithShape="1">
            <a:blip r:embed="rId3"/>
            <a:srcRect t="6929"/>
            <a:stretch/>
          </p:blipFill>
          <p:spPr>
            <a:xfrm>
              <a:off x="-54868" y="4850546"/>
              <a:ext cx="6954335" cy="3926839"/>
            </a:xfrm>
            <a:prstGeom prst="rect">
              <a:avLst/>
            </a:prstGeom>
          </p:spPr>
        </p:pic>
      </p:grpSp>
      <p:pic>
        <p:nvPicPr>
          <p:cNvPr id="15" name="図 14">
            <a:extLst>
              <a:ext uri="{FF2B5EF4-FFF2-40B4-BE49-F238E27FC236}">
                <a16:creationId xmlns:a16="http://schemas.microsoft.com/office/drawing/2014/main" id="{57450986-D88E-C1E2-6C05-2862A1ECAD4F}"/>
              </a:ext>
            </a:extLst>
          </p:cNvPr>
          <p:cNvPicPr>
            <a:picLocks noChangeAspect="1"/>
          </p:cNvPicPr>
          <p:nvPr/>
        </p:nvPicPr>
        <p:blipFill>
          <a:blip r:embed="rId4"/>
          <a:stretch>
            <a:fillRect/>
          </a:stretch>
        </p:blipFill>
        <p:spPr>
          <a:xfrm>
            <a:off x="204904" y="440540"/>
            <a:ext cx="6448191" cy="703074"/>
          </a:xfrm>
          <a:prstGeom prst="rect">
            <a:avLst/>
          </a:prstGeom>
        </p:spPr>
      </p:pic>
      <p:pic>
        <p:nvPicPr>
          <p:cNvPr id="19" name="図 18">
            <a:extLst>
              <a:ext uri="{FF2B5EF4-FFF2-40B4-BE49-F238E27FC236}">
                <a16:creationId xmlns:a16="http://schemas.microsoft.com/office/drawing/2014/main" id="{43ACBB03-5ADB-B7D4-DF96-555E6B05865C}"/>
              </a:ext>
            </a:extLst>
          </p:cNvPr>
          <p:cNvPicPr>
            <a:picLocks noChangeAspect="1"/>
          </p:cNvPicPr>
          <p:nvPr/>
        </p:nvPicPr>
        <p:blipFill rotWithShape="1">
          <a:blip r:embed="rId5"/>
          <a:srcRect l="42813"/>
          <a:stretch/>
        </p:blipFill>
        <p:spPr>
          <a:xfrm>
            <a:off x="2338836" y="9186163"/>
            <a:ext cx="2463087" cy="668708"/>
          </a:xfrm>
          <a:prstGeom prst="rect">
            <a:avLst/>
          </a:prstGeom>
        </p:spPr>
      </p:pic>
      <p:pic>
        <p:nvPicPr>
          <p:cNvPr id="20" name="図 19">
            <a:extLst>
              <a:ext uri="{FF2B5EF4-FFF2-40B4-BE49-F238E27FC236}">
                <a16:creationId xmlns:a16="http://schemas.microsoft.com/office/drawing/2014/main" id="{A6A236EA-E020-643A-7646-32767B0B4D81}"/>
              </a:ext>
            </a:extLst>
          </p:cNvPr>
          <p:cNvPicPr>
            <a:picLocks noChangeAspect="1"/>
          </p:cNvPicPr>
          <p:nvPr/>
        </p:nvPicPr>
        <p:blipFill rotWithShape="1">
          <a:blip r:embed="rId5"/>
          <a:srcRect l="42784" t="25814" r="5039" b="-1508"/>
          <a:stretch/>
        </p:blipFill>
        <p:spPr>
          <a:xfrm>
            <a:off x="5615810" y="9202177"/>
            <a:ext cx="1007945" cy="227025"/>
          </a:xfrm>
          <a:prstGeom prst="rect">
            <a:avLst/>
          </a:prstGeom>
        </p:spPr>
      </p:pic>
      <p:sp>
        <p:nvSpPr>
          <p:cNvPr id="21" name="テキスト ボックス 20">
            <a:extLst>
              <a:ext uri="{FF2B5EF4-FFF2-40B4-BE49-F238E27FC236}">
                <a16:creationId xmlns:a16="http://schemas.microsoft.com/office/drawing/2014/main" id="{ED50EA43-4EC6-4F19-E114-3EC69D7AECCA}"/>
              </a:ext>
            </a:extLst>
          </p:cNvPr>
          <p:cNvSpPr txBox="1"/>
          <p:nvPr/>
        </p:nvSpPr>
        <p:spPr>
          <a:xfrm>
            <a:off x="4757815" y="9202177"/>
            <a:ext cx="929070" cy="230832"/>
          </a:xfrm>
          <a:prstGeom prst="rect">
            <a:avLst/>
          </a:prstGeom>
          <a:noFill/>
        </p:spPr>
        <p:txBody>
          <a:bodyPr wrap="square" rtlCol="0">
            <a:spAutoFit/>
          </a:bodyPr>
          <a:lstStyle/>
          <a:p>
            <a:r>
              <a:rPr kumimoji="1" lang="ja-JP" altLang="en-US" sz="900" b="1" dirty="0">
                <a:solidFill>
                  <a:srgbClr val="C00000"/>
                </a:solidFill>
                <a:latin typeface="BIZ UDPゴシック" panose="020B0400000000000000" pitchFamily="50" charset="-128"/>
                <a:ea typeface="BIZ UDPゴシック" panose="020B0400000000000000" pitchFamily="50" charset="-128"/>
              </a:rPr>
              <a:t>合計点</a:t>
            </a:r>
            <a:r>
              <a:rPr kumimoji="1" lang="en-US" altLang="ja-JP" sz="900" b="1" dirty="0">
                <a:solidFill>
                  <a:srgbClr val="C00000"/>
                </a:solidFill>
                <a:latin typeface="BIZ UDPゴシック" panose="020B0400000000000000" pitchFamily="50" charset="-128"/>
                <a:ea typeface="BIZ UDPゴシック" panose="020B0400000000000000" pitchFamily="50" charset="-128"/>
              </a:rPr>
              <a:t>(</a:t>
            </a:r>
            <a:r>
              <a:rPr kumimoji="1" lang="ja-JP" altLang="en-US" sz="900" b="1" dirty="0">
                <a:solidFill>
                  <a:srgbClr val="C00000"/>
                </a:solidFill>
                <a:latin typeface="BIZ UDPゴシック" panose="020B0400000000000000" pitchFamily="50" charset="-128"/>
                <a:ea typeface="BIZ UDPゴシック" panose="020B0400000000000000" pitchFamily="50" charset="-128"/>
              </a:rPr>
              <a:t>縦計</a:t>
            </a:r>
            <a:r>
              <a:rPr kumimoji="1" lang="en-US" altLang="ja-JP" sz="900" b="1" dirty="0">
                <a:solidFill>
                  <a:srgbClr val="C00000"/>
                </a:solidFill>
                <a:latin typeface="BIZ UDPゴシック" panose="020B0400000000000000" pitchFamily="50" charset="-128"/>
                <a:ea typeface="BIZ UDPゴシック" panose="020B0400000000000000" pitchFamily="50" charset="-128"/>
              </a:rPr>
              <a:t>)</a:t>
            </a:r>
            <a:endParaRPr kumimoji="1" lang="ja-JP" altLang="en-US" sz="900" b="1" dirty="0">
              <a:solidFill>
                <a:srgbClr val="C00000"/>
              </a:solidFill>
              <a:latin typeface="BIZ UDPゴシック" panose="020B0400000000000000" pitchFamily="50" charset="-128"/>
              <a:ea typeface="BIZ UDPゴシック" panose="020B0400000000000000" pitchFamily="50" charset="-128"/>
            </a:endParaRPr>
          </a:p>
        </p:txBody>
      </p:sp>
      <p:cxnSp>
        <p:nvCxnSpPr>
          <p:cNvPr id="27" name="コネクタ: カギ線 26">
            <a:extLst>
              <a:ext uri="{FF2B5EF4-FFF2-40B4-BE49-F238E27FC236}">
                <a16:creationId xmlns:a16="http://schemas.microsoft.com/office/drawing/2014/main" id="{6B8FDC63-2D1F-5E31-9CDE-E75C2041F899}"/>
              </a:ext>
            </a:extLst>
          </p:cNvPr>
          <p:cNvCxnSpPr>
            <a:stCxn id="20" idx="2"/>
          </p:cNvCxnSpPr>
          <p:nvPr/>
        </p:nvCxnSpPr>
        <p:spPr>
          <a:xfrm rot="5400000">
            <a:off x="5261665" y="8753714"/>
            <a:ext cx="182631" cy="1533606"/>
          </a:xfrm>
          <a:prstGeom prst="bentConnector2">
            <a:avLst/>
          </a:prstGeom>
          <a:ln>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28" name="正方形/長方形 27">
            <a:extLst>
              <a:ext uri="{FF2B5EF4-FFF2-40B4-BE49-F238E27FC236}">
                <a16:creationId xmlns:a16="http://schemas.microsoft.com/office/drawing/2014/main" id="{5D6AEAAE-4C84-59F9-D1A3-BC6ABAFC9E51}"/>
              </a:ext>
            </a:extLst>
          </p:cNvPr>
          <p:cNvSpPr/>
          <p:nvPr/>
        </p:nvSpPr>
        <p:spPr>
          <a:xfrm>
            <a:off x="446567" y="1261641"/>
            <a:ext cx="4195177" cy="159035"/>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3D252616-AB0A-6F46-6E1A-EAFD2B94F37C}"/>
              </a:ext>
            </a:extLst>
          </p:cNvPr>
          <p:cNvSpPr/>
          <p:nvPr/>
        </p:nvSpPr>
        <p:spPr>
          <a:xfrm>
            <a:off x="5615809" y="1402863"/>
            <a:ext cx="964399" cy="7683264"/>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FD2983C4-BF59-4629-AC92-36E052210448}"/>
              </a:ext>
            </a:extLst>
          </p:cNvPr>
          <p:cNvSpPr txBox="1"/>
          <p:nvPr/>
        </p:nvSpPr>
        <p:spPr>
          <a:xfrm>
            <a:off x="-215745" y="9427167"/>
            <a:ext cx="2554581" cy="369332"/>
          </a:xfrm>
          <a:prstGeom prst="rect">
            <a:avLst/>
          </a:prstGeom>
          <a:noFill/>
        </p:spPr>
        <p:txBody>
          <a:bodyPr wrap="square" rtlCol="0">
            <a:spAutoFit/>
          </a:bodyPr>
          <a:lstStyle/>
          <a:p>
            <a:pPr algn="r"/>
            <a:r>
              <a:rPr kumimoji="1" lang="ja-JP" altLang="en-US" sz="900" b="1" dirty="0">
                <a:solidFill>
                  <a:srgbClr val="C00000"/>
                </a:solidFill>
                <a:latin typeface="BIZ UDPゴシック" panose="020B0400000000000000" pitchFamily="50" charset="-128"/>
                <a:ea typeface="BIZ UDPゴシック" panose="020B0400000000000000" pitchFamily="50" charset="-128"/>
              </a:rPr>
              <a:t>得点順にランキングしてください。</a:t>
            </a:r>
            <a:endParaRPr kumimoji="1" lang="en-US" altLang="ja-JP" sz="900" b="1" dirty="0">
              <a:solidFill>
                <a:srgbClr val="C00000"/>
              </a:solidFill>
              <a:latin typeface="BIZ UDPゴシック" panose="020B0400000000000000" pitchFamily="50" charset="-128"/>
              <a:ea typeface="BIZ UDPゴシック" panose="020B0400000000000000" pitchFamily="50" charset="-128"/>
            </a:endParaRPr>
          </a:p>
          <a:p>
            <a:pPr algn="r"/>
            <a:r>
              <a:rPr kumimoji="1" lang="ja-JP" altLang="en-US" sz="900" b="1" dirty="0">
                <a:solidFill>
                  <a:srgbClr val="C00000"/>
                </a:solidFill>
                <a:latin typeface="BIZ UDPゴシック" panose="020B0400000000000000" pitchFamily="50" charset="-128"/>
                <a:ea typeface="BIZ UDPゴシック" panose="020B0400000000000000" pitchFamily="50" charset="-128"/>
              </a:rPr>
              <a:t>①～⑧はアンカーの分類を表しています</a:t>
            </a:r>
          </a:p>
        </p:txBody>
      </p:sp>
    </p:spTree>
    <p:extLst>
      <p:ext uri="{BB962C8B-B14F-4D97-AF65-F5344CB8AC3E}">
        <p14:creationId xmlns:p14="http://schemas.microsoft.com/office/powerpoint/2010/main" val="2074633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図 2" descr="屋外, 市, 水, 大きい が含まれている画像&#10;&#10;自動的に生成された説明">
            <a:extLst>
              <a:ext uri="{FF2B5EF4-FFF2-40B4-BE49-F238E27FC236}">
                <a16:creationId xmlns:a16="http://schemas.microsoft.com/office/drawing/2014/main" id="{A1DEF63E-52EE-0173-4303-4B39563621E5}"/>
              </a:ext>
            </a:extLst>
          </p:cNvPr>
          <p:cNvPicPr>
            <a:picLocks noChangeAspect="1"/>
          </p:cNvPicPr>
          <p:nvPr/>
        </p:nvPicPr>
        <p:blipFill rotWithShape="1">
          <a:blip r:embed="rId2">
            <a:extLst>
              <a:ext uri="{28A0092B-C50C-407E-A947-70E740481C1C}">
                <a14:useLocalDpi xmlns:a14="http://schemas.microsoft.com/office/drawing/2010/main" val="0"/>
              </a:ext>
            </a:extLst>
          </a:blip>
          <a:srcRect l="18928" t="15746" r="42137"/>
          <a:stretch/>
        </p:blipFill>
        <p:spPr>
          <a:xfrm>
            <a:off x="1" y="0"/>
            <a:ext cx="6857990" cy="9906000"/>
          </a:xfrm>
          <a:prstGeom prst="rect">
            <a:avLst/>
          </a:prstGeom>
        </p:spPr>
      </p:pic>
      <p:sp>
        <p:nvSpPr>
          <p:cNvPr id="4" name="正方形/長方形 3">
            <a:extLst>
              <a:ext uri="{FF2B5EF4-FFF2-40B4-BE49-F238E27FC236}">
                <a16:creationId xmlns:a16="http://schemas.microsoft.com/office/drawing/2014/main" id="{735E12D2-6812-D0C0-A04D-C268867EEA03}"/>
              </a:ext>
            </a:extLst>
          </p:cNvPr>
          <p:cNvSpPr/>
          <p:nvPr/>
        </p:nvSpPr>
        <p:spPr>
          <a:xfrm>
            <a:off x="0" y="0"/>
            <a:ext cx="6858000" cy="9906000"/>
          </a:xfrm>
          <a:prstGeom prst="rect">
            <a:avLst/>
          </a:prstGeom>
          <a:gradFill flip="none" rotWithShape="1">
            <a:gsLst>
              <a:gs pos="0">
                <a:schemeClr val="accent3">
                  <a:lumMod val="20000"/>
                  <a:lumOff val="80000"/>
                </a:schemeClr>
              </a:gs>
              <a:gs pos="54000">
                <a:srgbClr val="1992DD">
                  <a:alpha val="57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grpSp>
        <p:nvGrpSpPr>
          <p:cNvPr id="35" name="グループ化 34">
            <a:extLst>
              <a:ext uri="{FF2B5EF4-FFF2-40B4-BE49-F238E27FC236}">
                <a16:creationId xmlns:a16="http://schemas.microsoft.com/office/drawing/2014/main" id="{1974BA17-FC9C-DADE-4A70-B40AE261EBA0}"/>
              </a:ext>
            </a:extLst>
          </p:cNvPr>
          <p:cNvGrpSpPr/>
          <p:nvPr/>
        </p:nvGrpSpPr>
        <p:grpSpPr>
          <a:xfrm>
            <a:off x="744726" y="1591481"/>
            <a:ext cx="5826438" cy="883201"/>
            <a:chOff x="940122" y="1093361"/>
            <a:chExt cx="5826438" cy="883201"/>
          </a:xfrm>
        </p:grpSpPr>
        <p:sp>
          <p:nvSpPr>
            <p:cNvPr id="26" name="フリーフォーム: 図形 25">
              <a:extLst>
                <a:ext uri="{FF2B5EF4-FFF2-40B4-BE49-F238E27FC236}">
                  <a16:creationId xmlns:a16="http://schemas.microsoft.com/office/drawing/2014/main" id="{E00B92D4-1F64-9224-D845-B2AE46EEBF5D}"/>
                </a:ext>
              </a:extLst>
            </p:cNvPr>
            <p:cNvSpPr/>
            <p:nvPr/>
          </p:nvSpPr>
          <p:spPr>
            <a:xfrm>
              <a:off x="940122" y="1093361"/>
              <a:ext cx="5272084" cy="883201"/>
            </a:xfrm>
            <a:custGeom>
              <a:avLst/>
              <a:gdLst/>
              <a:ahLst/>
              <a:cxnLst/>
              <a:rect l="l" t="t" r="r" b="b"/>
              <a:pathLst>
                <a:path w="9372593" h="1405283">
                  <a:moveTo>
                    <a:pt x="129183" y="302801"/>
                  </a:moveTo>
                  <a:lnTo>
                    <a:pt x="198113" y="302801"/>
                  </a:lnTo>
                  <a:lnTo>
                    <a:pt x="198113" y="1168385"/>
                  </a:lnTo>
                  <a:lnTo>
                    <a:pt x="105370" y="1168385"/>
                  </a:lnTo>
                  <a:lnTo>
                    <a:pt x="105370" y="494491"/>
                  </a:lnTo>
                  <a:lnTo>
                    <a:pt x="0" y="534377"/>
                  </a:lnTo>
                  <a:lnTo>
                    <a:pt x="0" y="361141"/>
                  </a:lnTo>
                  <a:close/>
                  <a:moveTo>
                    <a:pt x="198113" y="0"/>
                  </a:moveTo>
                  <a:lnTo>
                    <a:pt x="9372593" y="0"/>
                  </a:lnTo>
                  <a:lnTo>
                    <a:pt x="9372593" y="1405283"/>
                  </a:lnTo>
                  <a:lnTo>
                    <a:pt x="198113" y="1405283"/>
                  </a:lnTo>
                  <a:lnTo>
                    <a:pt x="198113" y="1168385"/>
                  </a:lnTo>
                  <a:lnTo>
                    <a:pt x="268486" y="1168385"/>
                  </a:lnTo>
                  <a:lnTo>
                    <a:pt x="268486" y="302801"/>
                  </a:lnTo>
                  <a:lnTo>
                    <a:pt x="198113" y="30280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sz="1013" dirty="0"/>
            </a:p>
          </p:txBody>
        </p:sp>
        <p:sp>
          <p:nvSpPr>
            <p:cNvPr id="27" name="テキスト ボックス 26">
              <a:extLst>
                <a:ext uri="{FF2B5EF4-FFF2-40B4-BE49-F238E27FC236}">
                  <a16:creationId xmlns:a16="http://schemas.microsoft.com/office/drawing/2014/main" id="{60B4CFC3-88D9-64A6-A3C3-A2952757AFD9}"/>
                </a:ext>
              </a:extLst>
            </p:cNvPr>
            <p:cNvSpPr txBox="1"/>
            <p:nvPr/>
          </p:nvSpPr>
          <p:spPr>
            <a:xfrm>
              <a:off x="1274445" y="1093362"/>
              <a:ext cx="5492115" cy="822469"/>
            </a:xfrm>
            <a:prstGeom prst="rect">
              <a:avLst/>
            </a:prstGeom>
            <a:noFill/>
          </p:spPr>
          <p:txBody>
            <a:bodyPr wrap="square" rtlCol="0">
              <a:spAutoFit/>
            </a:bodyPr>
            <a:lstStyle/>
            <a:p>
              <a:pPr algn="l" fontAlgn="base">
                <a:lnSpc>
                  <a:spcPct val="150000"/>
                </a:lnSpc>
              </a:pPr>
              <a:r>
                <a:rPr lang="ja-JP" altLang="en-US" sz="900" b="1" dirty="0">
                  <a:solidFill>
                    <a:srgbClr val="002060"/>
                  </a:solidFill>
                  <a:latin typeface="BIZ UDゴシック" panose="020B0400000000000000" pitchFamily="49" charset="-128"/>
                  <a:ea typeface="BIZ UDゴシック" panose="020B0400000000000000" pitchFamily="49" charset="-128"/>
                </a:rPr>
                <a:t>専門・職能別</a:t>
              </a:r>
              <a:br>
                <a:rPr lang="ja-JP" altLang="en-US" sz="591" dirty="0">
                  <a:solidFill>
                    <a:srgbClr val="333333"/>
                  </a:solidFill>
                  <a:latin typeface="BIZ UDゴシック" panose="020B0400000000000000" pitchFamily="49" charset="-128"/>
                  <a:ea typeface="BIZ UDゴシック" panose="020B0400000000000000" pitchFamily="49" charset="-128"/>
                </a:rPr>
              </a:br>
              <a:r>
                <a:rPr lang="ja-JP" altLang="en-US" sz="591" dirty="0">
                  <a:solidFill>
                    <a:srgbClr val="292929"/>
                  </a:solidFill>
                  <a:latin typeface="BIZ UDゴシック" panose="020B0400000000000000" pitchFamily="49" charset="-128"/>
                  <a:ea typeface="BIZ UDゴシック" panose="020B0400000000000000" pitchFamily="49" charset="-128"/>
                </a:rPr>
                <a:t>技術・職能タイプは、何か</a:t>
              </a:r>
              <a:r>
                <a:rPr lang="en-US" altLang="ja-JP" sz="591" dirty="0">
                  <a:solidFill>
                    <a:srgbClr val="292929"/>
                  </a:solidFill>
                  <a:latin typeface="BIZ UDゴシック" panose="020B0400000000000000" pitchFamily="49" charset="-128"/>
                  <a:ea typeface="BIZ UDゴシック" panose="020B0400000000000000" pitchFamily="49" charset="-128"/>
                </a:rPr>
                <a:t>1</a:t>
              </a:r>
              <a:r>
                <a:rPr lang="ja-JP" altLang="en-US" sz="591" dirty="0">
                  <a:solidFill>
                    <a:srgbClr val="292929"/>
                  </a:solidFill>
                  <a:latin typeface="BIZ UDゴシック" panose="020B0400000000000000" pitchFamily="49" charset="-128"/>
                  <a:ea typeface="BIZ UDゴシック" panose="020B0400000000000000" pitchFamily="49" charset="-128"/>
                </a:rPr>
                <a:t>つの分野に特化し、</a:t>
              </a:r>
              <a:r>
                <a:rPr lang="ja-JP" altLang="en-US" sz="591" dirty="0">
                  <a:solidFill>
                    <a:srgbClr val="333333"/>
                  </a:solidFill>
                  <a:latin typeface="BIZ UDゴシック" panose="020B0400000000000000" pitchFamily="49" charset="-128"/>
                  <a:ea typeface="BIZ UDゴシック" panose="020B0400000000000000" pitchFamily="49" charset="-128"/>
                </a:rPr>
                <a:t>専門性を高めていくことに満足感を覚え、またそれによってやる気スイッチが</a:t>
              </a:r>
              <a:r>
                <a:rPr lang="en-US" altLang="ja-JP" sz="591" dirty="0">
                  <a:solidFill>
                    <a:srgbClr val="333333"/>
                  </a:solidFill>
                  <a:latin typeface="BIZ UDゴシック" panose="020B0400000000000000" pitchFamily="49" charset="-128"/>
                  <a:ea typeface="BIZ UDゴシック" panose="020B0400000000000000" pitchFamily="49" charset="-128"/>
                </a:rPr>
                <a:t>ON</a:t>
              </a:r>
              <a:r>
                <a:rPr lang="ja-JP" altLang="en-US" sz="591" dirty="0">
                  <a:solidFill>
                    <a:srgbClr val="333333"/>
                  </a:solidFill>
                  <a:latin typeface="BIZ UDゴシック" panose="020B0400000000000000" pitchFamily="49" charset="-128"/>
                  <a:ea typeface="BIZ UDゴシック" panose="020B0400000000000000" pitchFamily="49" charset="-128"/>
                </a:rPr>
                <a:t>になります。</a:t>
              </a:r>
              <a:br>
                <a:rPr lang="ja-JP" altLang="en-US" sz="591" dirty="0">
                  <a:solidFill>
                    <a:srgbClr val="333333"/>
                  </a:solidFill>
                  <a:latin typeface="BIZ UDゴシック" panose="020B0400000000000000" pitchFamily="49" charset="-128"/>
                  <a:ea typeface="BIZ UDゴシック" panose="020B0400000000000000" pitchFamily="49" charset="-128"/>
                </a:rPr>
              </a:br>
              <a:r>
                <a:rPr lang="ja-JP" altLang="en-US" sz="591" dirty="0">
                  <a:solidFill>
                    <a:srgbClr val="292929"/>
                  </a:solidFill>
                  <a:latin typeface="BIZ UDゴシック" panose="020B0400000000000000" pitchFamily="49" charset="-128"/>
                  <a:ea typeface="BIZ UDゴシック" panose="020B0400000000000000" pitchFamily="49" charset="-128"/>
                </a:rPr>
                <a:t>知識やスキルを積み上げる職業に向いていて現場で活躍し続けることを好むのが特徴です。</a:t>
              </a:r>
              <a:br>
                <a:rPr lang="ja-JP" altLang="en-US" sz="591" dirty="0">
                  <a:latin typeface="BIZ UDゴシック" panose="020B0400000000000000" pitchFamily="49" charset="-128"/>
                  <a:ea typeface="BIZ UDゴシック" panose="020B0400000000000000" pitchFamily="49" charset="-128"/>
                </a:rPr>
              </a:br>
              <a:r>
                <a:rPr lang="ja-JP" altLang="en-US" sz="591" dirty="0">
                  <a:solidFill>
                    <a:srgbClr val="292929"/>
                  </a:solidFill>
                  <a:latin typeface="BIZ UDゴシック" panose="020B0400000000000000" pitchFamily="49" charset="-128"/>
                  <a:ea typeface="BIZ UDゴシック" panose="020B0400000000000000" pitchFamily="49" charset="-128"/>
                </a:rPr>
                <a:t>「特定の分野での専門知識は誰にも負けたくない」「特定の分野で成功したい」といった思いが強い方が多く、</a:t>
              </a:r>
              <a:endParaRPr lang="en-US" altLang="ja-JP" sz="591" dirty="0">
                <a:solidFill>
                  <a:srgbClr val="292929"/>
                </a:solidFill>
                <a:latin typeface="BIZ UDゴシック" panose="020B0400000000000000" pitchFamily="49" charset="-128"/>
                <a:ea typeface="BIZ UDゴシック" panose="020B0400000000000000" pitchFamily="49" charset="-128"/>
              </a:endParaRPr>
            </a:p>
            <a:p>
              <a:pPr algn="l" fontAlgn="base">
                <a:lnSpc>
                  <a:spcPct val="150000"/>
                </a:lnSpc>
              </a:pPr>
              <a:r>
                <a:rPr lang="ja-JP" altLang="en-US" sz="591" dirty="0">
                  <a:solidFill>
                    <a:srgbClr val="292929"/>
                  </a:solidFill>
                  <a:latin typeface="BIZ UDゴシック" panose="020B0400000000000000" pitchFamily="49" charset="-128"/>
                  <a:ea typeface="BIZ UDゴシック" panose="020B0400000000000000" pitchFamily="49" charset="-128"/>
                </a:rPr>
                <a:t>仕事に対しても高い生産性を発揮します。コツコツと地道に技術を磨きながら、スキルアップを目指すのが合っています。</a:t>
              </a:r>
              <a:endParaRPr lang="en-US" altLang="ja-JP" sz="591" dirty="0">
                <a:solidFill>
                  <a:srgbClr val="292929"/>
                </a:solidFill>
                <a:latin typeface="BIZ UDゴシック" panose="020B0400000000000000" pitchFamily="49" charset="-128"/>
                <a:ea typeface="BIZ UDゴシック" panose="020B0400000000000000" pitchFamily="49" charset="-128"/>
              </a:endParaRPr>
            </a:p>
          </p:txBody>
        </p:sp>
      </p:grpSp>
      <p:grpSp>
        <p:nvGrpSpPr>
          <p:cNvPr id="36" name="グループ化 35">
            <a:extLst>
              <a:ext uri="{FF2B5EF4-FFF2-40B4-BE49-F238E27FC236}">
                <a16:creationId xmlns:a16="http://schemas.microsoft.com/office/drawing/2014/main" id="{229A3585-3940-9080-DA9D-BC5175B14521}"/>
              </a:ext>
            </a:extLst>
          </p:cNvPr>
          <p:cNvGrpSpPr/>
          <p:nvPr/>
        </p:nvGrpSpPr>
        <p:grpSpPr>
          <a:xfrm>
            <a:off x="666058" y="2540283"/>
            <a:ext cx="5849473" cy="883201"/>
            <a:chOff x="877083" y="1970871"/>
            <a:chExt cx="5849473" cy="883201"/>
          </a:xfrm>
        </p:grpSpPr>
        <p:sp>
          <p:nvSpPr>
            <p:cNvPr id="18" name="フリーフォーム: 図形 17">
              <a:extLst>
                <a:ext uri="{FF2B5EF4-FFF2-40B4-BE49-F238E27FC236}">
                  <a16:creationId xmlns:a16="http://schemas.microsoft.com/office/drawing/2014/main" id="{5F6A050A-D7A7-B409-42CF-697DD7663FC4}"/>
                </a:ext>
              </a:extLst>
            </p:cNvPr>
            <p:cNvSpPr/>
            <p:nvPr/>
          </p:nvSpPr>
          <p:spPr>
            <a:xfrm>
              <a:off x="877083" y="1970871"/>
              <a:ext cx="5335122" cy="883201"/>
            </a:xfrm>
            <a:custGeom>
              <a:avLst/>
              <a:gdLst/>
              <a:ahLst/>
              <a:cxnLst/>
              <a:rect l="l" t="t" r="r" b="b"/>
              <a:pathLst>
                <a:path w="9484662" h="1405283">
                  <a:moveTo>
                    <a:pt x="300022" y="590370"/>
                  </a:moveTo>
                  <a:lnTo>
                    <a:pt x="300022" y="853270"/>
                  </a:lnTo>
                  <a:lnTo>
                    <a:pt x="207322" y="970311"/>
                  </a:lnTo>
                  <a:lnTo>
                    <a:pt x="300022" y="970311"/>
                  </a:lnTo>
                  <a:lnTo>
                    <a:pt x="300022" y="1113967"/>
                  </a:lnTo>
                  <a:lnTo>
                    <a:pt x="9795" y="1113967"/>
                  </a:lnTo>
                  <a:lnTo>
                    <a:pt x="9795" y="979561"/>
                  </a:lnTo>
                  <a:lnTo>
                    <a:pt x="281327" y="622597"/>
                  </a:lnTo>
                  <a:close/>
                  <a:moveTo>
                    <a:pt x="300022" y="477444"/>
                  </a:moveTo>
                  <a:lnTo>
                    <a:pt x="319962" y="525194"/>
                  </a:lnTo>
                  <a:lnTo>
                    <a:pt x="319962" y="526282"/>
                  </a:lnTo>
                  <a:cubicBezTo>
                    <a:pt x="319962" y="540793"/>
                    <a:pt x="316606" y="556483"/>
                    <a:pt x="309895" y="573351"/>
                  </a:cubicBezTo>
                  <a:lnTo>
                    <a:pt x="300022" y="590370"/>
                  </a:lnTo>
                  <a:close/>
                  <a:moveTo>
                    <a:pt x="239427" y="314607"/>
                  </a:moveTo>
                  <a:lnTo>
                    <a:pt x="300022" y="322853"/>
                  </a:lnTo>
                  <a:lnTo>
                    <a:pt x="300022" y="477444"/>
                  </a:lnTo>
                  <a:lnTo>
                    <a:pt x="299284" y="475676"/>
                  </a:lnTo>
                  <a:cubicBezTo>
                    <a:pt x="285499" y="464067"/>
                    <a:pt x="265909" y="458263"/>
                    <a:pt x="240515" y="458263"/>
                  </a:cubicBezTo>
                  <a:cubicBezTo>
                    <a:pt x="216210" y="458263"/>
                    <a:pt x="196348" y="466335"/>
                    <a:pt x="180931" y="482478"/>
                  </a:cubicBezTo>
                  <a:cubicBezTo>
                    <a:pt x="165513" y="498621"/>
                    <a:pt x="156172" y="521566"/>
                    <a:pt x="152907" y="551313"/>
                  </a:cubicBezTo>
                  <a:lnTo>
                    <a:pt x="152907" y="551857"/>
                  </a:lnTo>
                  <a:lnTo>
                    <a:pt x="0" y="551857"/>
                  </a:lnTo>
                  <a:lnTo>
                    <a:pt x="0" y="551313"/>
                  </a:lnTo>
                  <a:cubicBezTo>
                    <a:pt x="5079" y="476220"/>
                    <a:pt x="29112" y="417996"/>
                    <a:pt x="72100" y="376640"/>
                  </a:cubicBezTo>
                  <a:cubicBezTo>
                    <a:pt x="115088" y="335284"/>
                    <a:pt x="170864" y="314607"/>
                    <a:pt x="239427" y="314607"/>
                  </a:cubicBezTo>
                  <a:close/>
                  <a:moveTo>
                    <a:pt x="300022" y="0"/>
                  </a:moveTo>
                  <a:lnTo>
                    <a:pt x="9484662" y="0"/>
                  </a:lnTo>
                  <a:lnTo>
                    <a:pt x="9484662" y="1405283"/>
                  </a:lnTo>
                  <a:lnTo>
                    <a:pt x="300022" y="1405283"/>
                  </a:lnTo>
                  <a:lnTo>
                    <a:pt x="300022" y="1113967"/>
                  </a:lnTo>
                  <a:lnTo>
                    <a:pt x="477766" y="1113967"/>
                  </a:lnTo>
                  <a:lnTo>
                    <a:pt x="477766" y="970311"/>
                  </a:lnTo>
                  <a:lnTo>
                    <a:pt x="300022" y="970311"/>
                  </a:lnTo>
                  <a:lnTo>
                    <a:pt x="300022" y="853270"/>
                  </a:lnTo>
                  <a:lnTo>
                    <a:pt x="402129" y="724354"/>
                  </a:lnTo>
                  <a:cubicBezTo>
                    <a:pt x="424620" y="695695"/>
                    <a:pt x="442124" y="663681"/>
                    <a:pt x="454640" y="628311"/>
                  </a:cubicBezTo>
                  <a:cubicBezTo>
                    <a:pt x="467155" y="592941"/>
                    <a:pt x="473413" y="557299"/>
                    <a:pt x="473413" y="521385"/>
                  </a:cubicBezTo>
                  <a:lnTo>
                    <a:pt x="473413" y="520841"/>
                  </a:lnTo>
                  <a:cubicBezTo>
                    <a:pt x="473413" y="455179"/>
                    <a:pt x="453007" y="404392"/>
                    <a:pt x="412196" y="368478"/>
                  </a:cubicBezTo>
                  <a:cubicBezTo>
                    <a:pt x="391790" y="350521"/>
                    <a:pt x="367190" y="337053"/>
                    <a:pt x="338395" y="328074"/>
                  </a:cubicBezTo>
                  <a:lnTo>
                    <a:pt x="300022" y="3228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sz="1013"/>
            </a:p>
          </p:txBody>
        </p:sp>
        <p:sp>
          <p:nvSpPr>
            <p:cNvPr id="28" name="テキスト ボックス 27">
              <a:extLst>
                <a:ext uri="{FF2B5EF4-FFF2-40B4-BE49-F238E27FC236}">
                  <a16:creationId xmlns:a16="http://schemas.microsoft.com/office/drawing/2014/main" id="{D311923C-6D72-305D-D63B-D49C42F41736}"/>
                </a:ext>
              </a:extLst>
            </p:cNvPr>
            <p:cNvSpPr txBox="1"/>
            <p:nvPr/>
          </p:nvSpPr>
          <p:spPr>
            <a:xfrm>
              <a:off x="1234441" y="1970872"/>
              <a:ext cx="5492115" cy="822469"/>
            </a:xfrm>
            <a:prstGeom prst="rect">
              <a:avLst/>
            </a:prstGeom>
            <a:noFill/>
          </p:spPr>
          <p:txBody>
            <a:bodyPr wrap="square" rtlCol="0">
              <a:spAutoFit/>
            </a:bodyPr>
            <a:lstStyle/>
            <a:p>
              <a:pPr algn="l" fontAlgn="base">
                <a:lnSpc>
                  <a:spcPct val="150000"/>
                </a:lnSpc>
              </a:pPr>
              <a:r>
                <a:rPr lang="ja-JP" altLang="en-US" sz="900" b="1" dirty="0">
                  <a:solidFill>
                    <a:srgbClr val="002060"/>
                  </a:solidFill>
                  <a:latin typeface="BIZ UDゴシック" panose="020B0400000000000000" pitchFamily="49" charset="-128"/>
                  <a:ea typeface="BIZ UDゴシック" panose="020B0400000000000000" pitchFamily="49" charset="-128"/>
                </a:rPr>
                <a:t>経営管理</a:t>
              </a:r>
            </a:p>
            <a:p>
              <a:pPr algn="l">
                <a:lnSpc>
                  <a:spcPct val="150000"/>
                </a:lnSpc>
              </a:pPr>
              <a:r>
                <a:rPr lang="ja-JP" altLang="en-US" sz="591" dirty="0">
                  <a:solidFill>
                    <a:srgbClr val="292929"/>
                  </a:solidFill>
                  <a:latin typeface="BIZ UDゴシック" panose="020B0400000000000000" pitchFamily="49" charset="-128"/>
                  <a:ea typeface="BIZ UDゴシック" panose="020B0400000000000000" pitchFamily="49" charset="-128"/>
                </a:rPr>
                <a:t>管理能力タイプは、マネージャーや経営者などの管理職へ就くことに価値を見出すタイプです。</a:t>
              </a:r>
              <a:endParaRPr lang="en-US" altLang="ja-JP" sz="591" dirty="0">
                <a:solidFill>
                  <a:srgbClr val="292929"/>
                </a:solidFill>
                <a:latin typeface="BIZ UDゴシック" panose="020B0400000000000000" pitchFamily="49" charset="-128"/>
                <a:ea typeface="BIZ UDゴシック" panose="020B0400000000000000" pitchFamily="49" charset="-128"/>
              </a:endParaRPr>
            </a:p>
            <a:p>
              <a:pPr algn="l">
                <a:lnSpc>
                  <a:spcPct val="150000"/>
                </a:lnSpc>
              </a:pPr>
              <a:r>
                <a:rPr lang="ja-JP" altLang="en-US" sz="591" dirty="0">
                  <a:solidFill>
                    <a:srgbClr val="292929"/>
                  </a:solidFill>
                  <a:latin typeface="BIZ UDゴシック" panose="020B0400000000000000" pitchFamily="49" charset="-128"/>
                  <a:ea typeface="BIZ UDゴシック" panose="020B0400000000000000" pitchFamily="49" charset="-128"/>
                </a:rPr>
                <a:t>専門的な能力よりも組織全体の経営に興味があり、オールマイティーな能力を重視します。</a:t>
              </a:r>
              <a:endParaRPr lang="en-US" altLang="ja-JP" sz="591" dirty="0">
                <a:solidFill>
                  <a:srgbClr val="292929"/>
                </a:solidFill>
                <a:latin typeface="BIZ UDゴシック" panose="020B0400000000000000" pitchFamily="49" charset="-128"/>
                <a:ea typeface="BIZ UDゴシック" panose="020B0400000000000000" pitchFamily="49" charset="-128"/>
              </a:endParaRPr>
            </a:p>
            <a:p>
              <a:pPr algn="l">
                <a:lnSpc>
                  <a:spcPct val="150000"/>
                </a:lnSpc>
              </a:pPr>
              <a:r>
                <a:rPr lang="ja-JP" altLang="en-US" sz="591" dirty="0">
                  <a:solidFill>
                    <a:srgbClr val="292929"/>
                  </a:solidFill>
                  <a:latin typeface="BIZ UDゴシック" panose="020B0400000000000000" pitchFamily="49" charset="-128"/>
                  <a:ea typeface="BIZ UDゴシック" panose="020B0400000000000000" pitchFamily="49" charset="-128"/>
                </a:rPr>
                <a:t>キャリアップに興味があり、大きなプロジェクトに関わったり、リーダーを任されたりといった仕事にやりがいを感じるタイプです。</a:t>
              </a:r>
            </a:p>
            <a:p>
              <a:pPr algn="l">
                <a:lnSpc>
                  <a:spcPct val="150000"/>
                </a:lnSpc>
              </a:pPr>
              <a:r>
                <a:rPr lang="ja-JP" altLang="en-US" sz="591" dirty="0">
                  <a:solidFill>
                    <a:srgbClr val="292929"/>
                  </a:solidFill>
                  <a:latin typeface="BIZ UDゴシック" panose="020B0400000000000000" pitchFamily="49" charset="-128"/>
                  <a:ea typeface="BIZ UDゴシック" panose="020B0400000000000000" pitchFamily="49" charset="-128"/>
                </a:rPr>
                <a:t>管理職に必要なスキルを積むために、職種変更をともなう異動や資格取得への努力を惜しまないのが特徴。責任を与えられることで成長します。</a:t>
              </a:r>
            </a:p>
          </p:txBody>
        </p:sp>
      </p:grpSp>
      <p:grpSp>
        <p:nvGrpSpPr>
          <p:cNvPr id="38" name="グループ化 37">
            <a:extLst>
              <a:ext uri="{FF2B5EF4-FFF2-40B4-BE49-F238E27FC236}">
                <a16:creationId xmlns:a16="http://schemas.microsoft.com/office/drawing/2014/main" id="{208E424F-54CF-1DD7-BAEE-47D6CED1CB2C}"/>
              </a:ext>
            </a:extLst>
          </p:cNvPr>
          <p:cNvGrpSpPr/>
          <p:nvPr/>
        </p:nvGrpSpPr>
        <p:grpSpPr>
          <a:xfrm>
            <a:off x="654222" y="3489085"/>
            <a:ext cx="5861309" cy="883201"/>
            <a:chOff x="865247" y="2848381"/>
            <a:chExt cx="5861309" cy="883201"/>
          </a:xfrm>
        </p:grpSpPr>
        <p:sp>
          <p:nvSpPr>
            <p:cNvPr id="19" name="フリーフォーム: 図形 18">
              <a:extLst>
                <a:ext uri="{FF2B5EF4-FFF2-40B4-BE49-F238E27FC236}">
                  <a16:creationId xmlns:a16="http://schemas.microsoft.com/office/drawing/2014/main" id="{96F45286-73E9-34E5-F89E-74B686EEDA2D}"/>
                </a:ext>
              </a:extLst>
            </p:cNvPr>
            <p:cNvSpPr/>
            <p:nvPr/>
          </p:nvSpPr>
          <p:spPr>
            <a:xfrm>
              <a:off x="865247" y="2848381"/>
              <a:ext cx="5341244" cy="883201"/>
            </a:xfrm>
            <a:custGeom>
              <a:avLst/>
              <a:gdLst/>
              <a:ahLst/>
              <a:cxnLst/>
              <a:rect l="l" t="t" r="r" b="b"/>
              <a:pathLst>
                <a:path w="9495545" h="1405283">
                  <a:moveTo>
                    <a:pt x="0" y="926203"/>
                  </a:moveTo>
                  <a:lnTo>
                    <a:pt x="153995" y="926203"/>
                  </a:lnTo>
                  <a:cubicBezTo>
                    <a:pt x="157623" y="950509"/>
                    <a:pt x="166692" y="969373"/>
                    <a:pt x="181203" y="982795"/>
                  </a:cubicBezTo>
                  <a:cubicBezTo>
                    <a:pt x="195713" y="996218"/>
                    <a:pt x="214396" y="1002929"/>
                    <a:pt x="237250" y="1002929"/>
                  </a:cubicBezTo>
                  <a:cubicBezTo>
                    <a:pt x="265546" y="1002929"/>
                    <a:pt x="287403" y="995039"/>
                    <a:pt x="302821" y="979258"/>
                  </a:cubicBezTo>
                  <a:lnTo>
                    <a:pt x="310905" y="965975"/>
                  </a:lnTo>
                  <a:lnTo>
                    <a:pt x="310905" y="1139325"/>
                  </a:lnTo>
                  <a:lnTo>
                    <a:pt x="253575" y="1147674"/>
                  </a:lnTo>
                  <a:cubicBezTo>
                    <a:pt x="206052" y="1147674"/>
                    <a:pt x="163608" y="1138967"/>
                    <a:pt x="126243" y="1121554"/>
                  </a:cubicBezTo>
                  <a:cubicBezTo>
                    <a:pt x="88878" y="1104141"/>
                    <a:pt x="59131" y="1078929"/>
                    <a:pt x="37002" y="1045917"/>
                  </a:cubicBezTo>
                  <a:cubicBezTo>
                    <a:pt x="14873" y="1012905"/>
                    <a:pt x="2539" y="973000"/>
                    <a:pt x="0" y="926203"/>
                  </a:cubicBezTo>
                  <a:close/>
                  <a:moveTo>
                    <a:pt x="310905" y="832305"/>
                  </a:moveTo>
                  <a:lnTo>
                    <a:pt x="321254" y="854103"/>
                  </a:lnTo>
                  <a:cubicBezTo>
                    <a:pt x="324383" y="865712"/>
                    <a:pt x="325948" y="879044"/>
                    <a:pt x="325948" y="894098"/>
                  </a:cubicBezTo>
                  <a:lnTo>
                    <a:pt x="325948" y="912600"/>
                  </a:lnTo>
                  <a:cubicBezTo>
                    <a:pt x="325948" y="926929"/>
                    <a:pt x="324020" y="939648"/>
                    <a:pt x="320166" y="950758"/>
                  </a:cubicBezTo>
                  <a:lnTo>
                    <a:pt x="310905" y="965975"/>
                  </a:lnTo>
                  <a:close/>
                  <a:moveTo>
                    <a:pt x="310905" y="592245"/>
                  </a:moveTo>
                  <a:lnTo>
                    <a:pt x="310905" y="832305"/>
                  </a:lnTo>
                  <a:lnTo>
                    <a:pt x="307174" y="824447"/>
                  </a:lnTo>
                  <a:cubicBezTo>
                    <a:pt x="294659" y="808122"/>
                    <a:pt x="276792" y="799960"/>
                    <a:pt x="253575" y="799960"/>
                  </a:cubicBezTo>
                  <a:lnTo>
                    <a:pt x="186644" y="799960"/>
                  </a:lnTo>
                  <a:lnTo>
                    <a:pt x="186644" y="656304"/>
                  </a:lnTo>
                  <a:lnTo>
                    <a:pt x="253575" y="656304"/>
                  </a:lnTo>
                  <a:cubicBezTo>
                    <a:pt x="272439" y="656304"/>
                    <a:pt x="287040" y="649139"/>
                    <a:pt x="297379" y="634809"/>
                  </a:cubicBezTo>
                  <a:cubicBezTo>
                    <a:pt x="302549" y="627645"/>
                    <a:pt x="306426" y="619052"/>
                    <a:pt x="309010" y="609030"/>
                  </a:cubicBezTo>
                  <a:close/>
                  <a:moveTo>
                    <a:pt x="310905" y="546129"/>
                  </a:moveTo>
                  <a:lnTo>
                    <a:pt x="312888" y="561077"/>
                  </a:lnTo>
                  <a:lnTo>
                    <a:pt x="312888" y="574681"/>
                  </a:lnTo>
                  <a:lnTo>
                    <a:pt x="310905" y="592245"/>
                  </a:lnTo>
                  <a:close/>
                  <a:moveTo>
                    <a:pt x="253031" y="340151"/>
                  </a:moveTo>
                  <a:lnTo>
                    <a:pt x="310905" y="348479"/>
                  </a:lnTo>
                  <a:lnTo>
                    <a:pt x="310905" y="546129"/>
                  </a:lnTo>
                  <a:lnTo>
                    <a:pt x="308602" y="528768"/>
                  </a:lnTo>
                  <a:cubicBezTo>
                    <a:pt x="305746" y="519381"/>
                    <a:pt x="301460" y="511377"/>
                    <a:pt x="295747" y="504757"/>
                  </a:cubicBezTo>
                  <a:cubicBezTo>
                    <a:pt x="284320" y="491516"/>
                    <a:pt x="268267" y="484895"/>
                    <a:pt x="247589" y="484895"/>
                  </a:cubicBezTo>
                  <a:cubicBezTo>
                    <a:pt x="227274" y="484895"/>
                    <a:pt x="209952" y="492513"/>
                    <a:pt x="195623" y="507750"/>
                  </a:cubicBezTo>
                  <a:cubicBezTo>
                    <a:pt x="181293" y="522986"/>
                    <a:pt x="171589" y="544571"/>
                    <a:pt x="166511" y="572504"/>
                  </a:cubicBezTo>
                  <a:lnTo>
                    <a:pt x="13059" y="572504"/>
                  </a:lnTo>
                  <a:cubicBezTo>
                    <a:pt x="19589" y="498862"/>
                    <a:pt x="45164" y="441726"/>
                    <a:pt x="89785" y="401096"/>
                  </a:cubicBezTo>
                  <a:cubicBezTo>
                    <a:pt x="134406" y="360466"/>
                    <a:pt x="188821" y="340151"/>
                    <a:pt x="253031" y="340151"/>
                  </a:cubicBezTo>
                  <a:close/>
                  <a:moveTo>
                    <a:pt x="310905" y="0"/>
                  </a:moveTo>
                  <a:lnTo>
                    <a:pt x="9495545" y="0"/>
                  </a:lnTo>
                  <a:lnTo>
                    <a:pt x="9495545" y="1405283"/>
                  </a:lnTo>
                  <a:lnTo>
                    <a:pt x="310905" y="1405283"/>
                  </a:lnTo>
                  <a:lnTo>
                    <a:pt x="310905" y="1139325"/>
                  </a:lnTo>
                  <a:lnTo>
                    <a:pt x="351659" y="1133390"/>
                  </a:lnTo>
                  <a:cubicBezTo>
                    <a:pt x="380227" y="1123867"/>
                    <a:pt x="404668" y="1109583"/>
                    <a:pt x="424983" y="1090537"/>
                  </a:cubicBezTo>
                  <a:cubicBezTo>
                    <a:pt x="465613" y="1052447"/>
                    <a:pt x="485928" y="998757"/>
                    <a:pt x="485928" y="929468"/>
                  </a:cubicBezTo>
                  <a:lnTo>
                    <a:pt x="485928" y="905526"/>
                  </a:lnTo>
                  <a:cubicBezTo>
                    <a:pt x="485928" y="857277"/>
                    <a:pt x="475499" y="817554"/>
                    <a:pt x="454640" y="786356"/>
                  </a:cubicBezTo>
                  <a:cubicBezTo>
                    <a:pt x="433780" y="755158"/>
                    <a:pt x="404305" y="735206"/>
                    <a:pt x="366215" y="726499"/>
                  </a:cubicBezTo>
                  <a:cubicBezTo>
                    <a:pt x="400315" y="713077"/>
                    <a:pt x="426616" y="692762"/>
                    <a:pt x="445117" y="665554"/>
                  </a:cubicBezTo>
                  <a:cubicBezTo>
                    <a:pt x="463618" y="638346"/>
                    <a:pt x="472869" y="606423"/>
                    <a:pt x="472869" y="569783"/>
                  </a:cubicBezTo>
                  <a:lnTo>
                    <a:pt x="472869" y="545840"/>
                  </a:lnTo>
                  <a:cubicBezTo>
                    <a:pt x="472869" y="480179"/>
                    <a:pt x="453733" y="429482"/>
                    <a:pt x="415461" y="393750"/>
                  </a:cubicBezTo>
                  <a:cubicBezTo>
                    <a:pt x="396325" y="375883"/>
                    <a:pt x="373221" y="362484"/>
                    <a:pt x="346149" y="353550"/>
                  </a:cubicBezTo>
                  <a:lnTo>
                    <a:pt x="310905" y="3484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sz="1013"/>
            </a:p>
          </p:txBody>
        </p:sp>
        <p:sp>
          <p:nvSpPr>
            <p:cNvPr id="29" name="テキスト ボックス 28">
              <a:extLst>
                <a:ext uri="{FF2B5EF4-FFF2-40B4-BE49-F238E27FC236}">
                  <a16:creationId xmlns:a16="http://schemas.microsoft.com/office/drawing/2014/main" id="{4C4EA271-7A8A-EAE1-91E4-FD4199B27AEA}"/>
                </a:ext>
              </a:extLst>
            </p:cNvPr>
            <p:cNvSpPr txBox="1"/>
            <p:nvPr/>
          </p:nvSpPr>
          <p:spPr>
            <a:xfrm>
              <a:off x="1234441" y="2848381"/>
              <a:ext cx="5492115" cy="822469"/>
            </a:xfrm>
            <a:prstGeom prst="rect">
              <a:avLst/>
            </a:prstGeom>
            <a:noFill/>
          </p:spPr>
          <p:txBody>
            <a:bodyPr wrap="square" rtlCol="0">
              <a:spAutoFit/>
            </a:bodyPr>
            <a:lstStyle/>
            <a:p>
              <a:pPr algn="l" fontAlgn="base">
                <a:lnSpc>
                  <a:spcPct val="150000"/>
                </a:lnSpc>
              </a:pPr>
              <a:r>
                <a:rPr lang="ja-JP" altLang="en-US" sz="900" b="1" dirty="0">
                  <a:solidFill>
                    <a:srgbClr val="002060"/>
                  </a:solidFill>
                  <a:latin typeface="BIZ UDゴシック" panose="020B0400000000000000" pitchFamily="49" charset="-128"/>
                  <a:ea typeface="BIZ UDゴシック" panose="020B0400000000000000" pitchFamily="49" charset="-128"/>
                </a:rPr>
                <a:t>自律・独立</a:t>
              </a:r>
              <a:endParaRPr lang="en-US" altLang="ja-JP" sz="900" b="1" dirty="0">
                <a:solidFill>
                  <a:srgbClr val="002060"/>
                </a:solidFill>
                <a:latin typeface="BIZ UDゴシック" panose="020B0400000000000000" pitchFamily="49" charset="-128"/>
                <a:ea typeface="BIZ UDゴシック" panose="020B0400000000000000" pitchFamily="49" charset="-128"/>
              </a:endParaRPr>
            </a:p>
            <a:p>
              <a:pPr algn="l" fontAlgn="base">
                <a:lnSpc>
                  <a:spcPct val="150000"/>
                </a:lnSpc>
              </a:pPr>
              <a:r>
                <a:rPr lang="ja-JP" altLang="en-US" sz="591" dirty="0">
                  <a:latin typeface="BIZ UDゴシック" panose="020B0400000000000000" pitchFamily="49" charset="-128"/>
                  <a:ea typeface="BIZ UDゴシック" panose="020B0400000000000000" pitchFamily="49" charset="-128"/>
                </a:rPr>
                <a:t>自律・独立タイプは、自分の裁量で仕事を進めたいタイプです。</a:t>
              </a:r>
              <a:endParaRPr lang="en-US" altLang="ja-JP" sz="591" dirty="0">
                <a:latin typeface="BIZ UDゴシック" panose="020B0400000000000000" pitchFamily="49" charset="-128"/>
                <a:ea typeface="BIZ UDゴシック" panose="020B0400000000000000" pitchFamily="49" charset="-128"/>
              </a:endParaRPr>
            </a:p>
            <a:p>
              <a:pPr fontAlgn="base">
                <a:lnSpc>
                  <a:spcPct val="150000"/>
                </a:lnSpc>
              </a:pPr>
              <a:r>
                <a:rPr lang="ja-JP" altLang="en-US" sz="591" dirty="0">
                  <a:latin typeface="BIZ UDゴシック" panose="020B0400000000000000" pitchFamily="49" charset="-128"/>
                  <a:ea typeface="BIZ UDゴシック" panose="020B0400000000000000" pitchFamily="49" charset="-128"/>
                </a:rPr>
                <a:t>会社員の場合は、上司との距離が近く、気軽に相談や提案できる環境を整えると能力を発揮します。</a:t>
              </a:r>
              <a:endParaRPr lang="en-US" altLang="ja-JP" sz="591" dirty="0">
                <a:latin typeface="BIZ UDゴシック" panose="020B0400000000000000" pitchFamily="49" charset="-128"/>
                <a:ea typeface="BIZ UDゴシック" panose="020B0400000000000000" pitchFamily="49" charset="-128"/>
              </a:endParaRPr>
            </a:p>
            <a:p>
              <a:pPr fontAlgn="base">
                <a:lnSpc>
                  <a:spcPct val="150000"/>
                </a:lnSpc>
              </a:pPr>
              <a:r>
                <a:rPr lang="ja-JP" altLang="en-US" sz="591" dirty="0">
                  <a:latin typeface="BIZ UDゴシック" panose="020B0400000000000000" pitchFamily="49" charset="-128"/>
                  <a:ea typeface="BIZ UDゴシック" panose="020B0400000000000000" pitchFamily="49" charset="-128"/>
                </a:rPr>
                <a:t>自分のペースを守ることを重視し、自由度の高い職場で能力を発揮できるため、個人での仕事に向いています。</a:t>
              </a:r>
              <a:endParaRPr lang="en-US" altLang="ja-JP" sz="591" dirty="0">
                <a:latin typeface="BIZ UDゴシック" panose="020B0400000000000000" pitchFamily="49" charset="-128"/>
                <a:ea typeface="BIZ UDゴシック" panose="020B0400000000000000" pitchFamily="49" charset="-128"/>
              </a:endParaRPr>
            </a:p>
            <a:p>
              <a:pPr algn="l">
                <a:lnSpc>
                  <a:spcPct val="150000"/>
                </a:lnSpc>
              </a:pPr>
              <a:r>
                <a:rPr lang="ja-JP" altLang="en-US" sz="591" dirty="0">
                  <a:latin typeface="BIZ UDゴシック" panose="020B0400000000000000" pitchFamily="49" charset="-128"/>
                  <a:ea typeface="BIZ UDゴシック" panose="020B0400000000000000" pitchFamily="49" charset="-128"/>
                </a:rPr>
                <a:t>起業家的創造性とは自律的に仕事ができるかどうかという動機の点で異なります。</a:t>
              </a:r>
            </a:p>
          </p:txBody>
        </p:sp>
      </p:grpSp>
      <p:grpSp>
        <p:nvGrpSpPr>
          <p:cNvPr id="39" name="グループ化 38">
            <a:extLst>
              <a:ext uri="{FF2B5EF4-FFF2-40B4-BE49-F238E27FC236}">
                <a16:creationId xmlns:a16="http://schemas.microsoft.com/office/drawing/2014/main" id="{FE8DEEF7-8B8D-8D0E-B8B1-D87764823035}"/>
              </a:ext>
            </a:extLst>
          </p:cNvPr>
          <p:cNvGrpSpPr/>
          <p:nvPr/>
        </p:nvGrpSpPr>
        <p:grpSpPr>
          <a:xfrm>
            <a:off x="672180" y="4437887"/>
            <a:ext cx="5843351" cy="883201"/>
            <a:chOff x="883205" y="3725890"/>
            <a:chExt cx="5843351" cy="883201"/>
          </a:xfrm>
        </p:grpSpPr>
        <p:sp>
          <p:nvSpPr>
            <p:cNvPr id="20" name="フリーフォーム: 図形 19">
              <a:extLst>
                <a:ext uri="{FF2B5EF4-FFF2-40B4-BE49-F238E27FC236}">
                  <a16:creationId xmlns:a16="http://schemas.microsoft.com/office/drawing/2014/main" id="{131A84B2-41CD-A78F-5F96-4D8115931C4D}"/>
                </a:ext>
              </a:extLst>
            </p:cNvPr>
            <p:cNvSpPr/>
            <p:nvPr/>
          </p:nvSpPr>
          <p:spPr>
            <a:xfrm>
              <a:off x="883205" y="3725890"/>
              <a:ext cx="5323286" cy="883201"/>
            </a:xfrm>
            <a:custGeom>
              <a:avLst/>
              <a:gdLst/>
              <a:ahLst/>
              <a:cxnLst/>
              <a:rect l="l" t="t" r="r" b="b"/>
              <a:pathLst>
                <a:path w="9463619" h="1405283">
                  <a:moveTo>
                    <a:pt x="243780" y="333350"/>
                  </a:moveTo>
                  <a:lnTo>
                    <a:pt x="278979" y="333350"/>
                  </a:lnTo>
                  <a:lnTo>
                    <a:pt x="278979" y="629107"/>
                  </a:lnTo>
                  <a:lnTo>
                    <a:pt x="175217" y="859002"/>
                  </a:lnTo>
                  <a:lnTo>
                    <a:pt x="278979" y="859002"/>
                  </a:lnTo>
                  <a:lnTo>
                    <a:pt x="278979" y="1002658"/>
                  </a:lnTo>
                  <a:lnTo>
                    <a:pt x="0" y="1002658"/>
                  </a:lnTo>
                  <a:lnTo>
                    <a:pt x="0" y="865532"/>
                  </a:lnTo>
                  <a:close/>
                  <a:moveTo>
                    <a:pt x="278979" y="0"/>
                  </a:moveTo>
                  <a:lnTo>
                    <a:pt x="9463619" y="0"/>
                  </a:lnTo>
                  <a:lnTo>
                    <a:pt x="9463619" y="1405283"/>
                  </a:lnTo>
                  <a:lnTo>
                    <a:pt x="278979" y="1405283"/>
                  </a:lnTo>
                  <a:lnTo>
                    <a:pt x="278979" y="1002658"/>
                  </a:lnTo>
                  <a:lnTo>
                    <a:pt x="319418" y="1002658"/>
                  </a:lnTo>
                  <a:lnTo>
                    <a:pt x="319418" y="1124548"/>
                  </a:lnTo>
                  <a:lnTo>
                    <a:pt x="468516" y="1124548"/>
                  </a:lnTo>
                  <a:lnTo>
                    <a:pt x="468516" y="1002658"/>
                  </a:lnTo>
                  <a:lnTo>
                    <a:pt x="530549" y="1002658"/>
                  </a:lnTo>
                  <a:lnTo>
                    <a:pt x="530549" y="859002"/>
                  </a:lnTo>
                  <a:lnTo>
                    <a:pt x="468516" y="859002"/>
                  </a:lnTo>
                  <a:lnTo>
                    <a:pt x="468516" y="658754"/>
                  </a:lnTo>
                  <a:lnTo>
                    <a:pt x="319418" y="658754"/>
                  </a:lnTo>
                  <a:lnTo>
                    <a:pt x="319418" y="859002"/>
                  </a:lnTo>
                  <a:lnTo>
                    <a:pt x="278979" y="859002"/>
                  </a:lnTo>
                  <a:lnTo>
                    <a:pt x="278979" y="629107"/>
                  </a:lnTo>
                  <a:lnTo>
                    <a:pt x="412468" y="333350"/>
                  </a:lnTo>
                  <a:lnTo>
                    <a:pt x="278979" y="333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sz="1013"/>
            </a:p>
          </p:txBody>
        </p:sp>
        <p:sp>
          <p:nvSpPr>
            <p:cNvPr id="30" name="テキスト ボックス 29">
              <a:extLst>
                <a:ext uri="{FF2B5EF4-FFF2-40B4-BE49-F238E27FC236}">
                  <a16:creationId xmlns:a16="http://schemas.microsoft.com/office/drawing/2014/main" id="{2EFC78CA-4CBF-FF67-5D25-C432DE060788}"/>
                </a:ext>
              </a:extLst>
            </p:cNvPr>
            <p:cNvSpPr txBox="1"/>
            <p:nvPr/>
          </p:nvSpPr>
          <p:spPr>
            <a:xfrm>
              <a:off x="1234441" y="3725890"/>
              <a:ext cx="5492115" cy="822469"/>
            </a:xfrm>
            <a:prstGeom prst="rect">
              <a:avLst/>
            </a:prstGeom>
            <a:noFill/>
          </p:spPr>
          <p:txBody>
            <a:bodyPr wrap="square" rtlCol="0">
              <a:spAutoFit/>
            </a:bodyPr>
            <a:lstStyle/>
            <a:p>
              <a:pPr algn="l" fontAlgn="base">
                <a:lnSpc>
                  <a:spcPct val="150000"/>
                </a:lnSpc>
              </a:pPr>
              <a:r>
                <a:rPr lang="ja-JP" altLang="en-US" sz="900" b="1" dirty="0">
                  <a:solidFill>
                    <a:srgbClr val="002060"/>
                  </a:solidFill>
                  <a:latin typeface="BIZ UDゴシック" panose="020B0400000000000000" pitchFamily="49" charset="-128"/>
                  <a:ea typeface="BIZ UDゴシック" panose="020B0400000000000000" pitchFamily="49" charset="-128"/>
                </a:rPr>
                <a:t>保障・安定</a:t>
              </a:r>
              <a:endParaRPr lang="en-US" altLang="ja-JP" sz="900" b="1" dirty="0">
                <a:solidFill>
                  <a:srgbClr val="002060"/>
                </a:solidFill>
                <a:latin typeface="BIZ UDゴシック" panose="020B0400000000000000" pitchFamily="49" charset="-128"/>
                <a:ea typeface="BIZ UDゴシック" panose="020B0400000000000000" pitchFamily="49" charset="-128"/>
              </a:endParaRPr>
            </a:p>
            <a:p>
              <a:pPr algn="l" fontAlgn="base">
                <a:lnSpc>
                  <a:spcPct val="150000"/>
                </a:lnSpc>
              </a:pPr>
              <a:r>
                <a:rPr lang="ja-JP" altLang="en-US" sz="591" dirty="0">
                  <a:solidFill>
                    <a:srgbClr val="333333"/>
                  </a:solidFill>
                  <a:latin typeface="BIZ UDゴシック" panose="020B0400000000000000" pitchFamily="49" charset="-128"/>
                  <a:ea typeface="BIZ UDゴシック" panose="020B0400000000000000" pitchFamily="49" charset="-128"/>
                </a:rPr>
                <a:t>安全で確実と感じられ、将来の出来事を予測することができ、ゆったりとした気持ちで仕事をしたいタイプです。</a:t>
              </a:r>
              <a:br>
                <a:rPr lang="ja-JP" altLang="en-US" sz="591" dirty="0">
                  <a:latin typeface="BIZ UDゴシック" panose="020B0400000000000000" pitchFamily="49" charset="-128"/>
                  <a:ea typeface="BIZ UDゴシック" panose="020B0400000000000000" pitchFamily="49" charset="-128"/>
                </a:rPr>
              </a:br>
              <a:r>
                <a:rPr lang="ja-JP" altLang="en-US" sz="591" dirty="0">
                  <a:solidFill>
                    <a:srgbClr val="333333"/>
                  </a:solidFill>
                  <a:latin typeface="BIZ UDゴシック" panose="020B0400000000000000" pitchFamily="49" charset="-128"/>
                  <a:ea typeface="BIZ UDゴシック" panose="020B0400000000000000" pitchFamily="49" charset="-128"/>
                </a:rPr>
                <a:t>大きな変化を嫌い、キャリアチェンジには保守的で、働き方が変わることや異動に抵抗を感じるタイプです。</a:t>
              </a:r>
              <a:endParaRPr lang="en-US" altLang="ja-JP" sz="591" dirty="0">
                <a:solidFill>
                  <a:srgbClr val="333333"/>
                </a:solidFill>
                <a:latin typeface="BIZ UDゴシック" panose="020B0400000000000000" pitchFamily="49" charset="-128"/>
                <a:ea typeface="BIZ UDゴシック" panose="020B0400000000000000" pitchFamily="49" charset="-128"/>
              </a:endParaRPr>
            </a:p>
            <a:p>
              <a:pPr algn="l">
                <a:lnSpc>
                  <a:spcPct val="150000"/>
                </a:lnSpc>
              </a:pPr>
              <a:r>
                <a:rPr lang="ja-JP" altLang="en-US" sz="591" dirty="0">
                  <a:solidFill>
                    <a:srgbClr val="292929"/>
                  </a:solidFill>
                  <a:latin typeface="BIZ UDゴシック" panose="020B0400000000000000" pitchFamily="49" charset="-128"/>
                  <a:ea typeface="BIZ UDゴシック" panose="020B0400000000000000" pitchFamily="49" charset="-128"/>
                </a:rPr>
                <a:t>堅実派であるため、危機管理やリスクマネジメントが得意です。この特徴を仕事に活かすことで能力が発揮されます。</a:t>
              </a:r>
            </a:p>
            <a:p>
              <a:pPr algn="l">
                <a:lnSpc>
                  <a:spcPct val="150000"/>
                </a:lnSpc>
              </a:pPr>
              <a:r>
                <a:rPr lang="ja-JP" altLang="en-US" sz="591" dirty="0">
                  <a:solidFill>
                    <a:srgbClr val="292929"/>
                  </a:solidFill>
                  <a:latin typeface="BIZ UDゴシック" panose="020B0400000000000000" pitchFamily="49" charset="-128"/>
                  <a:ea typeface="BIZ UDゴシック" panose="020B0400000000000000" pitchFamily="49" charset="-128"/>
                </a:rPr>
                <a:t>何事にも継続性や安定性を重視するため、業務においても安定したパフォーマンスを発揮し続けるのが特徴です。</a:t>
              </a:r>
            </a:p>
          </p:txBody>
        </p:sp>
      </p:grpSp>
      <p:grpSp>
        <p:nvGrpSpPr>
          <p:cNvPr id="40" name="グループ化 39">
            <a:extLst>
              <a:ext uri="{FF2B5EF4-FFF2-40B4-BE49-F238E27FC236}">
                <a16:creationId xmlns:a16="http://schemas.microsoft.com/office/drawing/2014/main" id="{71F2D73F-9A01-D679-B8B5-AD44AE702118}"/>
              </a:ext>
            </a:extLst>
          </p:cNvPr>
          <p:cNvGrpSpPr/>
          <p:nvPr/>
        </p:nvGrpSpPr>
        <p:grpSpPr>
          <a:xfrm>
            <a:off x="709976" y="5386689"/>
            <a:ext cx="5780919" cy="883201"/>
            <a:chOff x="921001" y="4589389"/>
            <a:chExt cx="5780919" cy="883201"/>
          </a:xfrm>
        </p:grpSpPr>
        <p:sp>
          <p:nvSpPr>
            <p:cNvPr id="16" name="フリーフォーム: 図形 15">
              <a:extLst>
                <a:ext uri="{FF2B5EF4-FFF2-40B4-BE49-F238E27FC236}">
                  <a16:creationId xmlns:a16="http://schemas.microsoft.com/office/drawing/2014/main" id="{65F2A4C0-0044-CA05-CFA4-50D7C3BFA6D0}"/>
                </a:ext>
              </a:extLst>
            </p:cNvPr>
            <p:cNvSpPr/>
            <p:nvPr/>
          </p:nvSpPr>
          <p:spPr>
            <a:xfrm>
              <a:off x="921001" y="4589389"/>
              <a:ext cx="5279016" cy="883201"/>
            </a:xfrm>
            <a:custGeom>
              <a:avLst/>
              <a:gdLst/>
              <a:ahLst/>
              <a:cxnLst/>
              <a:rect l="l" t="t" r="r" b="b"/>
              <a:pathLst>
                <a:path w="9384918" h="1405283">
                  <a:moveTo>
                    <a:pt x="0" y="920979"/>
                  </a:moveTo>
                  <a:lnTo>
                    <a:pt x="149098" y="920979"/>
                  </a:lnTo>
                  <a:lnTo>
                    <a:pt x="149098" y="921523"/>
                  </a:lnTo>
                  <a:cubicBezTo>
                    <a:pt x="152000" y="950544"/>
                    <a:pt x="160888" y="973127"/>
                    <a:pt x="175761" y="989270"/>
                  </a:cubicBezTo>
                  <a:lnTo>
                    <a:pt x="200278" y="1006587"/>
                  </a:lnTo>
                  <a:lnTo>
                    <a:pt x="200278" y="1155554"/>
                  </a:lnTo>
                  <a:lnTo>
                    <a:pt x="186117" y="1154352"/>
                  </a:lnTo>
                  <a:cubicBezTo>
                    <a:pt x="142347" y="1146598"/>
                    <a:pt x="104341" y="1127213"/>
                    <a:pt x="72100" y="1096196"/>
                  </a:cubicBezTo>
                  <a:cubicBezTo>
                    <a:pt x="29112" y="1054840"/>
                    <a:pt x="5079" y="996797"/>
                    <a:pt x="0" y="922067"/>
                  </a:cubicBezTo>
                  <a:close/>
                  <a:moveTo>
                    <a:pt x="242692" y="751747"/>
                  </a:moveTo>
                  <a:cubicBezTo>
                    <a:pt x="266272" y="751747"/>
                    <a:pt x="284411" y="760182"/>
                    <a:pt x="297108" y="777050"/>
                  </a:cubicBezTo>
                  <a:cubicBezTo>
                    <a:pt x="309804" y="793919"/>
                    <a:pt x="316153" y="817953"/>
                    <a:pt x="316153" y="849151"/>
                  </a:cubicBezTo>
                  <a:lnTo>
                    <a:pt x="316153" y="915537"/>
                  </a:lnTo>
                  <a:cubicBezTo>
                    <a:pt x="316153" y="946373"/>
                    <a:pt x="309079" y="970406"/>
                    <a:pt x="294931" y="987638"/>
                  </a:cubicBezTo>
                  <a:cubicBezTo>
                    <a:pt x="280783" y="1004869"/>
                    <a:pt x="260468" y="1013485"/>
                    <a:pt x="233986" y="1013485"/>
                  </a:cubicBezTo>
                  <a:cubicBezTo>
                    <a:pt x="222014" y="1013485"/>
                    <a:pt x="211177" y="1011467"/>
                    <a:pt x="201473" y="1007431"/>
                  </a:cubicBezTo>
                  <a:lnTo>
                    <a:pt x="200278" y="1006587"/>
                  </a:lnTo>
                  <a:lnTo>
                    <a:pt x="200278" y="762052"/>
                  </a:lnTo>
                  <a:lnTo>
                    <a:pt x="212968" y="755828"/>
                  </a:lnTo>
                  <a:cubicBezTo>
                    <a:pt x="222082" y="753108"/>
                    <a:pt x="231991" y="751747"/>
                    <a:pt x="242692" y="751747"/>
                  </a:cubicBezTo>
                  <a:close/>
                  <a:moveTo>
                    <a:pt x="17413" y="358869"/>
                  </a:moveTo>
                  <a:lnTo>
                    <a:pt x="200278" y="358869"/>
                  </a:lnTo>
                  <a:lnTo>
                    <a:pt x="200278" y="502525"/>
                  </a:lnTo>
                  <a:lnTo>
                    <a:pt x="166511" y="502525"/>
                  </a:lnTo>
                  <a:lnTo>
                    <a:pt x="166511" y="642373"/>
                  </a:lnTo>
                  <a:lnTo>
                    <a:pt x="200278" y="623415"/>
                  </a:lnTo>
                  <a:lnTo>
                    <a:pt x="200278" y="762052"/>
                  </a:lnTo>
                  <a:lnTo>
                    <a:pt x="188005" y="768072"/>
                  </a:lnTo>
                  <a:cubicBezTo>
                    <a:pt x="172950" y="778955"/>
                    <a:pt x="162520" y="794191"/>
                    <a:pt x="156716" y="813781"/>
                  </a:cubicBezTo>
                  <a:lnTo>
                    <a:pt x="17413" y="813781"/>
                  </a:lnTo>
                  <a:close/>
                  <a:moveTo>
                    <a:pt x="200278" y="0"/>
                  </a:moveTo>
                  <a:lnTo>
                    <a:pt x="9384918" y="0"/>
                  </a:lnTo>
                  <a:lnTo>
                    <a:pt x="9384918" y="1405283"/>
                  </a:lnTo>
                  <a:lnTo>
                    <a:pt x="200278" y="1405283"/>
                  </a:lnTo>
                  <a:lnTo>
                    <a:pt x="200278" y="1155554"/>
                  </a:lnTo>
                  <a:lnTo>
                    <a:pt x="231809" y="1158229"/>
                  </a:lnTo>
                  <a:cubicBezTo>
                    <a:pt x="305814" y="1158229"/>
                    <a:pt x="363222" y="1137098"/>
                    <a:pt x="404033" y="1094836"/>
                  </a:cubicBezTo>
                  <a:cubicBezTo>
                    <a:pt x="444845" y="1052573"/>
                    <a:pt x="465251" y="992807"/>
                    <a:pt x="465251" y="915537"/>
                  </a:cubicBezTo>
                  <a:lnTo>
                    <a:pt x="465251" y="849151"/>
                  </a:lnTo>
                  <a:cubicBezTo>
                    <a:pt x="465251" y="772244"/>
                    <a:pt x="448201" y="712659"/>
                    <a:pt x="414100" y="670396"/>
                  </a:cubicBezTo>
                  <a:cubicBezTo>
                    <a:pt x="380000" y="628134"/>
                    <a:pt x="332115" y="607003"/>
                    <a:pt x="270444" y="607003"/>
                  </a:cubicBezTo>
                  <a:cubicBezTo>
                    <a:pt x="251580" y="607003"/>
                    <a:pt x="232444" y="610086"/>
                    <a:pt x="213036" y="616253"/>
                  </a:cubicBezTo>
                  <a:lnTo>
                    <a:pt x="200278" y="623415"/>
                  </a:lnTo>
                  <a:lnTo>
                    <a:pt x="200278" y="502525"/>
                  </a:lnTo>
                  <a:lnTo>
                    <a:pt x="442396" y="502525"/>
                  </a:lnTo>
                  <a:lnTo>
                    <a:pt x="442396" y="358869"/>
                  </a:lnTo>
                  <a:lnTo>
                    <a:pt x="200278" y="35886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sz="1013"/>
            </a:p>
          </p:txBody>
        </p:sp>
        <p:sp>
          <p:nvSpPr>
            <p:cNvPr id="23" name="テキスト ボックス 22">
              <a:extLst>
                <a:ext uri="{FF2B5EF4-FFF2-40B4-BE49-F238E27FC236}">
                  <a16:creationId xmlns:a16="http://schemas.microsoft.com/office/drawing/2014/main" id="{A4E4E0D4-1C49-EED7-AB63-5C22187D6A25}"/>
                </a:ext>
              </a:extLst>
            </p:cNvPr>
            <p:cNvSpPr txBox="1"/>
            <p:nvPr/>
          </p:nvSpPr>
          <p:spPr>
            <a:xfrm>
              <a:off x="1205100" y="4589390"/>
              <a:ext cx="5496820" cy="822469"/>
            </a:xfrm>
            <a:prstGeom prst="rect">
              <a:avLst/>
            </a:prstGeom>
            <a:noFill/>
          </p:spPr>
          <p:txBody>
            <a:bodyPr wrap="square" rtlCol="0">
              <a:spAutoFit/>
            </a:bodyPr>
            <a:lstStyle/>
            <a:p>
              <a:pPr algn="l" fontAlgn="base">
                <a:lnSpc>
                  <a:spcPct val="150000"/>
                </a:lnSpc>
              </a:pPr>
              <a:r>
                <a:rPr lang="ja-JP" altLang="en-US" sz="900" b="1" dirty="0">
                  <a:solidFill>
                    <a:srgbClr val="002060"/>
                  </a:solidFill>
                  <a:latin typeface="BIZ UDゴシック" panose="020B0400000000000000" pitchFamily="49" charset="-128"/>
                  <a:ea typeface="BIZ UDゴシック" panose="020B0400000000000000" pitchFamily="49" charset="-128"/>
                </a:rPr>
                <a:t>起業家的創造性</a:t>
              </a:r>
            </a:p>
            <a:p>
              <a:pPr algn="l">
                <a:lnSpc>
                  <a:spcPct val="150000"/>
                </a:lnSpc>
              </a:pPr>
              <a:r>
                <a:rPr lang="ja-JP" altLang="en-US" sz="591" dirty="0">
                  <a:solidFill>
                    <a:srgbClr val="292929"/>
                  </a:solidFill>
                  <a:latin typeface="BIZ UDゴシック" panose="020B0400000000000000" pitchFamily="49" charset="-128"/>
                  <a:ea typeface="BIZ UDゴシック" panose="020B0400000000000000" pitchFamily="49" charset="-128"/>
                </a:rPr>
                <a:t>起業家的創造性タイプは、新しいサービスの開発や新規事業の立ち上げなど、新しい物事を始めて満足感を感じるタイプです。</a:t>
              </a:r>
              <a:endParaRPr lang="en-US" altLang="ja-JP" sz="591" dirty="0">
                <a:solidFill>
                  <a:srgbClr val="292929"/>
                </a:solidFill>
                <a:latin typeface="BIZ UDゴシック" panose="020B0400000000000000" pitchFamily="49" charset="-128"/>
                <a:ea typeface="BIZ UDゴシック" panose="020B0400000000000000" pitchFamily="49" charset="-128"/>
              </a:endParaRPr>
            </a:p>
            <a:p>
              <a:pPr algn="l">
                <a:lnSpc>
                  <a:spcPct val="150000"/>
                </a:lnSpc>
              </a:pPr>
              <a:r>
                <a:rPr lang="ja-JP" altLang="en-US" sz="591" dirty="0">
                  <a:solidFill>
                    <a:srgbClr val="292929"/>
                  </a:solidFill>
                  <a:latin typeface="BIZ UDゴシック" panose="020B0400000000000000" pitchFamily="49" charset="-128"/>
                  <a:ea typeface="BIZ UDゴシック" panose="020B0400000000000000" pitchFamily="49" charset="-128"/>
                </a:rPr>
                <a:t>困難を解決する過程や、ゼロから新しい物事を始めることで得られる刺激を好む人が多く、自分の創造性を活かしたいと考えています。</a:t>
              </a:r>
            </a:p>
            <a:p>
              <a:pPr algn="l">
                <a:lnSpc>
                  <a:spcPct val="150000"/>
                </a:lnSpc>
              </a:pPr>
              <a:r>
                <a:rPr lang="ja-JP" altLang="en-US" sz="591" dirty="0">
                  <a:solidFill>
                    <a:srgbClr val="292929"/>
                  </a:solidFill>
                  <a:latin typeface="BIZ UDゴシック" panose="020B0400000000000000" pitchFamily="49" charset="-128"/>
                  <a:ea typeface="BIZ UDゴシック" panose="020B0400000000000000" pitchFamily="49" charset="-128"/>
                </a:rPr>
                <a:t>新規事業の立ち上げや組織の立ち上げなどに関わることで充足感を得られます。</a:t>
              </a:r>
              <a:endParaRPr lang="en-US" altLang="ja-JP" sz="591" dirty="0">
                <a:solidFill>
                  <a:srgbClr val="292929"/>
                </a:solidFill>
                <a:latin typeface="BIZ UDゴシック" panose="020B0400000000000000" pitchFamily="49" charset="-128"/>
                <a:ea typeface="BIZ UDゴシック" panose="020B0400000000000000" pitchFamily="49" charset="-128"/>
              </a:endParaRPr>
            </a:p>
            <a:p>
              <a:pPr algn="l">
                <a:lnSpc>
                  <a:spcPct val="150000"/>
                </a:lnSpc>
              </a:pPr>
              <a:r>
                <a:rPr lang="ja-JP" altLang="en-US" sz="591" dirty="0">
                  <a:solidFill>
                    <a:srgbClr val="292929"/>
                  </a:solidFill>
                  <a:latin typeface="BIZ UDゴシック" panose="020B0400000000000000" pitchFamily="49" charset="-128"/>
                  <a:ea typeface="BIZ UDゴシック" panose="020B0400000000000000" pitchFamily="49" charset="-128"/>
                </a:rPr>
                <a:t>起業家的創造性タイプの適職はクリエイティブ性の高い仕事です。アイディアをゼロから生み出すため、能力を十分に発揮できます。</a:t>
              </a:r>
            </a:p>
          </p:txBody>
        </p:sp>
      </p:grpSp>
      <p:grpSp>
        <p:nvGrpSpPr>
          <p:cNvPr id="34" name="グループ化 33">
            <a:extLst>
              <a:ext uri="{FF2B5EF4-FFF2-40B4-BE49-F238E27FC236}">
                <a16:creationId xmlns:a16="http://schemas.microsoft.com/office/drawing/2014/main" id="{847104B5-4CD8-E258-7054-E2587BCC2FBD}"/>
              </a:ext>
            </a:extLst>
          </p:cNvPr>
          <p:cNvGrpSpPr/>
          <p:nvPr/>
        </p:nvGrpSpPr>
        <p:grpSpPr>
          <a:xfrm>
            <a:off x="648156" y="6335491"/>
            <a:ext cx="5682433" cy="894997"/>
            <a:chOff x="867955" y="5455103"/>
            <a:chExt cx="5682433" cy="894997"/>
          </a:xfrm>
        </p:grpSpPr>
        <p:sp>
          <p:nvSpPr>
            <p:cNvPr id="17" name="フリーフォーム: 図形 16">
              <a:extLst>
                <a:ext uri="{FF2B5EF4-FFF2-40B4-BE49-F238E27FC236}">
                  <a16:creationId xmlns:a16="http://schemas.microsoft.com/office/drawing/2014/main" id="{61988E58-FE85-94BA-48EF-96DA37F6A3D3}"/>
                </a:ext>
              </a:extLst>
            </p:cNvPr>
            <p:cNvSpPr/>
            <p:nvPr/>
          </p:nvSpPr>
          <p:spPr>
            <a:xfrm>
              <a:off x="867955" y="5466899"/>
              <a:ext cx="5332062" cy="883201"/>
            </a:xfrm>
            <a:custGeom>
              <a:avLst/>
              <a:gdLst/>
              <a:ahLst/>
              <a:cxnLst/>
              <a:rect l="l" t="t" r="r" b="b"/>
              <a:pathLst>
                <a:path w="9479221" h="1405283">
                  <a:moveTo>
                    <a:pt x="294581" y="817543"/>
                  </a:moveTo>
                  <a:lnTo>
                    <a:pt x="308671" y="845904"/>
                  </a:lnTo>
                  <a:cubicBezTo>
                    <a:pt x="312208" y="858465"/>
                    <a:pt x="313977" y="872907"/>
                    <a:pt x="313977" y="889232"/>
                  </a:cubicBezTo>
                  <a:lnTo>
                    <a:pt x="313977" y="889776"/>
                  </a:lnTo>
                  <a:cubicBezTo>
                    <a:pt x="313977" y="904106"/>
                    <a:pt x="312208" y="916757"/>
                    <a:pt x="308671" y="927731"/>
                  </a:cubicBezTo>
                  <a:lnTo>
                    <a:pt x="294581" y="952418"/>
                  </a:lnTo>
                  <a:close/>
                  <a:moveTo>
                    <a:pt x="215485" y="322769"/>
                  </a:moveTo>
                  <a:lnTo>
                    <a:pt x="294581" y="322769"/>
                  </a:lnTo>
                  <a:lnTo>
                    <a:pt x="294581" y="508351"/>
                  </a:lnTo>
                  <a:lnTo>
                    <a:pt x="227769" y="646747"/>
                  </a:lnTo>
                  <a:lnTo>
                    <a:pt x="256840" y="643819"/>
                  </a:lnTo>
                  <a:lnTo>
                    <a:pt x="294581" y="646970"/>
                  </a:lnTo>
                  <a:lnTo>
                    <a:pt x="294581" y="817543"/>
                  </a:lnTo>
                  <a:lnTo>
                    <a:pt x="292755" y="813867"/>
                  </a:lnTo>
                  <a:cubicBezTo>
                    <a:pt x="278607" y="796273"/>
                    <a:pt x="258110" y="787475"/>
                    <a:pt x="231265" y="787475"/>
                  </a:cubicBezTo>
                  <a:cubicBezTo>
                    <a:pt x="205146" y="787475"/>
                    <a:pt x="184922" y="796363"/>
                    <a:pt x="170592" y="814139"/>
                  </a:cubicBezTo>
                  <a:cubicBezTo>
                    <a:pt x="156263" y="831915"/>
                    <a:pt x="149098" y="857127"/>
                    <a:pt x="149098" y="889776"/>
                  </a:cubicBezTo>
                  <a:lnTo>
                    <a:pt x="149098" y="890320"/>
                  </a:lnTo>
                  <a:cubicBezTo>
                    <a:pt x="149098" y="918979"/>
                    <a:pt x="156263" y="940836"/>
                    <a:pt x="170592" y="955891"/>
                  </a:cubicBezTo>
                  <a:cubicBezTo>
                    <a:pt x="184922" y="970946"/>
                    <a:pt x="205146" y="978473"/>
                    <a:pt x="231265" y="978473"/>
                  </a:cubicBezTo>
                  <a:cubicBezTo>
                    <a:pt x="258110" y="978473"/>
                    <a:pt x="278607" y="970855"/>
                    <a:pt x="292755" y="955619"/>
                  </a:cubicBezTo>
                  <a:lnTo>
                    <a:pt x="294581" y="952418"/>
                  </a:lnTo>
                  <a:lnTo>
                    <a:pt x="294581" y="1115268"/>
                  </a:lnTo>
                  <a:lnTo>
                    <a:pt x="283385" y="1118167"/>
                  </a:lnTo>
                  <a:cubicBezTo>
                    <a:pt x="267049" y="1120809"/>
                    <a:pt x="249676" y="1122130"/>
                    <a:pt x="231265" y="1122130"/>
                  </a:cubicBezTo>
                  <a:cubicBezTo>
                    <a:pt x="157986" y="1122130"/>
                    <a:pt x="101122" y="1101270"/>
                    <a:pt x="60673" y="1059552"/>
                  </a:cubicBezTo>
                  <a:cubicBezTo>
                    <a:pt x="20225" y="1017834"/>
                    <a:pt x="0" y="959065"/>
                    <a:pt x="0" y="883246"/>
                  </a:cubicBezTo>
                  <a:lnTo>
                    <a:pt x="0" y="882702"/>
                  </a:lnTo>
                  <a:cubicBezTo>
                    <a:pt x="0" y="848602"/>
                    <a:pt x="4898" y="812597"/>
                    <a:pt x="14692" y="774688"/>
                  </a:cubicBezTo>
                  <a:cubicBezTo>
                    <a:pt x="24487" y="736779"/>
                    <a:pt x="37910" y="699685"/>
                    <a:pt x="54960" y="663409"/>
                  </a:cubicBezTo>
                  <a:close/>
                  <a:moveTo>
                    <a:pt x="294581" y="0"/>
                  </a:moveTo>
                  <a:lnTo>
                    <a:pt x="9479221" y="0"/>
                  </a:lnTo>
                  <a:lnTo>
                    <a:pt x="9479221" y="1405283"/>
                  </a:lnTo>
                  <a:lnTo>
                    <a:pt x="294581" y="1405283"/>
                  </a:lnTo>
                  <a:lnTo>
                    <a:pt x="294581" y="1115268"/>
                  </a:lnTo>
                  <a:lnTo>
                    <a:pt x="329281" y="1106281"/>
                  </a:lnTo>
                  <a:cubicBezTo>
                    <a:pt x="357804" y="1095715"/>
                    <a:pt x="382177" y="1079867"/>
                    <a:pt x="402401" y="1058736"/>
                  </a:cubicBezTo>
                  <a:cubicBezTo>
                    <a:pt x="442850" y="1016473"/>
                    <a:pt x="463074" y="957070"/>
                    <a:pt x="463074" y="880526"/>
                  </a:cubicBezTo>
                  <a:lnTo>
                    <a:pt x="463074" y="879981"/>
                  </a:lnTo>
                  <a:cubicBezTo>
                    <a:pt x="463074" y="804888"/>
                    <a:pt x="445027" y="746755"/>
                    <a:pt x="408931" y="705580"/>
                  </a:cubicBezTo>
                  <a:cubicBezTo>
                    <a:pt x="381860" y="674700"/>
                    <a:pt x="346575" y="655399"/>
                    <a:pt x="303077" y="647679"/>
                  </a:cubicBezTo>
                  <a:lnTo>
                    <a:pt x="294581" y="646970"/>
                  </a:lnTo>
                  <a:lnTo>
                    <a:pt x="294581" y="508351"/>
                  </a:lnTo>
                  <a:lnTo>
                    <a:pt x="384172" y="322769"/>
                  </a:lnTo>
                  <a:lnTo>
                    <a:pt x="294581" y="32276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sz="1013"/>
            </a:p>
          </p:txBody>
        </p:sp>
        <p:sp>
          <p:nvSpPr>
            <p:cNvPr id="24" name="テキスト ボックス 23">
              <a:extLst>
                <a:ext uri="{FF2B5EF4-FFF2-40B4-BE49-F238E27FC236}">
                  <a16:creationId xmlns:a16="http://schemas.microsoft.com/office/drawing/2014/main" id="{67ED27C7-13FB-8392-C4DE-CB1A1588A4EE}"/>
                </a:ext>
              </a:extLst>
            </p:cNvPr>
            <p:cNvSpPr txBox="1"/>
            <p:nvPr/>
          </p:nvSpPr>
          <p:spPr>
            <a:xfrm>
              <a:off x="1205101" y="5455103"/>
              <a:ext cx="5345287" cy="822469"/>
            </a:xfrm>
            <a:prstGeom prst="rect">
              <a:avLst/>
            </a:prstGeom>
            <a:noFill/>
          </p:spPr>
          <p:txBody>
            <a:bodyPr wrap="square">
              <a:spAutoFit/>
            </a:bodyPr>
            <a:lstStyle/>
            <a:p>
              <a:pPr algn="l" fontAlgn="base">
                <a:lnSpc>
                  <a:spcPct val="150000"/>
                </a:lnSpc>
              </a:pPr>
              <a:r>
                <a:rPr lang="ja-JP" altLang="en-US" sz="900" b="1" dirty="0">
                  <a:solidFill>
                    <a:srgbClr val="002060"/>
                  </a:solidFill>
                  <a:latin typeface="BIZ UDゴシック" panose="020B0400000000000000" pitchFamily="49" charset="-128"/>
                  <a:ea typeface="BIZ UDゴシック" panose="020B0400000000000000" pitchFamily="49" charset="-128"/>
                </a:rPr>
                <a:t>奉仕・社会貢献</a:t>
              </a:r>
            </a:p>
            <a:p>
              <a:pPr algn="l" fontAlgn="base">
                <a:lnSpc>
                  <a:spcPct val="150000"/>
                </a:lnSpc>
              </a:pPr>
              <a:r>
                <a:rPr lang="ja-JP" altLang="en-US" sz="591" dirty="0">
                  <a:solidFill>
                    <a:srgbClr val="333333"/>
                  </a:solidFill>
                  <a:latin typeface="BIZ UDゴシック" panose="020B0400000000000000" pitchFamily="49" charset="-128"/>
                  <a:ea typeface="BIZ UDゴシック" panose="020B0400000000000000" pitchFamily="49" charset="-128"/>
                </a:rPr>
                <a:t>自分の仕事を通じて「何らかの形で世の中を良くしたい」という欲求が強く、社会貢献に価値を感じるタイプです。</a:t>
              </a:r>
              <a:br>
                <a:rPr lang="ja-JP" altLang="en-US" sz="591" dirty="0">
                  <a:solidFill>
                    <a:srgbClr val="333333"/>
                  </a:solidFill>
                  <a:latin typeface="BIZ UDゴシック" panose="020B0400000000000000" pitchFamily="49" charset="-128"/>
                  <a:ea typeface="BIZ UDゴシック" panose="020B0400000000000000" pitchFamily="49" charset="-128"/>
                </a:rPr>
              </a:br>
              <a:r>
                <a:rPr lang="ja-JP" altLang="en-US" sz="591" dirty="0">
                  <a:solidFill>
                    <a:srgbClr val="333333"/>
                  </a:solidFill>
                  <a:latin typeface="BIZ UDゴシック" panose="020B0400000000000000" pitchFamily="49" charset="-128"/>
                  <a:ea typeface="BIZ UDゴシック" panose="020B0400000000000000" pitchFamily="49" charset="-128"/>
                </a:rPr>
                <a:t>自分の能力を発揮できる仕事よりも、</a:t>
              </a:r>
              <a:r>
                <a:rPr lang="ja-JP" altLang="en-US" sz="591" dirty="0">
                  <a:solidFill>
                    <a:srgbClr val="292929"/>
                  </a:solidFill>
                  <a:latin typeface="BIZ UDゴシック" panose="020B0400000000000000" pitchFamily="49" charset="-128"/>
                  <a:ea typeface="BIZ UDゴシック" panose="020B0400000000000000" pitchFamily="49" charset="-128"/>
                </a:rPr>
                <a:t>人の役に立ちたい欲求があり、社会貢献について考えています。</a:t>
              </a:r>
            </a:p>
            <a:p>
              <a:pPr algn="l">
                <a:lnSpc>
                  <a:spcPct val="150000"/>
                </a:lnSpc>
              </a:pPr>
              <a:r>
                <a:rPr lang="ja-JP" altLang="en-US" sz="591" dirty="0">
                  <a:solidFill>
                    <a:srgbClr val="292929"/>
                  </a:solidFill>
                  <a:latin typeface="BIZ UDゴシック" panose="020B0400000000000000" pitchFamily="49" charset="-128"/>
                  <a:ea typeface="BIZ UDゴシック" panose="020B0400000000000000" pitchFamily="49" charset="-128"/>
                </a:rPr>
                <a:t>正義感が強く、不正や怠惰な仕事ぶりを嫌うことが多いため、監査や人事といった仕事でも力を発揮します。</a:t>
              </a:r>
            </a:p>
            <a:p>
              <a:pPr algn="l">
                <a:lnSpc>
                  <a:spcPct val="150000"/>
                </a:lnSpc>
              </a:pPr>
              <a:r>
                <a:rPr lang="ja-JP" altLang="en-US" sz="591" dirty="0">
                  <a:solidFill>
                    <a:srgbClr val="292929"/>
                  </a:solidFill>
                  <a:latin typeface="BIZ UDゴシック" panose="020B0400000000000000" pitchFamily="49" charset="-128"/>
                  <a:ea typeface="BIZ UDゴシック" panose="020B0400000000000000" pitchFamily="49" charset="-128"/>
                </a:rPr>
                <a:t>また、人の役に立つという意味では、新しいサービスの開発や企業の福利厚生担当なども適職です</a:t>
              </a:r>
              <a:endParaRPr lang="ja-JP" altLang="en-US" sz="591" dirty="0">
                <a:solidFill>
                  <a:srgbClr val="333333"/>
                </a:solidFill>
                <a:latin typeface="BIZ UDゴシック" panose="020B0400000000000000" pitchFamily="49" charset="-128"/>
                <a:ea typeface="BIZ UDゴシック" panose="020B0400000000000000" pitchFamily="49" charset="-128"/>
              </a:endParaRPr>
            </a:p>
          </p:txBody>
        </p:sp>
      </p:grpSp>
      <p:grpSp>
        <p:nvGrpSpPr>
          <p:cNvPr id="33" name="グループ化 32">
            <a:extLst>
              <a:ext uri="{FF2B5EF4-FFF2-40B4-BE49-F238E27FC236}">
                <a16:creationId xmlns:a16="http://schemas.microsoft.com/office/drawing/2014/main" id="{022D946B-97A6-51B1-4870-325E5287AE4B}"/>
              </a:ext>
            </a:extLst>
          </p:cNvPr>
          <p:cNvGrpSpPr/>
          <p:nvPr/>
        </p:nvGrpSpPr>
        <p:grpSpPr>
          <a:xfrm>
            <a:off x="648156" y="7296089"/>
            <a:ext cx="5691207" cy="883201"/>
            <a:chOff x="859180" y="6344409"/>
            <a:chExt cx="5691207" cy="883201"/>
          </a:xfrm>
        </p:grpSpPr>
        <p:sp>
          <p:nvSpPr>
            <p:cNvPr id="22" name="フリーフォーム: 図形 21">
              <a:extLst>
                <a:ext uri="{FF2B5EF4-FFF2-40B4-BE49-F238E27FC236}">
                  <a16:creationId xmlns:a16="http://schemas.microsoft.com/office/drawing/2014/main" id="{BD251775-E331-765B-07D7-0BA3AF9C96B4}"/>
                </a:ext>
              </a:extLst>
            </p:cNvPr>
            <p:cNvSpPr/>
            <p:nvPr/>
          </p:nvSpPr>
          <p:spPr>
            <a:xfrm>
              <a:off x="859180" y="6344409"/>
              <a:ext cx="5335122" cy="883201"/>
            </a:xfrm>
            <a:custGeom>
              <a:avLst/>
              <a:gdLst/>
              <a:ahLst/>
              <a:cxnLst/>
              <a:rect l="l" t="t" r="r" b="b"/>
              <a:pathLst>
                <a:path w="9484662" h="1405283">
                  <a:moveTo>
                    <a:pt x="0" y="348313"/>
                  </a:moveTo>
                  <a:lnTo>
                    <a:pt x="300022" y="348313"/>
                  </a:lnTo>
                  <a:lnTo>
                    <a:pt x="300022" y="1041087"/>
                  </a:lnTo>
                  <a:lnTo>
                    <a:pt x="274797" y="1139511"/>
                  </a:lnTo>
                  <a:lnTo>
                    <a:pt x="113184" y="1139511"/>
                  </a:lnTo>
                  <a:lnTo>
                    <a:pt x="285136" y="491969"/>
                  </a:lnTo>
                  <a:lnTo>
                    <a:pt x="149098" y="491969"/>
                  </a:lnTo>
                  <a:lnTo>
                    <a:pt x="149098" y="611139"/>
                  </a:lnTo>
                  <a:lnTo>
                    <a:pt x="0" y="611139"/>
                  </a:lnTo>
                  <a:close/>
                  <a:moveTo>
                    <a:pt x="300022" y="0"/>
                  </a:moveTo>
                  <a:lnTo>
                    <a:pt x="9484662" y="0"/>
                  </a:lnTo>
                  <a:lnTo>
                    <a:pt x="9484662" y="1405283"/>
                  </a:lnTo>
                  <a:lnTo>
                    <a:pt x="300022" y="1405283"/>
                  </a:lnTo>
                  <a:lnTo>
                    <a:pt x="300022" y="1041087"/>
                  </a:lnTo>
                  <a:lnTo>
                    <a:pt x="452191" y="447349"/>
                  </a:lnTo>
                  <a:lnTo>
                    <a:pt x="452191" y="348313"/>
                  </a:lnTo>
                  <a:lnTo>
                    <a:pt x="300022" y="3483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sz="1013"/>
            </a:p>
          </p:txBody>
        </p:sp>
        <p:sp>
          <p:nvSpPr>
            <p:cNvPr id="25" name="テキスト ボックス 24">
              <a:extLst>
                <a:ext uri="{FF2B5EF4-FFF2-40B4-BE49-F238E27FC236}">
                  <a16:creationId xmlns:a16="http://schemas.microsoft.com/office/drawing/2014/main" id="{4104E5A3-F1FA-13EE-4069-4D12D19F134D}"/>
                </a:ext>
              </a:extLst>
            </p:cNvPr>
            <p:cNvSpPr txBox="1"/>
            <p:nvPr/>
          </p:nvSpPr>
          <p:spPr>
            <a:xfrm>
              <a:off x="1205100" y="6347255"/>
              <a:ext cx="5345287" cy="822469"/>
            </a:xfrm>
            <a:prstGeom prst="rect">
              <a:avLst/>
            </a:prstGeom>
            <a:noFill/>
          </p:spPr>
          <p:txBody>
            <a:bodyPr wrap="square">
              <a:spAutoFit/>
            </a:bodyPr>
            <a:lstStyle/>
            <a:p>
              <a:pPr algn="l" fontAlgn="base">
                <a:lnSpc>
                  <a:spcPct val="150000"/>
                </a:lnSpc>
              </a:pPr>
              <a:r>
                <a:rPr lang="ja-JP" altLang="en-US" sz="900" b="1" dirty="0">
                  <a:solidFill>
                    <a:srgbClr val="002060"/>
                  </a:solidFill>
                  <a:latin typeface="BIZ UDゴシック" panose="020B0400000000000000" pitchFamily="49" charset="-128"/>
                  <a:ea typeface="BIZ UDゴシック" panose="020B0400000000000000" pitchFamily="49" charset="-128"/>
                </a:rPr>
                <a:t>純粋な挑戦</a:t>
              </a:r>
            </a:p>
            <a:p>
              <a:pPr algn="l" fontAlgn="base">
                <a:lnSpc>
                  <a:spcPct val="150000"/>
                </a:lnSpc>
              </a:pPr>
              <a:r>
                <a:rPr lang="ja-JP" altLang="en-US" sz="591" dirty="0">
                  <a:solidFill>
                    <a:srgbClr val="333333"/>
                  </a:solidFill>
                  <a:latin typeface="BIZ UDゴシック" panose="020B0400000000000000" pitchFamily="49" charset="-128"/>
                  <a:ea typeface="BIZ UDゴシック" panose="020B0400000000000000" pitchFamily="49" charset="-128"/>
                </a:rPr>
                <a:t>誰もが無理と思うような難題や、手ごわい相手に打ち勝つことに満足感を覚えるタイプです。</a:t>
              </a:r>
              <a:br>
                <a:rPr lang="ja-JP" altLang="en-US" sz="591" dirty="0">
                  <a:solidFill>
                    <a:srgbClr val="333333"/>
                  </a:solidFill>
                  <a:latin typeface="BIZ UDゴシック" panose="020B0400000000000000" pitchFamily="49" charset="-128"/>
                  <a:ea typeface="BIZ UDゴシック" panose="020B0400000000000000" pitchFamily="49" charset="-128"/>
                </a:rPr>
              </a:br>
              <a:r>
                <a:rPr lang="ja-JP" altLang="en-US" sz="591" dirty="0">
                  <a:solidFill>
                    <a:srgbClr val="333333"/>
                  </a:solidFill>
                  <a:latin typeface="BIZ UDゴシック" panose="020B0400000000000000" pitchFamily="49" charset="-128"/>
                  <a:ea typeface="BIZ UDゴシック" panose="020B0400000000000000" pitchFamily="49" charset="-128"/>
                </a:rPr>
                <a:t>不可能と思える困難を克服したり、相手に勝つことであり、専門を問わず「挑戦」を人生のテーマにしています。</a:t>
              </a:r>
              <a:br>
                <a:rPr lang="ja-JP" altLang="en-US" sz="591" dirty="0">
                  <a:solidFill>
                    <a:srgbClr val="333333"/>
                  </a:solidFill>
                  <a:latin typeface="BIZ UDゴシック" panose="020B0400000000000000" pitchFamily="49" charset="-128"/>
                  <a:ea typeface="BIZ UDゴシック" panose="020B0400000000000000" pitchFamily="49" charset="-128"/>
                </a:rPr>
              </a:br>
              <a:r>
                <a:rPr lang="ja-JP" altLang="en-US" sz="591" dirty="0">
                  <a:solidFill>
                    <a:srgbClr val="333333"/>
                  </a:solidFill>
                  <a:latin typeface="BIZ UDゴシック" panose="020B0400000000000000" pitchFamily="49" charset="-128"/>
                  <a:ea typeface="BIZ UDゴシック" panose="020B0400000000000000" pitchFamily="49" charset="-128"/>
                </a:rPr>
                <a:t>自身の得意・不得意分野に限らず、</a:t>
              </a:r>
              <a:r>
                <a:rPr lang="ja-JP" altLang="en-US" sz="591" dirty="0">
                  <a:solidFill>
                    <a:srgbClr val="292929"/>
                  </a:solidFill>
                  <a:latin typeface="BIZ UDゴシック" panose="020B0400000000000000" pitchFamily="49" charset="-128"/>
                  <a:ea typeface="BIZ UDゴシック" panose="020B0400000000000000" pitchFamily="49" charset="-128"/>
                </a:rPr>
                <a:t>常に挑戦し続けることに喜びを感じるため、毎日同じルーティンをこなす仕事には向いていません。</a:t>
              </a:r>
              <a:endParaRPr lang="en-US" altLang="ja-JP" sz="591" dirty="0">
                <a:solidFill>
                  <a:srgbClr val="292929"/>
                </a:solidFill>
                <a:latin typeface="BIZ UDゴシック" panose="020B0400000000000000" pitchFamily="49" charset="-128"/>
                <a:ea typeface="BIZ UDゴシック" panose="020B0400000000000000" pitchFamily="49" charset="-128"/>
              </a:endParaRPr>
            </a:p>
            <a:p>
              <a:pPr algn="l" fontAlgn="base">
                <a:lnSpc>
                  <a:spcPct val="150000"/>
                </a:lnSpc>
              </a:pPr>
              <a:r>
                <a:rPr lang="ja-JP" altLang="en-US" sz="591" dirty="0">
                  <a:solidFill>
                    <a:srgbClr val="292929"/>
                  </a:solidFill>
                  <a:latin typeface="BIZ UDゴシック" panose="020B0400000000000000" pitchFamily="49" charset="-128"/>
                  <a:ea typeface="BIZ UDゴシック" panose="020B0400000000000000" pitchFamily="49" charset="-128"/>
                </a:rPr>
                <a:t>現状に満足したら、次の課題解決へと動き出すのです。そのため、さまざまな事業を手がける企業や、多くの部署を抱える会社が向いています。</a:t>
              </a:r>
            </a:p>
          </p:txBody>
        </p:sp>
      </p:grpSp>
      <p:grpSp>
        <p:nvGrpSpPr>
          <p:cNvPr id="32" name="グループ化 31">
            <a:extLst>
              <a:ext uri="{FF2B5EF4-FFF2-40B4-BE49-F238E27FC236}">
                <a16:creationId xmlns:a16="http://schemas.microsoft.com/office/drawing/2014/main" id="{75BD9141-6555-2504-B6EB-BB545C0D5053}"/>
              </a:ext>
            </a:extLst>
          </p:cNvPr>
          <p:cNvGrpSpPr/>
          <p:nvPr/>
        </p:nvGrpSpPr>
        <p:grpSpPr>
          <a:xfrm>
            <a:off x="661522" y="8244890"/>
            <a:ext cx="5321755" cy="883201"/>
            <a:chOff x="872547" y="7221918"/>
            <a:chExt cx="5321755" cy="883201"/>
          </a:xfrm>
        </p:grpSpPr>
        <p:sp>
          <p:nvSpPr>
            <p:cNvPr id="21" name="フリーフォーム: 図形 20">
              <a:extLst>
                <a:ext uri="{FF2B5EF4-FFF2-40B4-BE49-F238E27FC236}">
                  <a16:creationId xmlns:a16="http://schemas.microsoft.com/office/drawing/2014/main" id="{A15721FB-1103-D593-951F-7F4859D1FDA3}"/>
                </a:ext>
              </a:extLst>
            </p:cNvPr>
            <p:cNvSpPr/>
            <p:nvPr/>
          </p:nvSpPr>
          <p:spPr>
            <a:xfrm>
              <a:off x="872547" y="7221918"/>
              <a:ext cx="5321755" cy="883201"/>
            </a:xfrm>
            <a:custGeom>
              <a:avLst/>
              <a:gdLst/>
              <a:ahLst/>
              <a:cxnLst/>
              <a:rect l="l" t="t" r="r" b="b"/>
              <a:pathLst>
                <a:path w="9460898" h="1405283">
                  <a:moveTo>
                    <a:pt x="276258" y="797439"/>
                  </a:moveTo>
                  <a:lnTo>
                    <a:pt x="292482" y="799825"/>
                  </a:lnTo>
                  <a:cubicBezTo>
                    <a:pt x="304816" y="803906"/>
                    <a:pt x="315608" y="810028"/>
                    <a:pt x="324859" y="818190"/>
                  </a:cubicBezTo>
                  <a:cubicBezTo>
                    <a:pt x="343360" y="834515"/>
                    <a:pt x="352611" y="856100"/>
                    <a:pt x="352611" y="882945"/>
                  </a:cubicBezTo>
                  <a:lnTo>
                    <a:pt x="352611" y="890563"/>
                  </a:lnTo>
                  <a:cubicBezTo>
                    <a:pt x="352611" y="919947"/>
                    <a:pt x="343269" y="943618"/>
                    <a:pt x="324587" y="961575"/>
                  </a:cubicBezTo>
                  <a:cubicBezTo>
                    <a:pt x="315246" y="970553"/>
                    <a:pt x="304431" y="977287"/>
                    <a:pt x="292142" y="981776"/>
                  </a:cubicBezTo>
                  <a:lnTo>
                    <a:pt x="276258" y="984367"/>
                  </a:lnTo>
                  <a:close/>
                  <a:moveTo>
                    <a:pt x="276258" y="472418"/>
                  </a:moveTo>
                  <a:lnTo>
                    <a:pt x="285680" y="473946"/>
                  </a:lnTo>
                  <a:cubicBezTo>
                    <a:pt x="296019" y="477710"/>
                    <a:pt x="305088" y="483355"/>
                    <a:pt x="312888" y="490882"/>
                  </a:cubicBezTo>
                  <a:cubicBezTo>
                    <a:pt x="328487" y="505937"/>
                    <a:pt x="336286" y="526162"/>
                    <a:pt x="336286" y="551555"/>
                  </a:cubicBezTo>
                  <a:lnTo>
                    <a:pt x="336286" y="559174"/>
                  </a:lnTo>
                  <a:cubicBezTo>
                    <a:pt x="336286" y="586381"/>
                    <a:pt x="328487" y="608147"/>
                    <a:pt x="312888" y="624472"/>
                  </a:cubicBezTo>
                  <a:cubicBezTo>
                    <a:pt x="305088" y="632635"/>
                    <a:pt x="296019" y="638756"/>
                    <a:pt x="285680" y="642837"/>
                  </a:cubicBezTo>
                  <a:lnTo>
                    <a:pt x="276258" y="644493"/>
                  </a:lnTo>
                  <a:close/>
                  <a:moveTo>
                    <a:pt x="250854" y="324644"/>
                  </a:moveTo>
                  <a:lnTo>
                    <a:pt x="276258" y="328420"/>
                  </a:lnTo>
                  <a:lnTo>
                    <a:pt x="276258" y="472418"/>
                  </a:lnTo>
                  <a:lnTo>
                    <a:pt x="250854" y="468300"/>
                  </a:lnTo>
                  <a:cubicBezTo>
                    <a:pt x="225460" y="468300"/>
                    <a:pt x="204873" y="475918"/>
                    <a:pt x="189093" y="491154"/>
                  </a:cubicBezTo>
                  <a:cubicBezTo>
                    <a:pt x="173312" y="506391"/>
                    <a:pt x="165422" y="526706"/>
                    <a:pt x="165422" y="552100"/>
                  </a:cubicBezTo>
                  <a:lnTo>
                    <a:pt x="165422" y="560262"/>
                  </a:lnTo>
                  <a:cubicBezTo>
                    <a:pt x="165422" y="587107"/>
                    <a:pt x="173222" y="608601"/>
                    <a:pt x="188821" y="624744"/>
                  </a:cubicBezTo>
                  <a:cubicBezTo>
                    <a:pt x="204420" y="640887"/>
                    <a:pt x="225098" y="648959"/>
                    <a:pt x="250854" y="648959"/>
                  </a:cubicBezTo>
                  <a:lnTo>
                    <a:pt x="276258" y="644493"/>
                  </a:lnTo>
                  <a:lnTo>
                    <a:pt x="276258" y="797439"/>
                  </a:lnTo>
                  <a:lnTo>
                    <a:pt x="250854" y="793703"/>
                  </a:lnTo>
                  <a:cubicBezTo>
                    <a:pt x="220382" y="793703"/>
                    <a:pt x="195804" y="801866"/>
                    <a:pt x="177121" y="818190"/>
                  </a:cubicBezTo>
                  <a:cubicBezTo>
                    <a:pt x="158439" y="834515"/>
                    <a:pt x="149098" y="856281"/>
                    <a:pt x="149098" y="883489"/>
                  </a:cubicBezTo>
                  <a:lnTo>
                    <a:pt x="149098" y="891651"/>
                  </a:lnTo>
                  <a:cubicBezTo>
                    <a:pt x="149098" y="920672"/>
                    <a:pt x="158348" y="944071"/>
                    <a:pt x="176849" y="961847"/>
                  </a:cubicBezTo>
                  <a:cubicBezTo>
                    <a:pt x="195351" y="979622"/>
                    <a:pt x="220019" y="988510"/>
                    <a:pt x="250854" y="988510"/>
                  </a:cubicBezTo>
                  <a:lnTo>
                    <a:pt x="276258" y="984367"/>
                  </a:lnTo>
                  <a:lnTo>
                    <a:pt x="276258" y="1129726"/>
                  </a:lnTo>
                  <a:lnTo>
                    <a:pt x="250854" y="1132167"/>
                  </a:lnTo>
                  <a:cubicBezTo>
                    <a:pt x="200429" y="1132167"/>
                    <a:pt x="156444" y="1123097"/>
                    <a:pt x="118897" y="1104959"/>
                  </a:cubicBezTo>
                  <a:cubicBezTo>
                    <a:pt x="81351" y="1086820"/>
                    <a:pt x="52148" y="1061245"/>
                    <a:pt x="31288" y="1028233"/>
                  </a:cubicBezTo>
                  <a:cubicBezTo>
                    <a:pt x="10429" y="995221"/>
                    <a:pt x="0" y="956587"/>
                    <a:pt x="0" y="912329"/>
                  </a:cubicBezTo>
                  <a:lnTo>
                    <a:pt x="0" y="899269"/>
                  </a:lnTo>
                  <a:cubicBezTo>
                    <a:pt x="0" y="859727"/>
                    <a:pt x="10883" y="822544"/>
                    <a:pt x="32649" y="787718"/>
                  </a:cubicBezTo>
                  <a:cubicBezTo>
                    <a:pt x="54415" y="752892"/>
                    <a:pt x="83436" y="726591"/>
                    <a:pt x="119713" y="708816"/>
                  </a:cubicBezTo>
                  <a:cubicBezTo>
                    <a:pt x="88878" y="693579"/>
                    <a:pt x="63938" y="671813"/>
                    <a:pt x="44892" y="643517"/>
                  </a:cubicBezTo>
                  <a:cubicBezTo>
                    <a:pt x="25847" y="615221"/>
                    <a:pt x="16324" y="585112"/>
                    <a:pt x="16324" y="553188"/>
                  </a:cubicBezTo>
                  <a:lnTo>
                    <a:pt x="16324" y="532510"/>
                  </a:lnTo>
                  <a:cubicBezTo>
                    <a:pt x="16324" y="469751"/>
                    <a:pt x="37728" y="419417"/>
                    <a:pt x="80534" y="381508"/>
                  </a:cubicBezTo>
                  <a:cubicBezTo>
                    <a:pt x="123341" y="343598"/>
                    <a:pt x="180114" y="324644"/>
                    <a:pt x="250854" y="324644"/>
                  </a:cubicBezTo>
                  <a:close/>
                  <a:moveTo>
                    <a:pt x="276258" y="0"/>
                  </a:moveTo>
                  <a:lnTo>
                    <a:pt x="9460898" y="0"/>
                  </a:lnTo>
                  <a:lnTo>
                    <a:pt x="9460898" y="1405283"/>
                  </a:lnTo>
                  <a:lnTo>
                    <a:pt x="276258" y="1405283"/>
                  </a:lnTo>
                  <a:lnTo>
                    <a:pt x="276258" y="1129726"/>
                  </a:lnTo>
                  <a:lnTo>
                    <a:pt x="321662" y="1125365"/>
                  </a:lnTo>
                  <a:cubicBezTo>
                    <a:pt x="343655" y="1120830"/>
                    <a:pt x="364038" y="1114028"/>
                    <a:pt x="382811" y="1104959"/>
                  </a:cubicBezTo>
                  <a:cubicBezTo>
                    <a:pt x="420358" y="1086820"/>
                    <a:pt x="449561" y="1061245"/>
                    <a:pt x="470420" y="1028233"/>
                  </a:cubicBezTo>
                  <a:cubicBezTo>
                    <a:pt x="491279" y="995221"/>
                    <a:pt x="501709" y="956587"/>
                    <a:pt x="501709" y="912329"/>
                  </a:cubicBezTo>
                  <a:lnTo>
                    <a:pt x="501709" y="899269"/>
                  </a:lnTo>
                  <a:cubicBezTo>
                    <a:pt x="501709" y="859727"/>
                    <a:pt x="490644" y="822544"/>
                    <a:pt x="468515" y="787718"/>
                  </a:cubicBezTo>
                  <a:cubicBezTo>
                    <a:pt x="446387" y="752892"/>
                    <a:pt x="417002" y="726591"/>
                    <a:pt x="380363" y="708816"/>
                  </a:cubicBezTo>
                  <a:cubicBezTo>
                    <a:pt x="411923" y="693942"/>
                    <a:pt x="437317" y="672448"/>
                    <a:pt x="456544" y="644334"/>
                  </a:cubicBezTo>
                  <a:cubicBezTo>
                    <a:pt x="475771" y="616219"/>
                    <a:pt x="485384" y="585837"/>
                    <a:pt x="485384" y="553188"/>
                  </a:cubicBezTo>
                  <a:lnTo>
                    <a:pt x="485384" y="532510"/>
                  </a:lnTo>
                  <a:cubicBezTo>
                    <a:pt x="485384" y="469751"/>
                    <a:pt x="463981" y="419417"/>
                    <a:pt x="421174" y="381508"/>
                  </a:cubicBezTo>
                  <a:cubicBezTo>
                    <a:pt x="399771" y="362553"/>
                    <a:pt x="374876" y="348337"/>
                    <a:pt x="346489" y="338860"/>
                  </a:cubicBezTo>
                  <a:lnTo>
                    <a:pt x="276258" y="32842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sz="1013"/>
            </a:p>
          </p:txBody>
        </p:sp>
        <p:sp>
          <p:nvSpPr>
            <p:cNvPr id="31" name="テキスト ボックス 30">
              <a:extLst>
                <a:ext uri="{FF2B5EF4-FFF2-40B4-BE49-F238E27FC236}">
                  <a16:creationId xmlns:a16="http://schemas.microsoft.com/office/drawing/2014/main" id="{3E512188-E2B8-E4FA-C8ED-B350C2665FF8}"/>
                </a:ext>
              </a:extLst>
            </p:cNvPr>
            <p:cNvSpPr txBox="1"/>
            <p:nvPr/>
          </p:nvSpPr>
          <p:spPr>
            <a:xfrm>
              <a:off x="1205101" y="7223489"/>
              <a:ext cx="4949204" cy="822469"/>
            </a:xfrm>
            <a:prstGeom prst="rect">
              <a:avLst/>
            </a:prstGeom>
            <a:noFill/>
          </p:spPr>
          <p:txBody>
            <a:bodyPr wrap="square">
              <a:spAutoFit/>
            </a:bodyPr>
            <a:lstStyle/>
            <a:p>
              <a:pPr algn="l" fontAlgn="base">
                <a:lnSpc>
                  <a:spcPct val="150000"/>
                </a:lnSpc>
              </a:pPr>
              <a:r>
                <a:rPr lang="ja-JP" altLang="en-US" sz="900" b="1" dirty="0">
                  <a:solidFill>
                    <a:srgbClr val="002060"/>
                  </a:solidFill>
                  <a:latin typeface="BIZ UDPゴシック" panose="020B0400000000000000" pitchFamily="50" charset="-128"/>
                  <a:ea typeface="BIZ UDPゴシック" panose="020B0400000000000000" pitchFamily="50" charset="-128"/>
                </a:rPr>
                <a:t>生活様式</a:t>
              </a:r>
            </a:p>
            <a:p>
              <a:pPr algn="l">
                <a:lnSpc>
                  <a:spcPct val="150000"/>
                </a:lnSpc>
              </a:pPr>
              <a:r>
                <a:rPr lang="ja-JP" altLang="en-US" sz="591" dirty="0">
                  <a:solidFill>
                    <a:srgbClr val="292929"/>
                  </a:solidFill>
                  <a:latin typeface="BIZ UDゴシック" panose="020B0400000000000000" pitchFamily="49" charset="-128"/>
                  <a:ea typeface="BIZ UDゴシック" panose="020B0400000000000000" pitchFamily="49" charset="-128"/>
                </a:rPr>
                <a:t>ライフスタイルタイプは、仕事とプライベートのバランスを重視するタイプです。</a:t>
              </a:r>
              <a:endParaRPr lang="en-US" altLang="ja-JP" sz="591" dirty="0">
                <a:solidFill>
                  <a:srgbClr val="292929"/>
                </a:solidFill>
                <a:latin typeface="BIZ UDゴシック" panose="020B0400000000000000" pitchFamily="49" charset="-128"/>
                <a:ea typeface="BIZ UDゴシック" panose="020B0400000000000000" pitchFamily="49" charset="-128"/>
              </a:endParaRPr>
            </a:p>
            <a:p>
              <a:pPr algn="l">
                <a:lnSpc>
                  <a:spcPct val="150000"/>
                </a:lnSpc>
              </a:pPr>
              <a:r>
                <a:rPr lang="ja-JP" altLang="en-US" sz="591" dirty="0">
                  <a:solidFill>
                    <a:srgbClr val="292929"/>
                  </a:solidFill>
                  <a:latin typeface="BIZ UDゴシック" panose="020B0400000000000000" pitchFamily="49" charset="-128"/>
                  <a:ea typeface="BIZ UDゴシック" panose="020B0400000000000000" pitchFamily="49" charset="-128"/>
                </a:rPr>
                <a:t>個人としてだけではなく、家庭や会社のニーズとのバランスを取るため、昇進をともなう転勤などは避ける傾向にあります。</a:t>
              </a:r>
            </a:p>
            <a:p>
              <a:pPr algn="l">
                <a:lnSpc>
                  <a:spcPct val="150000"/>
                </a:lnSpc>
              </a:pPr>
              <a:r>
                <a:rPr lang="ja-JP" altLang="en-US" sz="591" dirty="0">
                  <a:solidFill>
                    <a:srgbClr val="292929"/>
                  </a:solidFill>
                  <a:latin typeface="BIZ UDゴシック" panose="020B0400000000000000" pitchFamily="49" charset="-128"/>
                  <a:ea typeface="BIZ UDゴシック" panose="020B0400000000000000" pitchFamily="49" charset="-128"/>
                </a:rPr>
                <a:t>プライベートの充実が仕事のモチベーションにつながるタイプです。</a:t>
              </a:r>
              <a:endParaRPr lang="en-US" altLang="ja-JP" sz="591" dirty="0">
                <a:solidFill>
                  <a:srgbClr val="292929"/>
                </a:solidFill>
                <a:latin typeface="BIZ UDゴシック" panose="020B0400000000000000" pitchFamily="49" charset="-128"/>
                <a:ea typeface="BIZ UDゴシック" panose="020B0400000000000000" pitchFamily="49" charset="-128"/>
              </a:endParaRPr>
            </a:p>
            <a:p>
              <a:pPr algn="l">
                <a:lnSpc>
                  <a:spcPct val="150000"/>
                </a:lnSpc>
              </a:pPr>
              <a:r>
                <a:rPr lang="ja-JP" altLang="en-US" sz="591" dirty="0">
                  <a:solidFill>
                    <a:srgbClr val="292929"/>
                  </a:solidFill>
                  <a:latin typeface="BIZ UDゴシック" panose="020B0400000000000000" pitchFamily="49" charset="-128"/>
                  <a:ea typeface="BIZ UDゴシック" panose="020B0400000000000000" pitchFamily="49" charset="-128"/>
                </a:rPr>
                <a:t>職業よりも、会社の制度や働き方が重要になるタイプであるため、職種にかかわらず、福利厚生が整っている会社で働くのがよいでしょう。</a:t>
              </a:r>
            </a:p>
          </p:txBody>
        </p:sp>
      </p:grpSp>
      <p:sp>
        <p:nvSpPr>
          <p:cNvPr id="41" name="テキスト ボックス 40">
            <a:extLst>
              <a:ext uri="{FF2B5EF4-FFF2-40B4-BE49-F238E27FC236}">
                <a16:creationId xmlns:a16="http://schemas.microsoft.com/office/drawing/2014/main" id="{9CB110EE-24AC-4941-8E8A-B87FABF8C237}"/>
              </a:ext>
            </a:extLst>
          </p:cNvPr>
          <p:cNvSpPr txBox="1"/>
          <p:nvPr/>
        </p:nvSpPr>
        <p:spPr>
          <a:xfrm>
            <a:off x="589788" y="360016"/>
            <a:ext cx="5678424" cy="954107"/>
          </a:xfrm>
          <a:prstGeom prst="rect">
            <a:avLst/>
          </a:prstGeom>
          <a:noFill/>
        </p:spPr>
        <p:txBody>
          <a:bodyPr wrap="square" rtlCol="0">
            <a:spAutoFit/>
          </a:bodyPr>
          <a:lstStyle/>
          <a:p>
            <a:pPr algn="ctr"/>
            <a:r>
              <a:rPr kumimoji="1" lang="ja-JP" altLang="en-US" sz="2000" b="1" dirty="0">
                <a:solidFill>
                  <a:schemeClr val="bg1"/>
                </a:solidFill>
              </a:rPr>
              <a:t>キャリアアンカー </a:t>
            </a:r>
            <a:endParaRPr kumimoji="1" lang="en-US" altLang="ja-JP" sz="2000" b="1" dirty="0">
              <a:solidFill>
                <a:schemeClr val="bg1"/>
              </a:solidFill>
            </a:endParaRPr>
          </a:p>
          <a:p>
            <a:pPr algn="ctr"/>
            <a:r>
              <a:rPr kumimoji="1" lang="en-US" altLang="ja-JP" sz="3600" b="1" dirty="0">
                <a:solidFill>
                  <a:schemeClr val="bg1"/>
                </a:solidFill>
              </a:rPr>
              <a:t>8</a:t>
            </a:r>
            <a:r>
              <a:rPr kumimoji="1" lang="ja-JP" altLang="en-US" sz="3600" b="1" dirty="0">
                <a:solidFill>
                  <a:schemeClr val="bg1"/>
                </a:solidFill>
              </a:rPr>
              <a:t>つの分類</a:t>
            </a:r>
            <a:endParaRPr kumimoji="1" lang="en-US" altLang="ja-JP" sz="3600" b="1" dirty="0">
              <a:solidFill>
                <a:schemeClr val="bg1"/>
              </a:solidFill>
            </a:endParaRPr>
          </a:p>
        </p:txBody>
      </p:sp>
    </p:spTree>
    <p:extLst>
      <p:ext uri="{BB962C8B-B14F-4D97-AF65-F5344CB8AC3E}">
        <p14:creationId xmlns:p14="http://schemas.microsoft.com/office/powerpoint/2010/main" val="203233870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653</TotalTime>
  <Words>892</Words>
  <Application>Microsoft Office PowerPoint</Application>
  <PresentationFormat>A4 210 x 297 mm</PresentationFormat>
  <Paragraphs>38</Paragraphs>
  <Slides>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BIZ UDPゴシック</vt:lpstr>
      <vt:lpstr>BIZ UDゴシック</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田中 慧美</dc:creator>
  <cp:lastModifiedBy>田中 慧美</cp:lastModifiedBy>
  <cp:revision>2</cp:revision>
  <cp:lastPrinted>2023-03-10T08:39:27Z</cp:lastPrinted>
  <dcterms:created xsi:type="dcterms:W3CDTF">2023-02-22T05:43:15Z</dcterms:created>
  <dcterms:modified xsi:type="dcterms:W3CDTF">2023-04-24T07:57:16Z</dcterms:modified>
</cp:coreProperties>
</file>