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41" r:id="rId4"/>
  </p:sldMasterIdLst>
  <p:notesMasterIdLst>
    <p:notesMasterId r:id="rId9"/>
  </p:notesMasterIdLst>
  <p:handoutMasterIdLst>
    <p:handoutMasterId r:id="rId10"/>
  </p:handoutMasterIdLst>
  <p:sldIdLst>
    <p:sldId id="270" r:id="rId5"/>
    <p:sldId id="280" r:id="rId6"/>
    <p:sldId id="282" r:id="rId7"/>
    <p:sldId id="281" r:id="rId8"/>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玉谷 謙一朗（札幌①）" initials="玉谷" lastIdx="1" clrIdx="0">
    <p:extLst>
      <p:ext uri="{19B8F6BF-5375-455C-9EA6-DF929625EA0E}">
        <p15:presenceInfo xmlns:p15="http://schemas.microsoft.com/office/powerpoint/2012/main" userId="S::tamatani_kenichirou@imgu.or.jp::3a5488f0-2dc2-4c90-807b-9d599e07b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99FF"/>
    <a:srgbClr val="FFCCFF"/>
    <a:srgbClr val="FFFFFF"/>
    <a:srgbClr val="CCFF66"/>
    <a:srgbClr val="CCFF99"/>
    <a:srgbClr val="CCFFCC"/>
    <a:srgbClr val="CC0099"/>
    <a:srgbClr val="00CC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FA29AA-DBD6-4D7A-A7CE-D49E204E8BB6}" v="2" dt="2023-04-21T05:49:49.79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2381"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山 薫" userId="d702cf48-b1d0-4526-85f0-4c5c84169b61" providerId="ADAL" clId="{E6FA29AA-DBD6-4D7A-A7CE-D49E204E8BB6}"/>
    <pc:docChg chg="modSld">
      <pc:chgData name="小山 薫" userId="d702cf48-b1d0-4526-85f0-4c5c84169b61" providerId="ADAL" clId="{E6FA29AA-DBD6-4D7A-A7CE-D49E204E8BB6}" dt="2023-04-21T05:53:26.027" v="115" actId="20577"/>
      <pc:docMkLst>
        <pc:docMk/>
      </pc:docMkLst>
      <pc:sldChg chg="addSp modSp mod">
        <pc:chgData name="小山 薫" userId="d702cf48-b1d0-4526-85f0-4c5c84169b61" providerId="ADAL" clId="{E6FA29AA-DBD6-4D7A-A7CE-D49E204E8BB6}" dt="2023-04-21T05:53:26.027" v="115" actId="20577"/>
        <pc:sldMkLst>
          <pc:docMk/>
          <pc:sldMk cId="1173802879" sldId="270"/>
        </pc:sldMkLst>
        <pc:spChg chg="add mod">
          <ac:chgData name="小山 薫" userId="d702cf48-b1d0-4526-85f0-4c5c84169b61" providerId="ADAL" clId="{E6FA29AA-DBD6-4D7A-A7CE-D49E204E8BB6}" dt="2023-04-21T05:53:26.027" v="115" actId="20577"/>
          <ac:spMkLst>
            <pc:docMk/>
            <pc:sldMk cId="1173802879" sldId="270"/>
            <ac:spMk id="12" creationId="{E8C7CDA9-FB66-EE8B-B7E0-3B1DD0FD3AFD}"/>
          </ac:spMkLst>
        </pc:spChg>
        <pc:spChg chg="mod">
          <ac:chgData name="小山 薫" userId="d702cf48-b1d0-4526-85f0-4c5c84169b61" providerId="ADAL" clId="{E6FA29AA-DBD6-4D7A-A7CE-D49E204E8BB6}" dt="2023-04-21T05:52:19.335" v="89" actId="1076"/>
          <ac:spMkLst>
            <pc:docMk/>
            <pc:sldMk cId="1173802879" sldId="270"/>
            <ac:spMk id="17" creationId="{A54CB1B8-F334-67FC-B6B7-62AD7B5264AD}"/>
          </ac:spMkLst>
        </pc:spChg>
        <pc:spChg chg="mod">
          <ac:chgData name="小山 薫" userId="d702cf48-b1d0-4526-85f0-4c5c84169b61" providerId="ADAL" clId="{E6FA29AA-DBD6-4D7A-A7CE-D49E204E8BB6}" dt="2023-04-21T05:52:23.328" v="90" actId="1076"/>
          <ac:spMkLst>
            <pc:docMk/>
            <pc:sldMk cId="1173802879" sldId="270"/>
            <ac:spMk id="24" creationId="{CBDF39CA-88FC-8886-D583-EB64DA4B833F}"/>
          </ac:spMkLst>
        </pc:spChg>
        <pc:spChg chg="mod">
          <ac:chgData name="小山 薫" userId="d702cf48-b1d0-4526-85f0-4c5c84169b61" providerId="ADAL" clId="{E6FA29AA-DBD6-4D7A-A7CE-D49E204E8BB6}" dt="2023-04-21T05:52:27.064" v="91" actId="1076"/>
          <ac:spMkLst>
            <pc:docMk/>
            <pc:sldMk cId="1173802879" sldId="270"/>
            <ac:spMk id="26" creationId="{7E900B07-F4F7-D3C1-7812-A11DCE6E10F3}"/>
          </ac:spMkLst>
        </pc:spChg>
        <pc:picChg chg="add mod">
          <ac:chgData name="小山 薫" userId="d702cf48-b1d0-4526-85f0-4c5c84169b61" providerId="ADAL" clId="{E6FA29AA-DBD6-4D7A-A7CE-D49E204E8BB6}" dt="2023-04-21T05:52:08.264" v="87" actId="1076"/>
          <ac:picMkLst>
            <pc:docMk/>
            <pc:sldMk cId="1173802879" sldId="270"/>
            <ac:picMk id="6" creationId="{CBDAD5E3-6153-E40C-5516-3F5FC8C92AB1}"/>
          </ac:picMkLst>
        </pc:picChg>
        <pc:picChg chg="mod">
          <ac:chgData name="小山 薫" userId="d702cf48-b1d0-4526-85f0-4c5c84169b61" providerId="ADAL" clId="{E6FA29AA-DBD6-4D7A-A7CE-D49E204E8BB6}" dt="2023-04-21T05:51:41.506" v="84" actId="1076"/>
          <ac:picMkLst>
            <pc:docMk/>
            <pc:sldMk cId="1173802879" sldId="270"/>
            <ac:picMk id="18" creationId="{14220EE4-2F03-A412-A53F-E7A4B87AECB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EB5072A-A174-4DA3-9E61-CD017E533DD8}"/>
              </a:ext>
            </a:extLst>
          </p:cNvPr>
          <p:cNvSpPr>
            <a:spLocks noGrp="1"/>
          </p:cNvSpPr>
          <p:nvPr>
            <p:ph type="hdr" sz="quarter"/>
          </p:nvPr>
        </p:nvSpPr>
        <p:spPr>
          <a:xfrm>
            <a:off x="6" y="0"/>
            <a:ext cx="2949575" cy="498475"/>
          </a:xfrm>
          <a:prstGeom prst="rect">
            <a:avLst/>
          </a:prstGeom>
        </p:spPr>
        <p:txBody>
          <a:bodyPr vert="horz" lIns="91380" tIns="45691" rIns="91380" bIns="45691"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D717E95-AF3E-4FA2-A577-D48F52ECC47E}"/>
              </a:ext>
            </a:extLst>
          </p:cNvPr>
          <p:cNvSpPr>
            <a:spLocks noGrp="1"/>
          </p:cNvSpPr>
          <p:nvPr>
            <p:ph type="dt" sz="quarter" idx="1"/>
          </p:nvPr>
        </p:nvSpPr>
        <p:spPr>
          <a:xfrm>
            <a:off x="3856038" y="0"/>
            <a:ext cx="2949575" cy="498475"/>
          </a:xfrm>
          <a:prstGeom prst="rect">
            <a:avLst/>
          </a:prstGeom>
        </p:spPr>
        <p:txBody>
          <a:bodyPr vert="horz" lIns="91380" tIns="45691" rIns="91380" bIns="45691" rtlCol="0"/>
          <a:lstStyle>
            <a:lvl1pPr algn="r">
              <a:defRPr sz="1200"/>
            </a:lvl1pPr>
          </a:lstStyle>
          <a:p>
            <a:fld id="{4C579F3D-3D94-4D74-AC70-073B2982D17B}" type="datetimeFigureOut">
              <a:rPr kumimoji="1" lang="ja-JP" altLang="en-US" smtClean="0"/>
              <a:t>2023/4/21</a:t>
            </a:fld>
            <a:endParaRPr kumimoji="1" lang="ja-JP" altLang="en-US"/>
          </a:p>
        </p:txBody>
      </p:sp>
      <p:sp>
        <p:nvSpPr>
          <p:cNvPr id="4" name="フッター プレースホルダー 3">
            <a:extLst>
              <a:ext uri="{FF2B5EF4-FFF2-40B4-BE49-F238E27FC236}">
                <a16:creationId xmlns:a16="http://schemas.microsoft.com/office/drawing/2014/main" id="{E44492A7-84E7-49CA-A3FB-6D76F2264726}"/>
              </a:ext>
            </a:extLst>
          </p:cNvPr>
          <p:cNvSpPr>
            <a:spLocks noGrp="1"/>
          </p:cNvSpPr>
          <p:nvPr>
            <p:ph type="ftr" sz="quarter" idx="2"/>
          </p:nvPr>
        </p:nvSpPr>
        <p:spPr>
          <a:xfrm>
            <a:off x="6" y="9440869"/>
            <a:ext cx="2949575" cy="498475"/>
          </a:xfrm>
          <a:prstGeom prst="rect">
            <a:avLst/>
          </a:prstGeom>
        </p:spPr>
        <p:txBody>
          <a:bodyPr vert="horz" lIns="91380" tIns="45691" rIns="91380" bIns="45691"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7D85B90C-1D7A-4078-845A-71F92B7556C1}"/>
              </a:ext>
            </a:extLst>
          </p:cNvPr>
          <p:cNvSpPr>
            <a:spLocks noGrp="1"/>
          </p:cNvSpPr>
          <p:nvPr>
            <p:ph type="sldNum" sz="quarter" idx="3"/>
          </p:nvPr>
        </p:nvSpPr>
        <p:spPr>
          <a:xfrm>
            <a:off x="3856038" y="9440869"/>
            <a:ext cx="2949575" cy="498475"/>
          </a:xfrm>
          <a:prstGeom prst="rect">
            <a:avLst/>
          </a:prstGeom>
        </p:spPr>
        <p:txBody>
          <a:bodyPr vert="horz" lIns="91380" tIns="45691" rIns="91380" bIns="45691" rtlCol="0" anchor="b"/>
          <a:lstStyle>
            <a:lvl1pPr algn="r">
              <a:defRPr sz="1200"/>
            </a:lvl1pPr>
          </a:lstStyle>
          <a:p>
            <a:fld id="{F5E5A8EF-4422-4076-869F-80AA84A8AA08}" type="slidenum">
              <a:rPr kumimoji="1" lang="ja-JP" altLang="en-US" smtClean="0"/>
              <a:t>‹#›</a:t>
            </a:fld>
            <a:endParaRPr kumimoji="1" lang="ja-JP" altLang="en-US"/>
          </a:p>
        </p:txBody>
      </p:sp>
    </p:spTree>
    <p:extLst>
      <p:ext uri="{BB962C8B-B14F-4D97-AF65-F5344CB8AC3E}">
        <p14:creationId xmlns:p14="http://schemas.microsoft.com/office/powerpoint/2010/main" val="34409879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0"/>
            <a:ext cx="2949575" cy="498475"/>
          </a:xfrm>
          <a:prstGeom prst="rect">
            <a:avLst/>
          </a:prstGeom>
        </p:spPr>
        <p:txBody>
          <a:bodyPr vert="horz" lIns="91380" tIns="45691" rIns="91380"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380" tIns="45691" rIns="91380" bIns="45691" rtlCol="0"/>
          <a:lstStyle>
            <a:lvl1pPr algn="r">
              <a:defRPr sz="1200"/>
            </a:lvl1pPr>
          </a:lstStyle>
          <a:p>
            <a:fld id="{52AD1265-0309-4110-B05F-C8A222176E17}" type="datetimeFigureOut">
              <a:rPr kumimoji="1" lang="ja-JP" altLang="en-US" smtClean="0"/>
              <a:t>2023/4/21</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380" tIns="45691" rIns="91380" bIns="45691" rtlCol="0" anchor="ctr"/>
          <a:lstStyle/>
          <a:p>
            <a:endParaRPr lang="ja-JP" altLang="en-US"/>
          </a:p>
        </p:txBody>
      </p:sp>
      <p:sp>
        <p:nvSpPr>
          <p:cNvPr id="5" name="ノート プレースホルダー 4"/>
          <p:cNvSpPr>
            <a:spLocks noGrp="1"/>
          </p:cNvSpPr>
          <p:nvPr>
            <p:ph type="body" sz="quarter" idx="3"/>
          </p:nvPr>
        </p:nvSpPr>
        <p:spPr>
          <a:xfrm>
            <a:off x="681044" y="4783144"/>
            <a:ext cx="5445125" cy="3913187"/>
          </a:xfrm>
          <a:prstGeom prst="rect">
            <a:avLst/>
          </a:prstGeom>
        </p:spPr>
        <p:txBody>
          <a:bodyPr vert="horz" lIns="91380" tIns="45691" rIns="91380"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440869"/>
            <a:ext cx="2949575" cy="498475"/>
          </a:xfrm>
          <a:prstGeom prst="rect">
            <a:avLst/>
          </a:prstGeom>
        </p:spPr>
        <p:txBody>
          <a:bodyPr vert="horz" lIns="91380" tIns="45691" rIns="91380"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9"/>
            <a:ext cx="2949575" cy="498475"/>
          </a:xfrm>
          <a:prstGeom prst="rect">
            <a:avLst/>
          </a:prstGeom>
        </p:spPr>
        <p:txBody>
          <a:bodyPr vert="horz" lIns="91380" tIns="45691" rIns="91380" bIns="45691" rtlCol="0" anchor="b"/>
          <a:lstStyle>
            <a:lvl1pPr algn="r">
              <a:defRPr sz="1200"/>
            </a:lvl1pPr>
          </a:lstStyle>
          <a:p>
            <a:fld id="{186040CA-B3E2-4B43-94F1-EEFC3734DCBE}" type="slidenum">
              <a:rPr kumimoji="1" lang="ja-JP" altLang="en-US" smtClean="0"/>
              <a:t>‹#›</a:t>
            </a:fld>
            <a:endParaRPr kumimoji="1" lang="ja-JP" altLang="en-US"/>
          </a:p>
        </p:txBody>
      </p:sp>
    </p:spTree>
    <p:extLst>
      <p:ext uri="{BB962C8B-B14F-4D97-AF65-F5344CB8AC3E}">
        <p14:creationId xmlns:p14="http://schemas.microsoft.com/office/powerpoint/2010/main" val="14427380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2481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D6B9F3-2C86-FB1E-DBE1-B12FAF6A797C}"/>
              </a:ext>
            </a:extLst>
          </p:cNvPr>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D0B4AB2-C502-77F1-93D0-7ABA92635F84}"/>
              </a:ext>
            </a:extLst>
          </p:cNvPr>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8251E05-00A9-6FBF-EDC9-8B63DA0EEC16}"/>
              </a:ext>
            </a:extLst>
          </p:cNvPr>
          <p:cNvSpPr>
            <a:spLocks noGrp="1"/>
          </p:cNvSpPr>
          <p:nvPr>
            <p:ph type="dt" sz="half" idx="10"/>
          </p:nvPr>
        </p:nvSpPr>
        <p:spPr/>
        <p:txBody>
          <a:bodyPr/>
          <a:lstStyle/>
          <a:p>
            <a:fld id="{F01B2F6D-138F-4BE8-80EA-F020BA82ADC9}"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21B70470-0E9F-2C77-BE47-BF0DAED71EF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304810F-6461-D390-A5FA-2CA2D01987F6}"/>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606097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6B5EEE-8110-2A9B-31DE-366A8B3D8B28}"/>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0F62639-7F21-89D8-3EA6-42961E246EB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9D77EC-4E5A-BBE4-F74F-4EED6446D125}"/>
              </a:ext>
            </a:extLst>
          </p:cNvPr>
          <p:cNvSpPr>
            <a:spLocks noGrp="1"/>
          </p:cNvSpPr>
          <p:nvPr>
            <p:ph type="dt" sz="half" idx="10"/>
          </p:nvPr>
        </p:nvSpPr>
        <p:spPr/>
        <p:txBody>
          <a:bodyPr/>
          <a:lstStyle/>
          <a:p>
            <a:fld id="{2793D54B-7347-4F31-8324-0241E695D983}"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13C59BAB-C566-B578-B00A-92A9BA4CAD2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142D5D7-064F-06C0-9970-E5A6A39D8687}"/>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858486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FB70B38-87ED-D67B-8A9C-B40819DED5DA}"/>
              </a:ext>
            </a:extLst>
          </p:cNvPr>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90E7DE-B642-61C3-AA03-C8D2A4B680B4}"/>
              </a:ext>
            </a:extLst>
          </p:cNvPr>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35046D-C3EA-E364-FFB8-01340663EF2F}"/>
              </a:ext>
            </a:extLst>
          </p:cNvPr>
          <p:cNvSpPr>
            <a:spLocks noGrp="1"/>
          </p:cNvSpPr>
          <p:nvPr>
            <p:ph type="dt" sz="half" idx="10"/>
          </p:nvPr>
        </p:nvSpPr>
        <p:spPr/>
        <p:txBody>
          <a:bodyPr/>
          <a:lstStyle/>
          <a:p>
            <a:fld id="{EDF9D716-0258-46F7-A486-BFA2D85AB08A}"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7EC95169-B134-4220-94EF-F1694F6C6D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6343BB-8F5E-269E-1255-66218D2D30B8}"/>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879223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B1755-CF44-CB4E-F047-64284D5557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6B5DDCB-1520-C557-1C13-812B032EB78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36AD355-3017-AB2D-7F22-7E062049410A}"/>
              </a:ext>
            </a:extLst>
          </p:cNvPr>
          <p:cNvSpPr>
            <a:spLocks noGrp="1"/>
          </p:cNvSpPr>
          <p:nvPr>
            <p:ph type="dt" sz="half" idx="10"/>
          </p:nvPr>
        </p:nvSpPr>
        <p:spPr/>
        <p:txBody>
          <a:bodyPr/>
          <a:lstStyle/>
          <a:p>
            <a:fld id="{3ABD2AE4-5772-4B58-B27A-A0D473C30C08}"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B9052D78-738F-D3FB-5F7A-437D4797CA8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D61A629-866C-9E2D-BD8D-017CC3DB86CD}"/>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2085479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75F2BB-4978-E8F2-6CA9-7CF2A1C93DCC}"/>
              </a:ext>
            </a:extLst>
          </p:cNvPr>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C3AE9C-1756-4B90-DB1A-E104C67AD872}"/>
              </a:ext>
            </a:extLst>
          </p:cNvPr>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E2F7806-AC09-2610-FE25-65D1078509DD}"/>
              </a:ext>
            </a:extLst>
          </p:cNvPr>
          <p:cNvSpPr>
            <a:spLocks noGrp="1"/>
          </p:cNvSpPr>
          <p:nvPr>
            <p:ph type="dt" sz="half" idx="10"/>
          </p:nvPr>
        </p:nvSpPr>
        <p:spPr/>
        <p:txBody>
          <a:bodyPr/>
          <a:lstStyle/>
          <a:p>
            <a:fld id="{8726836F-5161-4CB1-818A-2C4A6C756F10}"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FA2B51A2-B960-7A24-D152-E12F729929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8E46FD-1B04-8213-F43B-F59ABE45D36A}"/>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81145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ED586C-2109-80D0-3A1F-9E94A94D2A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A29A78B-8027-056B-5D38-957F5374D33B}"/>
              </a:ext>
            </a:extLst>
          </p:cNvPr>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4E169A5-5504-9EF8-E0D4-D97A0FC28671}"/>
              </a:ext>
            </a:extLst>
          </p:cNvPr>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ADB53FC-EFA4-C703-71FE-DEA7EB5512F9}"/>
              </a:ext>
            </a:extLst>
          </p:cNvPr>
          <p:cNvSpPr>
            <a:spLocks noGrp="1"/>
          </p:cNvSpPr>
          <p:nvPr>
            <p:ph type="dt" sz="half" idx="10"/>
          </p:nvPr>
        </p:nvSpPr>
        <p:spPr/>
        <p:txBody>
          <a:bodyPr/>
          <a:lstStyle/>
          <a:p>
            <a:fld id="{7D92114D-40A4-4001-9EF5-146F3115FFB3}"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3FABC153-2BB9-112E-C1E5-3709C77297A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D8FA42-1022-E3C9-F3A3-8BFC5A18AEE0}"/>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70500800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63A39-8B70-F464-7CFC-7B9C75870933}"/>
              </a:ext>
            </a:extLst>
          </p:cNvPr>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E6739B-DEA2-2E5F-D8EE-F5BD8A2073AD}"/>
              </a:ext>
            </a:extLst>
          </p:cNvPr>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8EA3955-C7C8-8F9F-0E16-CDA9363A417A}"/>
              </a:ext>
            </a:extLst>
          </p:cNvPr>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BB98859-F105-C69F-1DD3-BED246DB1131}"/>
              </a:ext>
            </a:extLst>
          </p:cNvPr>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B9CB76C-0D51-20B9-ACF4-007EDBA99B23}"/>
              </a:ext>
            </a:extLst>
          </p:cNvPr>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B1DC2E-1125-F899-8B18-0A72D2E2E7A8}"/>
              </a:ext>
            </a:extLst>
          </p:cNvPr>
          <p:cNvSpPr>
            <a:spLocks noGrp="1"/>
          </p:cNvSpPr>
          <p:nvPr>
            <p:ph type="dt" sz="half" idx="10"/>
          </p:nvPr>
        </p:nvSpPr>
        <p:spPr/>
        <p:txBody>
          <a:bodyPr/>
          <a:lstStyle/>
          <a:p>
            <a:fld id="{E86D7EED-749E-4748-AC6E-0E2804BFEC28}" type="datetime1">
              <a:rPr kumimoji="1" lang="ja-JP" altLang="en-US" smtClean="0"/>
              <a:t>2023/4/21</a:t>
            </a:fld>
            <a:endParaRPr kumimoji="1" lang="ja-JP" altLang="en-US"/>
          </a:p>
        </p:txBody>
      </p:sp>
      <p:sp>
        <p:nvSpPr>
          <p:cNvPr id="8" name="フッター プレースホルダー 7">
            <a:extLst>
              <a:ext uri="{FF2B5EF4-FFF2-40B4-BE49-F238E27FC236}">
                <a16:creationId xmlns:a16="http://schemas.microsoft.com/office/drawing/2014/main" id="{709ABEBB-9BCF-D8DC-1343-49E4DDD9153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08401F-8201-7C80-6DBD-F52678AE299F}"/>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42845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65F90-7774-85BA-5E19-A0C2447CC1D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EC31B01-B4F8-6C20-E7BA-5E79B4797772}"/>
              </a:ext>
            </a:extLst>
          </p:cNvPr>
          <p:cNvSpPr>
            <a:spLocks noGrp="1"/>
          </p:cNvSpPr>
          <p:nvPr>
            <p:ph type="dt" sz="half" idx="10"/>
          </p:nvPr>
        </p:nvSpPr>
        <p:spPr/>
        <p:txBody>
          <a:bodyPr/>
          <a:lstStyle/>
          <a:p>
            <a:fld id="{DDC4C7FB-5B94-404D-9FC9-1CC995C687CA}" type="datetime1">
              <a:rPr kumimoji="1" lang="ja-JP" altLang="en-US" smtClean="0"/>
              <a:t>2023/4/21</a:t>
            </a:fld>
            <a:endParaRPr kumimoji="1" lang="ja-JP" altLang="en-US"/>
          </a:p>
        </p:txBody>
      </p:sp>
      <p:sp>
        <p:nvSpPr>
          <p:cNvPr id="4" name="フッター プレースホルダー 3">
            <a:extLst>
              <a:ext uri="{FF2B5EF4-FFF2-40B4-BE49-F238E27FC236}">
                <a16:creationId xmlns:a16="http://schemas.microsoft.com/office/drawing/2014/main" id="{DBDA4BFF-0709-C233-5C5F-22062B01EAC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3A53D6A-C0E6-9F12-BF5B-D3ED5EB378DB}"/>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389713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868A4FB-D7E8-D401-F7DC-E81908F80F22}"/>
              </a:ext>
            </a:extLst>
          </p:cNvPr>
          <p:cNvSpPr>
            <a:spLocks noGrp="1"/>
          </p:cNvSpPr>
          <p:nvPr>
            <p:ph type="dt" sz="half" idx="10"/>
          </p:nvPr>
        </p:nvSpPr>
        <p:spPr/>
        <p:txBody>
          <a:bodyPr/>
          <a:lstStyle/>
          <a:p>
            <a:fld id="{EBDD8833-5DF7-4C91-88F7-0DC0B48A5EBC}" type="datetime1">
              <a:rPr kumimoji="1" lang="ja-JP" altLang="en-US" smtClean="0"/>
              <a:t>2023/4/21</a:t>
            </a:fld>
            <a:endParaRPr kumimoji="1" lang="ja-JP" altLang="en-US"/>
          </a:p>
        </p:txBody>
      </p:sp>
      <p:sp>
        <p:nvSpPr>
          <p:cNvPr id="3" name="フッター プレースホルダー 2">
            <a:extLst>
              <a:ext uri="{FF2B5EF4-FFF2-40B4-BE49-F238E27FC236}">
                <a16:creationId xmlns:a16="http://schemas.microsoft.com/office/drawing/2014/main" id="{EDD2A8EB-4A16-900F-670B-7DCC26BC361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3391447-9166-043A-ABE3-FB4A0DC85647}"/>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156335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72D0C-D51A-C652-DFDC-AE465643BD74}"/>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BE096AF-ACF5-D42E-F01D-DC8D6D0BB762}"/>
              </a:ext>
            </a:extLst>
          </p:cNvPr>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F160166E-D61A-F828-BA74-ED5CE6BD28FD}"/>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1C6A28D-AFD5-8B93-CEA0-AE4DA296CD46}"/>
              </a:ext>
            </a:extLst>
          </p:cNvPr>
          <p:cNvSpPr>
            <a:spLocks noGrp="1"/>
          </p:cNvSpPr>
          <p:nvPr>
            <p:ph type="dt" sz="half" idx="10"/>
          </p:nvPr>
        </p:nvSpPr>
        <p:spPr/>
        <p:txBody>
          <a:bodyPr/>
          <a:lstStyle/>
          <a:p>
            <a:fld id="{6814BD1C-C75B-412B-9A49-2C05895D0441}"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E7A5B710-FB70-2712-1607-92449562C1D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5D2FF8-B3CE-824F-EC14-F1DFB998C992}"/>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2148146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2FBC5-2CDB-F9ED-BE1A-09EAB813CFE2}"/>
              </a:ext>
            </a:extLst>
          </p:cNvPr>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D38BB5F-6F04-1E07-B1E1-B62A2B7F2C31}"/>
              </a:ext>
            </a:extLst>
          </p:cNvPr>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a:extLst>
              <a:ext uri="{FF2B5EF4-FFF2-40B4-BE49-F238E27FC236}">
                <a16:creationId xmlns:a16="http://schemas.microsoft.com/office/drawing/2014/main" id="{D64A21C2-92CF-C75D-8020-329479BF4277}"/>
              </a:ext>
            </a:extLst>
          </p:cNvPr>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87D608B-832C-A273-CD38-0679060001A1}"/>
              </a:ext>
            </a:extLst>
          </p:cNvPr>
          <p:cNvSpPr>
            <a:spLocks noGrp="1"/>
          </p:cNvSpPr>
          <p:nvPr>
            <p:ph type="dt" sz="half" idx="10"/>
          </p:nvPr>
        </p:nvSpPr>
        <p:spPr/>
        <p:txBody>
          <a:bodyPr/>
          <a:lstStyle/>
          <a:p>
            <a:fld id="{7D92114D-40A4-4001-9EF5-146F3115FFB3}" type="datetime1">
              <a:rPr kumimoji="1" lang="ja-JP" altLang="en-US" smtClean="0"/>
              <a:t>2023/4/21</a:t>
            </a:fld>
            <a:endParaRPr kumimoji="1" lang="ja-JP" altLang="en-US"/>
          </a:p>
        </p:txBody>
      </p:sp>
      <p:sp>
        <p:nvSpPr>
          <p:cNvPr id="6" name="フッター プレースホルダー 5">
            <a:extLst>
              <a:ext uri="{FF2B5EF4-FFF2-40B4-BE49-F238E27FC236}">
                <a16:creationId xmlns:a16="http://schemas.microsoft.com/office/drawing/2014/main" id="{6C982D34-7376-72F9-1DF7-2B0954877D5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E2DDCE4-C1E9-674A-13C3-59AF6712AF02}"/>
              </a:ext>
            </a:extLst>
          </p:cNvPr>
          <p:cNvSpPr>
            <a:spLocks noGrp="1"/>
          </p:cNvSpPr>
          <p:nvPr>
            <p:ph type="sldNum" sz="quarter" idx="12"/>
          </p:nvPr>
        </p:nvSpPr>
        <p:spPr/>
        <p:txBody>
          <a:body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53171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F2F7779-54BF-4105-6F8C-D4FD5526862A}"/>
              </a:ext>
            </a:extLst>
          </p:cNvPr>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1CA7608-1A34-D4E8-7DAF-E59855629EFB}"/>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9153DA-2821-3415-3F55-4D05F2CD73A5}"/>
              </a:ext>
            </a:extLst>
          </p:cNvPr>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7D92114D-40A4-4001-9EF5-146F3115FFB3}" type="datetime1">
              <a:rPr kumimoji="1" lang="ja-JP" altLang="en-US" smtClean="0"/>
              <a:t>2023/4/21</a:t>
            </a:fld>
            <a:endParaRPr kumimoji="1" lang="ja-JP" altLang="en-US"/>
          </a:p>
        </p:txBody>
      </p:sp>
      <p:sp>
        <p:nvSpPr>
          <p:cNvPr id="5" name="フッター プレースホルダー 4">
            <a:extLst>
              <a:ext uri="{FF2B5EF4-FFF2-40B4-BE49-F238E27FC236}">
                <a16:creationId xmlns:a16="http://schemas.microsoft.com/office/drawing/2014/main" id="{2BC9B3FB-F622-E082-797B-7CB6EB0219BD}"/>
              </a:ext>
            </a:extLst>
          </p:cNvPr>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F6B560B-8C90-BE4F-EACA-3DA45E3E4031}"/>
              </a:ext>
            </a:extLst>
          </p:cNvPr>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B9FFA082-13FA-487A-BD92-3B5404508BA9}" type="slidenum">
              <a:rPr kumimoji="1" lang="ja-JP" altLang="en-US" smtClean="0"/>
              <a:t>‹#›</a:t>
            </a:fld>
            <a:endParaRPr kumimoji="1" lang="ja-JP" altLang="en-US"/>
          </a:p>
        </p:txBody>
      </p:sp>
    </p:spTree>
    <p:extLst>
      <p:ext uri="{BB962C8B-B14F-4D97-AF65-F5344CB8AC3E}">
        <p14:creationId xmlns:p14="http://schemas.microsoft.com/office/powerpoint/2010/main" val="81649754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hyperlink" Target="https://sec-imgu-or-jp.imgix.net/files/2023/02/22101838/%E3%81%BF%E3%82%93%E3%81%AA%E3%81%AE%E8%B3%AA%E5%95%8F%EF%BD%9E%E3%81%95%E3%81%82%E3%80%81%E3%83%9F%E3%83%A9%E3%82%A4%E3%81%AE%E8%A9%B1%E3%82%92%E3%81%97%E3%82%88%E3%81%86%EF%BD%9EVOL12_0221.pdf" TargetMode="External"/><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hyperlink" Target="https://members.imgu.or.jp/ca053/10873" TargetMode="External"/><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11.jp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76BBCDB0-CD47-7F8A-E775-D6127060C8C7}"/>
              </a:ext>
            </a:extLst>
          </p:cNvPr>
          <p:cNvSpPr/>
          <p:nvPr/>
        </p:nvSpPr>
        <p:spPr>
          <a:xfrm>
            <a:off x="52890" y="5679058"/>
            <a:ext cx="5339528" cy="1588333"/>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descr="アイコン&#10;&#10;自動的に生成された説明">
            <a:extLst>
              <a:ext uri="{FF2B5EF4-FFF2-40B4-BE49-F238E27FC236}">
                <a16:creationId xmlns:a16="http://schemas.microsoft.com/office/drawing/2014/main" id="{47E7CD8B-64D3-5B12-859E-17B56806B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9" y="-15684"/>
            <a:ext cx="5301916" cy="3539407"/>
          </a:xfrm>
          <a:prstGeom prst="rect">
            <a:avLst/>
          </a:prstGeom>
        </p:spPr>
      </p:pic>
      <p:sp>
        <p:nvSpPr>
          <p:cNvPr id="46" name="正方形/長方形 45">
            <a:extLst>
              <a:ext uri="{FF2B5EF4-FFF2-40B4-BE49-F238E27FC236}">
                <a16:creationId xmlns:a16="http://schemas.microsoft.com/office/drawing/2014/main" id="{4554D26F-0D2D-43AC-821F-44EF837290D4}"/>
              </a:ext>
            </a:extLst>
          </p:cNvPr>
          <p:cNvSpPr/>
          <p:nvPr/>
        </p:nvSpPr>
        <p:spPr>
          <a:xfrm>
            <a:off x="29444" y="0"/>
            <a:ext cx="6828556" cy="9906000"/>
          </a:xfrm>
          <a:prstGeom prst="rect">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9" name="テキスト ボックス 8">
            <a:extLst>
              <a:ext uri="{FF2B5EF4-FFF2-40B4-BE49-F238E27FC236}">
                <a16:creationId xmlns:a16="http://schemas.microsoft.com/office/drawing/2014/main" id="{88B37991-989F-4941-B65D-A994D2401FA9}"/>
              </a:ext>
            </a:extLst>
          </p:cNvPr>
          <p:cNvSpPr txBox="1"/>
          <p:nvPr/>
        </p:nvSpPr>
        <p:spPr>
          <a:xfrm>
            <a:off x="5429158" y="63456"/>
            <a:ext cx="1367640" cy="5059233"/>
          </a:xfrm>
          <a:prstGeom prst="rect">
            <a:avLst/>
          </a:prstGeom>
          <a:pattFill prst="ltHorz">
            <a:fgClr>
              <a:schemeClr val="bg1">
                <a:lumMod val="75000"/>
              </a:schemeClr>
            </a:fgClr>
            <a:bgClr>
              <a:schemeClr val="bg1"/>
            </a:bgClr>
          </a:pattFill>
          <a:ln w="76200" cmpd="dbl">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eaVert" wrap="square" lIns="91440" tIns="45720" rIns="91440" bIns="45720" numCol="1" spcCol="0" rtlCol="0" fromWordArt="0" anchor="ctr" anchorCtr="0" forceAA="0" compatLnSpc="1">
            <a:prstTxWarp prst="textNoShape">
              <a:avLst/>
            </a:prstTxWarp>
            <a:noAutofit/>
          </a:bodyPr>
          <a:lstStyle/>
          <a:p>
            <a:pPr algn="dist"/>
            <a:r>
              <a:rPr lang="ja-JP" sz="5500" b="1" kern="100">
                <a:effectLst/>
                <a:ea typeface="HG正楷書体-PRO" panose="03000600000000000000" pitchFamily="66" charset="-128"/>
                <a:cs typeface="Times New Roman" panose="02020603050405020304" pitchFamily="18" charset="0"/>
              </a:rPr>
              <a:t>札幌丸三新聞</a:t>
            </a:r>
            <a:endParaRPr lang="ja-JP" sz="1050" kern="100">
              <a:effectLst/>
              <a:ea typeface="ＭＳ 明朝" panose="02020609040205080304" pitchFamily="17" charset="-128"/>
              <a:cs typeface="Times New Roman" panose="02020603050405020304" pitchFamily="18" charset="0"/>
            </a:endParaRPr>
          </a:p>
        </p:txBody>
      </p:sp>
      <p:sp>
        <p:nvSpPr>
          <p:cNvPr id="71" name="テキスト ボックス 2">
            <a:extLst>
              <a:ext uri="{FF2B5EF4-FFF2-40B4-BE49-F238E27FC236}">
                <a16:creationId xmlns:a16="http://schemas.microsoft.com/office/drawing/2014/main" id="{DFA6D695-03B8-44DC-8EF4-DB55608790B6}"/>
              </a:ext>
            </a:extLst>
          </p:cNvPr>
          <p:cNvSpPr txBox="1">
            <a:spLocks noChangeArrowheads="1"/>
          </p:cNvSpPr>
          <p:nvPr/>
        </p:nvSpPr>
        <p:spPr bwMode="auto">
          <a:xfrm>
            <a:off x="5392420" y="5158948"/>
            <a:ext cx="1440000" cy="473208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r>
              <a:rPr 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第　</a:t>
            </a:r>
            <a:r>
              <a:rPr lang="en-US" alt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90</a:t>
            </a:r>
            <a:r>
              <a:rPr lang="ja-JP" sz="1200" b="1" kern="100" dirty="0">
                <a:solidFill>
                  <a:srgbClr val="FFFFFF"/>
                </a:solidFill>
                <a:effectLst/>
                <a:highlight>
                  <a:srgbClr val="000000"/>
                </a:highlight>
                <a:latin typeface="Meiryo UI" panose="020B0604030504040204" pitchFamily="50" charset="-128"/>
                <a:ea typeface="Meiryo UI" panose="020B0604030504040204" pitchFamily="50" charset="-128"/>
                <a:cs typeface="Times New Roman" panose="02020603050405020304" pitchFamily="18" charset="0"/>
              </a:rPr>
              <a:t>　号</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2023</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年</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en-US" alt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4</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200" b="1" kern="100" dirty="0">
                <a:latin typeface="Meiryo UI" panose="020B0604030504040204" pitchFamily="50" charset="-128"/>
                <a:ea typeface="Meiryo UI" panose="020B0604030504040204" pitchFamily="50" charset="-128"/>
                <a:cs typeface="Times New Roman" panose="02020603050405020304" pitchFamily="18" charset="0"/>
              </a:rPr>
              <a:t>24</a:t>
            </a:r>
            <a:r>
              <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rPr>
              <a:t>日</a:t>
            </a:r>
            <a:r>
              <a:rPr lang="ja-JP" altLang="en-US" sz="900" b="1" kern="100" dirty="0">
                <a:latin typeface="Meiryo UI" panose="020B0604030504040204" pitchFamily="50" charset="-128"/>
                <a:ea typeface="Meiryo UI" panose="020B0604030504040204" pitchFamily="50" charset="-128"/>
                <a:cs typeface="Times New Roman" panose="02020603050405020304" pitchFamily="18" charset="0"/>
              </a:rPr>
              <a:t>月</a:t>
            </a:r>
            <a:r>
              <a:rPr lang="ja-JP" sz="900" b="1" kern="100" dirty="0">
                <a:effectLst/>
                <a:latin typeface="Meiryo UI" panose="020B0604030504040204" pitchFamily="50" charset="-128"/>
                <a:ea typeface="Meiryo UI" panose="020B0604030504040204" pitchFamily="50" charset="-128"/>
                <a:cs typeface="Times New Roman" panose="02020603050405020304" pitchFamily="18" charset="0"/>
              </a:rPr>
              <a:t>曜日</a:t>
            </a:r>
            <a:endParaRPr lang="ja-JP" sz="9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r>
              <a:rPr lang="ja-JP" sz="800" kern="100" dirty="0">
                <a:effectLst/>
                <a:latin typeface="Century" panose="02040604050505020304" pitchFamily="18" charset="0"/>
                <a:ea typeface="ＭＳ ゴシック" panose="020B0609070205080204" pitchFamily="49" charset="-128"/>
                <a:cs typeface="Times New Roman" panose="02020603050405020304" pitchFamily="18" charset="0"/>
              </a:rPr>
              <a:t>発行者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三越伊勢丹</a:t>
            </a:r>
            <a:endParaRPr lang="en-US" altLang="ja-JP" sz="1000" kern="100" dirty="0">
              <a:effectLst/>
              <a:latin typeface="Century" panose="02040604050505020304" pitchFamily="18" charset="0"/>
              <a:ea typeface="ＭＳ ゴシック" panose="020B0609070205080204" pitchFamily="49" charset="-128"/>
              <a:cs typeface="Times New Roman" panose="02020603050405020304" pitchFamily="18" charset="0"/>
            </a:endParaRPr>
          </a:p>
          <a:p>
            <a:pPr algn="r"/>
            <a:r>
              <a:rPr lang="ja-JP" altLang="en-US" sz="1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グループ労働組合</a:t>
            </a:r>
            <a:endParaRPr lang="ja-JP" sz="10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r"/>
            <a:r>
              <a:rPr lang="ja-JP" altLang="en-US" sz="1000" kern="100" dirty="0">
                <a:effectLst/>
                <a:latin typeface="Century" panose="02040604050505020304" pitchFamily="18" charset="0"/>
                <a:ea typeface="ＭＳ ゴシック" panose="020B0609070205080204" pitchFamily="49" charset="-128"/>
                <a:cs typeface="Times New Roman" panose="02020603050405020304" pitchFamily="18" charset="0"/>
              </a:rPr>
              <a:t>　</a:t>
            </a:r>
            <a:r>
              <a:rPr lang="ja-JP" sz="1000" kern="100" dirty="0">
                <a:effectLst/>
                <a:latin typeface="Century" panose="02040604050505020304" pitchFamily="18" charset="0"/>
                <a:ea typeface="ＭＳ ゴシック" panose="020B0609070205080204" pitchFamily="49" charset="-128"/>
                <a:cs typeface="Times New Roman" panose="02020603050405020304" pitchFamily="18" charset="0"/>
              </a:rPr>
              <a:t>札幌丸井三越支部</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p>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外線：（</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011</a:t>
            </a:r>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205-2525</a:t>
            </a:r>
            <a:r>
              <a:rPr lang="ja-JP" sz="900" kern="100" dirty="0">
                <a:effectLst/>
                <a:latin typeface="Century" panose="02040604050505020304" pitchFamily="18" charset="0"/>
                <a:ea typeface="ＭＳ ゴシック" panose="020B0609070205080204" pitchFamily="49" charset="-128"/>
                <a:cs typeface="Times New Roman" panose="02020603050405020304" pitchFamily="18" charset="0"/>
              </a:rPr>
              <a:t>内線：</a:t>
            </a:r>
            <a:r>
              <a:rPr lang="en-US" sz="900" kern="100" dirty="0">
                <a:effectLst/>
                <a:latin typeface="Century" panose="02040604050505020304" pitchFamily="18" charset="0"/>
                <a:ea typeface="ＭＳ ゴシック" panose="020B0609070205080204" pitchFamily="49" charset="-128"/>
                <a:cs typeface="Times New Roman" panose="02020603050405020304" pitchFamily="18" charset="0"/>
              </a:rPr>
              <a:t>22525</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72" name="図 71">
            <a:extLst>
              <a:ext uri="{FF2B5EF4-FFF2-40B4-BE49-F238E27FC236}">
                <a16:creationId xmlns:a16="http://schemas.microsoft.com/office/drawing/2014/main" id="{432A57E4-FFD5-4989-A1E0-EFD347EEF618}"/>
              </a:ext>
            </a:extLst>
          </p:cNvPr>
          <p:cNvPicPr/>
          <p:nvPr/>
        </p:nvPicPr>
        <p:blipFill rotWithShape="1">
          <a:blip r:embed="rId4">
            <a:extLst>
              <a:ext uri="{28A0092B-C50C-407E-A947-70E740481C1C}">
                <a14:useLocalDpi xmlns:a14="http://schemas.microsoft.com/office/drawing/2010/main" val="0"/>
              </a:ext>
            </a:extLst>
          </a:blip>
          <a:srcRect t="5349"/>
          <a:stretch/>
        </p:blipFill>
        <p:spPr bwMode="auto">
          <a:xfrm>
            <a:off x="5598706" y="6573982"/>
            <a:ext cx="899076" cy="818151"/>
          </a:xfrm>
          <a:prstGeom prst="rect">
            <a:avLst/>
          </a:prstGeom>
          <a:noFill/>
          <a:ln>
            <a:noFill/>
          </a:ln>
          <a:extLst>
            <a:ext uri="{53640926-AAD7-44D8-BBD7-CCE9431645EC}">
              <a14:shadowObscured xmlns:a14="http://schemas.microsoft.com/office/drawing/2010/main"/>
            </a:ext>
          </a:extLst>
        </p:spPr>
      </p:pic>
      <p:sp>
        <p:nvSpPr>
          <p:cNvPr id="10" name="正方形/長方形 9">
            <a:extLst>
              <a:ext uri="{FF2B5EF4-FFF2-40B4-BE49-F238E27FC236}">
                <a16:creationId xmlns:a16="http://schemas.microsoft.com/office/drawing/2014/main" id="{49DB8FEC-82EF-ED14-5990-77F14B4BD21A}"/>
              </a:ext>
            </a:extLst>
          </p:cNvPr>
          <p:cNvSpPr/>
          <p:nvPr/>
        </p:nvSpPr>
        <p:spPr>
          <a:xfrm>
            <a:off x="52890" y="0"/>
            <a:ext cx="5323115" cy="3523723"/>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896460E-73F9-586D-C687-9398C15708A7}"/>
              </a:ext>
            </a:extLst>
          </p:cNvPr>
          <p:cNvSpPr txBox="1"/>
          <p:nvPr/>
        </p:nvSpPr>
        <p:spPr>
          <a:xfrm>
            <a:off x="5617799" y="7944008"/>
            <a:ext cx="899076" cy="184666"/>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セミナー開催告知↓↓</a:t>
            </a:r>
            <a:endParaRPr kumimoji="1" lang="ja-JP" altLang="en-US" sz="6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4ED918C9-9B9B-8383-94A9-EBD2691925BE}"/>
              </a:ext>
            </a:extLst>
          </p:cNvPr>
          <p:cNvSpPr txBox="1"/>
          <p:nvPr/>
        </p:nvSpPr>
        <p:spPr>
          <a:xfrm>
            <a:off x="5611623" y="9008756"/>
            <a:ext cx="1299527" cy="184666"/>
          </a:xfrm>
          <a:prstGeom prst="rect">
            <a:avLst/>
          </a:prstGeom>
          <a:noFill/>
        </p:spPr>
        <p:txBody>
          <a:bodyPr wrap="square" rtlCol="0">
            <a:spAutoFit/>
          </a:bodyPr>
          <a:lstStyle/>
          <a:p>
            <a:r>
              <a:rPr lang="ja-JP" altLang="en-US" sz="600" dirty="0">
                <a:latin typeface="Meiryo UI" panose="020B0604030504040204" pitchFamily="50" charset="-128"/>
                <a:ea typeface="Meiryo UI" panose="020B0604030504040204" pitchFamily="50" charset="-128"/>
              </a:rPr>
              <a:t>チケット販売告知例　　↓↓</a:t>
            </a:r>
            <a:endParaRPr kumimoji="1" lang="ja-JP" altLang="en-US" sz="600" dirty="0">
              <a:latin typeface="Meiryo UI" panose="020B0604030504040204" pitchFamily="50" charset="-128"/>
              <a:ea typeface="Meiryo UI" panose="020B0604030504040204" pitchFamily="50" charset="-128"/>
            </a:endParaRPr>
          </a:p>
        </p:txBody>
      </p:sp>
      <p:pic>
        <p:nvPicPr>
          <p:cNvPr id="59" name="図 58" descr="アイコン&#10;&#10;低い精度で自動的に生成された説明">
            <a:extLst>
              <a:ext uri="{FF2B5EF4-FFF2-40B4-BE49-F238E27FC236}">
                <a16:creationId xmlns:a16="http://schemas.microsoft.com/office/drawing/2014/main" id="{D4C60A92-808F-5B9F-84BC-5F1511CAE9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08433">
            <a:off x="6300287" y="7344030"/>
            <a:ext cx="493974" cy="605465"/>
          </a:xfrm>
          <a:prstGeom prst="rect">
            <a:avLst/>
          </a:prstGeom>
        </p:spPr>
      </p:pic>
      <p:sp>
        <p:nvSpPr>
          <p:cNvPr id="60" name="吹き出し: 角を丸めた四角形 59">
            <a:extLst>
              <a:ext uri="{FF2B5EF4-FFF2-40B4-BE49-F238E27FC236}">
                <a16:creationId xmlns:a16="http://schemas.microsoft.com/office/drawing/2014/main" id="{B6D68BE1-0958-2029-32B4-EA7617572F3D}"/>
              </a:ext>
            </a:extLst>
          </p:cNvPr>
          <p:cNvSpPr/>
          <p:nvPr/>
        </p:nvSpPr>
        <p:spPr>
          <a:xfrm>
            <a:off x="5492634" y="7522095"/>
            <a:ext cx="701040" cy="350058"/>
          </a:xfrm>
          <a:prstGeom prst="wedgeRoundRectCallout">
            <a:avLst>
              <a:gd name="adj1" fmla="val 57991"/>
              <a:gd name="adj2" fmla="val 59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5D713B8B-25AF-B455-B347-05E210E4EA26}"/>
              </a:ext>
            </a:extLst>
          </p:cNvPr>
          <p:cNvSpPr txBox="1"/>
          <p:nvPr/>
        </p:nvSpPr>
        <p:spPr>
          <a:xfrm>
            <a:off x="5495867" y="7539413"/>
            <a:ext cx="744913" cy="338554"/>
          </a:xfrm>
          <a:prstGeom prst="rect">
            <a:avLst/>
          </a:prstGeom>
          <a:noFill/>
        </p:spPr>
        <p:txBody>
          <a:bodyPr wrap="square" rtlCol="0">
            <a:spAutoFit/>
          </a:bodyPr>
          <a:lstStyle/>
          <a:p>
            <a:r>
              <a:rPr kumimoji="1" lang="ja-JP" altLang="en-US" sz="800">
                <a:latin typeface="Meiryo UI" panose="020B0604030504040204" pitchFamily="50" charset="-128"/>
                <a:ea typeface="Meiryo UI" panose="020B0604030504040204" pitchFamily="50" charset="-128"/>
              </a:rPr>
              <a:t>お</a:t>
            </a:r>
            <a:r>
              <a:rPr lang="ja-JP" altLang="en-US" sz="800">
                <a:latin typeface="Meiryo UI" panose="020B0604030504040204" pitchFamily="50" charset="-128"/>
                <a:ea typeface="Meiryo UI" panose="020B0604030504040204" pitchFamily="50" charset="-128"/>
              </a:rPr>
              <a:t>友</a:t>
            </a:r>
            <a:r>
              <a:rPr kumimoji="1" lang="ja-JP" altLang="en-US" sz="800">
                <a:latin typeface="Meiryo UI" panose="020B0604030504040204" pitchFamily="50" charset="-128"/>
                <a:ea typeface="Meiryo UI" panose="020B0604030504040204" pitchFamily="50" charset="-128"/>
              </a:rPr>
              <a:t>だち登録</a:t>
            </a:r>
            <a:endParaRPr kumimoji="1" lang="en-US" altLang="ja-JP" sz="800">
              <a:latin typeface="Meiryo UI" panose="020B0604030504040204" pitchFamily="50" charset="-128"/>
              <a:ea typeface="Meiryo UI" panose="020B0604030504040204" pitchFamily="50" charset="-128"/>
            </a:endParaRPr>
          </a:p>
          <a:p>
            <a:r>
              <a:rPr kumimoji="1" lang="ja-JP" altLang="en-US" sz="800">
                <a:latin typeface="Meiryo UI" panose="020B0604030504040204" pitchFamily="50" charset="-128"/>
                <a:ea typeface="Meiryo UI" panose="020B0604030504040204" pitchFamily="50" charset="-128"/>
              </a:rPr>
              <a:t>よろしくうさ♪</a:t>
            </a:r>
          </a:p>
        </p:txBody>
      </p:sp>
      <p:sp>
        <p:nvSpPr>
          <p:cNvPr id="14" name="テキスト ボックス 13">
            <a:extLst>
              <a:ext uri="{FF2B5EF4-FFF2-40B4-BE49-F238E27FC236}">
                <a16:creationId xmlns:a16="http://schemas.microsoft.com/office/drawing/2014/main" id="{63437C84-1AC3-6848-045E-E72C9E0A4CF2}"/>
              </a:ext>
            </a:extLst>
          </p:cNvPr>
          <p:cNvSpPr txBox="1"/>
          <p:nvPr/>
        </p:nvSpPr>
        <p:spPr>
          <a:xfrm>
            <a:off x="4370402" y="1578103"/>
            <a:ext cx="88582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hlinkClick r:id="rId6">
                  <a:extLst>
                    <a:ext uri="{A12FA001-AC4F-418D-AE19-62706E023703}">
                      <ahyp:hlinkClr xmlns:ahyp="http://schemas.microsoft.com/office/drawing/2018/hyperlinkcolor" val="tx"/>
                    </a:ext>
                  </a:extLst>
                </a:hlinkClick>
              </a:rPr>
              <a:t>動画はこちら</a:t>
            </a:r>
            <a:endParaRPr kumimoji="1" lang="ja-JP" altLang="en-US" sz="1000" b="1" dirty="0">
              <a:latin typeface="Meiryo UI" panose="020B0604030504040204" pitchFamily="50" charset="-128"/>
              <a:ea typeface="Meiryo UI" panose="020B0604030504040204" pitchFamily="50" charset="-128"/>
            </a:endParaRPr>
          </a:p>
        </p:txBody>
      </p:sp>
      <p:sp>
        <p:nvSpPr>
          <p:cNvPr id="48" name="テキスト ボックス 47">
            <a:hlinkClick r:id="rId7"/>
            <a:extLst>
              <a:ext uri="{FF2B5EF4-FFF2-40B4-BE49-F238E27FC236}">
                <a16:creationId xmlns:a16="http://schemas.microsoft.com/office/drawing/2014/main" id="{9BE33CCF-D31B-CFC7-CDB7-9543FD8C7169}"/>
              </a:ext>
            </a:extLst>
          </p:cNvPr>
          <p:cNvSpPr txBox="1"/>
          <p:nvPr/>
        </p:nvSpPr>
        <p:spPr>
          <a:xfrm>
            <a:off x="4383960" y="2479061"/>
            <a:ext cx="944715" cy="246221"/>
          </a:xfrm>
          <a:prstGeom prst="rect">
            <a:avLst/>
          </a:prstGeom>
          <a:noFill/>
        </p:spPr>
        <p:txBody>
          <a:bodyPr wrap="square" rtlCol="0">
            <a:spAutoFit/>
          </a:bodyPr>
          <a:lstStyle/>
          <a:p>
            <a:r>
              <a:rPr kumimoji="1" lang="ja-JP" altLang="en-US" sz="1000" b="1" dirty="0">
                <a:latin typeface="Meiryo UI" panose="020B0604030504040204" pitchFamily="50" charset="-128"/>
                <a:ea typeface="Meiryo UI" panose="020B0604030504040204" pitchFamily="50" charset="-128"/>
                <a:hlinkClick r:id="rId6"/>
              </a:rPr>
              <a:t>資料はこちら</a:t>
            </a:r>
            <a:endParaRPr kumimoji="1" lang="ja-JP" altLang="en-US" sz="1000" b="1" dirty="0">
              <a:latin typeface="Meiryo UI" panose="020B0604030504040204" pitchFamily="50" charset="-128"/>
              <a:ea typeface="Meiryo UI" panose="020B0604030504040204" pitchFamily="50" charset="-128"/>
            </a:endParaRPr>
          </a:p>
        </p:txBody>
      </p:sp>
      <p:sp>
        <p:nvSpPr>
          <p:cNvPr id="25" name="テキスト ボックス 2">
            <a:extLst>
              <a:ext uri="{FF2B5EF4-FFF2-40B4-BE49-F238E27FC236}">
                <a16:creationId xmlns:a16="http://schemas.microsoft.com/office/drawing/2014/main" id="{FA75B73A-CF00-484B-BBEB-F284D9FC5B0C}"/>
              </a:ext>
            </a:extLst>
          </p:cNvPr>
          <p:cNvSpPr txBox="1"/>
          <p:nvPr/>
        </p:nvSpPr>
        <p:spPr>
          <a:xfrm>
            <a:off x="62080" y="15942"/>
            <a:ext cx="5292001" cy="642249"/>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36000" tIns="0" rIns="36000" bIns="0" numCol="1" spcCol="0" rtlCol="0" fromWordArt="0" anchor="ctr" anchorCtr="0" forceAA="0" compatLnSpc="1">
            <a:prstTxWarp prst="textNoShape">
              <a:avLst/>
            </a:prstTxWarp>
            <a:noAutofit/>
          </a:bodyPr>
          <a:lstStyle/>
          <a:p>
            <a:pPr algn="dist">
              <a:lnSpc>
                <a:spcPts val="4400"/>
              </a:lnSpc>
            </a:pPr>
            <a:endParaRPr lang="ja-JP" sz="900" kern="100">
              <a:effectLst/>
              <a:ea typeface="ＭＳ 明朝" panose="02020609040205080304" pitchFamily="17"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3272DEF0-82AF-6433-CA2A-2CC712845444}"/>
              </a:ext>
            </a:extLst>
          </p:cNvPr>
          <p:cNvSpPr txBox="1"/>
          <p:nvPr/>
        </p:nvSpPr>
        <p:spPr>
          <a:xfrm>
            <a:off x="426115" y="0"/>
            <a:ext cx="4778477" cy="707886"/>
          </a:xfrm>
          <a:prstGeom prst="rect">
            <a:avLst/>
          </a:prstGeom>
          <a:noFill/>
        </p:spPr>
        <p:txBody>
          <a:bodyPr wrap="square" rtlCol="0">
            <a:spAutoFit/>
          </a:bodyPr>
          <a:lstStyle/>
          <a:p>
            <a:r>
              <a:rPr kumimoji="1" lang="ja-JP" altLang="en-US" sz="2000" b="1" dirty="0">
                <a:solidFill>
                  <a:schemeClr val="bg1"/>
                </a:solidFill>
                <a:latin typeface="Meiryo UI" panose="020B0604030504040204" pitchFamily="50" charset="-128"/>
                <a:ea typeface="Meiryo UI" panose="020B0604030504040204" pitchFamily="50" charset="-128"/>
              </a:rPr>
              <a:t>みんなの質問　　　　　　　　　　　　　</a:t>
            </a:r>
            <a:r>
              <a:rPr kumimoji="1" lang="en-US" altLang="ja-JP" sz="2000" b="1" dirty="0">
                <a:solidFill>
                  <a:schemeClr val="bg1"/>
                </a:solidFill>
                <a:latin typeface="Meiryo UI" panose="020B0604030504040204" pitchFamily="50" charset="-128"/>
                <a:ea typeface="Meiryo UI" panose="020B0604030504040204" pitchFamily="50" charset="-128"/>
              </a:rPr>
              <a:t>Vol.14</a:t>
            </a:r>
          </a:p>
          <a:p>
            <a:r>
              <a:rPr kumimoji="1" lang="ja-JP" altLang="en-US" sz="2000" b="1" dirty="0">
                <a:solidFill>
                  <a:schemeClr val="bg1"/>
                </a:solidFill>
                <a:latin typeface="Meiryo UI" panose="020B0604030504040204" pitchFamily="50" charset="-128"/>
                <a:ea typeface="Meiryo UI" panose="020B0604030504040204" pitchFamily="50" charset="-128"/>
              </a:rPr>
              <a:t>　　　　～さあ、ミライの話をしよう～</a:t>
            </a:r>
            <a:endParaRPr kumimoji="1" lang="en-US" altLang="ja-JP" sz="2000" b="1" dirty="0">
              <a:solidFill>
                <a:schemeClr val="bg1"/>
              </a:solidFill>
              <a:latin typeface="Meiryo UI" panose="020B0604030504040204" pitchFamily="50" charset="-128"/>
              <a:ea typeface="Meiryo UI" panose="020B0604030504040204" pitchFamily="50" charset="-128"/>
            </a:endParaRPr>
          </a:p>
        </p:txBody>
      </p:sp>
      <p:sp>
        <p:nvSpPr>
          <p:cNvPr id="57" name="四角形: 角を丸くする 56">
            <a:extLst>
              <a:ext uri="{FF2B5EF4-FFF2-40B4-BE49-F238E27FC236}">
                <a16:creationId xmlns:a16="http://schemas.microsoft.com/office/drawing/2014/main" id="{78FC2ABA-1280-57F5-6D6C-AB06ECD743CA}"/>
              </a:ext>
            </a:extLst>
          </p:cNvPr>
          <p:cNvSpPr/>
          <p:nvPr/>
        </p:nvSpPr>
        <p:spPr>
          <a:xfrm>
            <a:off x="4356571" y="1561074"/>
            <a:ext cx="840323" cy="877353"/>
          </a:xfrm>
          <a:prstGeom prst="roundRect">
            <a:avLst>
              <a:gd name="adj" fmla="val 12771"/>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F222B0CB-5426-E323-E8FC-E7E984282FB3}"/>
              </a:ext>
            </a:extLst>
          </p:cNvPr>
          <p:cNvSpPr/>
          <p:nvPr/>
        </p:nvSpPr>
        <p:spPr>
          <a:xfrm>
            <a:off x="4370175" y="2496390"/>
            <a:ext cx="834417" cy="938128"/>
          </a:xfrm>
          <a:prstGeom prst="roundRect">
            <a:avLst>
              <a:gd name="adj" fmla="val 12771"/>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00DE547-31E8-96D1-986A-8D407830C80D}"/>
              </a:ext>
            </a:extLst>
          </p:cNvPr>
          <p:cNvSpPr/>
          <p:nvPr/>
        </p:nvSpPr>
        <p:spPr>
          <a:xfrm>
            <a:off x="60924" y="3528602"/>
            <a:ext cx="5322862" cy="2125348"/>
          </a:xfrm>
          <a:prstGeom prst="rect">
            <a:avLst/>
          </a:prstGeom>
          <a:solidFill>
            <a:schemeClr val="bg1">
              <a:lumMod val="95000"/>
              <a:alpha val="65000"/>
            </a:schemeClr>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タイトル 1">
            <a:extLst>
              <a:ext uri="{FF2B5EF4-FFF2-40B4-BE49-F238E27FC236}">
                <a16:creationId xmlns:a16="http://schemas.microsoft.com/office/drawing/2014/main" id="{A1318A00-1A8D-9FD3-C1B4-FEC8D662A054}"/>
              </a:ext>
            </a:extLst>
          </p:cNvPr>
          <p:cNvSpPr txBox="1">
            <a:spLocks/>
          </p:cNvSpPr>
          <p:nvPr/>
        </p:nvSpPr>
        <p:spPr>
          <a:xfrm>
            <a:off x="102336" y="584701"/>
            <a:ext cx="5153891" cy="363553"/>
          </a:xfrm>
          <a:prstGeom prst="rect">
            <a:avLst/>
          </a:prstGeom>
        </p:spPr>
        <p:txBody>
          <a:bodyPr vert="horz" lIns="68580" tIns="34290" rIns="68580" bIns="34290" rtlCol="0" anchor="b">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gn="ctr">
              <a:spcAft>
                <a:spcPts val="450"/>
              </a:spcAft>
            </a:pPr>
            <a:r>
              <a:rPr lang="ja-JP" altLang="en-US" sz="1300" b="1" dirty="0">
                <a:ln w="0"/>
                <a:solidFill>
                  <a:schemeClr val="accent2">
                    <a:lumMod val="50000"/>
                  </a:schemeClr>
                </a:solidFill>
                <a:effectLst>
                  <a:outerShdw blurRad="38100" dist="19050" dir="2700000" algn="tl" rotWithShape="0">
                    <a:schemeClr val="dk1">
                      <a:alpha val="40000"/>
                    </a:schemeClr>
                  </a:outerShdw>
                </a:effectLst>
                <a:latin typeface="+mn-ea"/>
                <a:ea typeface="+mn-ea"/>
              </a:rPr>
              <a:t>「販売統括部の働き方の変化」</a:t>
            </a:r>
            <a:r>
              <a:rPr lang="ja-JP" altLang="en-US" sz="1300" b="1" dirty="0">
                <a:ln w="0"/>
                <a:solidFill>
                  <a:srgbClr val="C00000"/>
                </a:solidFill>
                <a:effectLst>
                  <a:outerShdw blurRad="38100" dist="19050" dir="2700000" algn="tl" rotWithShape="0">
                    <a:schemeClr val="dk1">
                      <a:alpha val="40000"/>
                    </a:schemeClr>
                  </a:outerShdw>
                </a:effectLst>
                <a:latin typeface="+mn-ea"/>
                <a:ea typeface="+mn-ea"/>
              </a:rPr>
              <a:t>について、神林さんに聞きました！</a:t>
            </a:r>
          </a:p>
        </p:txBody>
      </p:sp>
      <p:pic>
        <p:nvPicPr>
          <p:cNvPr id="35" name="図 34" descr="コンピューターの画面に表示された男の写真&#10;&#10;低い精度で自動的に生成された説明">
            <a:extLst>
              <a:ext uri="{FF2B5EF4-FFF2-40B4-BE49-F238E27FC236}">
                <a16:creationId xmlns:a16="http://schemas.microsoft.com/office/drawing/2014/main" id="{7862C58A-004D-0CBB-71E6-6C85E2C30319}"/>
              </a:ext>
            </a:extLst>
          </p:cNvPr>
          <p:cNvPicPr>
            <a:picLocks noChangeAspect="1"/>
          </p:cNvPicPr>
          <p:nvPr/>
        </p:nvPicPr>
        <p:blipFill rotWithShape="1">
          <a:blip r:embed="rId8">
            <a:extLst>
              <a:ext uri="{28A0092B-C50C-407E-A947-70E740481C1C}">
                <a14:useLocalDpi xmlns:a14="http://schemas.microsoft.com/office/drawing/2010/main" val="0"/>
              </a:ext>
            </a:extLst>
          </a:blip>
          <a:srcRect l="9785" t="29833" r="15592" b="12922"/>
          <a:stretch/>
        </p:blipFill>
        <p:spPr>
          <a:xfrm>
            <a:off x="495772" y="1552388"/>
            <a:ext cx="3606545" cy="1849025"/>
          </a:xfrm>
          <a:prstGeom prst="rect">
            <a:avLst/>
          </a:prstGeom>
        </p:spPr>
      </p:pic>
      <p:graphicFrame>
        <p:nvGraphicFramePr>
          <p:cNvPr id="45" name="表 8">
            <a:extLst>
              <a:ext uri="{FF2B5EF4-FFF2-40B4-BE49-F238E27FC236}">
                <a16:creationId xmlns:a16="http://schemas.microsoft.com/office/drawing/2014/main" id="{01181227-C9ED-9B8F-8505-C1A1405AEF5B}"/>
              </a:ext>
            </a:extLst>
          </p:cNvPr>
          <p:cNvGraphicFramePr>
            <a:graphicFrameLocks noGrp="1"/>
          </p:cNvGraphicFramePr>
          <p:nvPr>
            <p:extLst>
              <p:ext uri="{D42A27DB-BD31-4B8C-83A1-F6EECF244321}">
                <p14:modId xmlns:p14="http://schemas.microsoft.com/office/powerpoint/2010/main" val="2401267642"/>
              </p:ext>
            </p:extLst>
          </p:nvPr>
        </p:nvGraphicFramePr>
        <p:xfrm>
          <a:off x="83614" y="923411"/>
          <a:ext cx="5259263" cy="556260"/>
        </p:xfrm>
        <a:graphic>
          <a:graphicData uri="http://schemas.openxmlformats.org/drawingml/2006/table">
            <a:tbl>
              <a:tblPr firstCol="1" bandRow="1">
                <a:tableStyleId>{7DF18680-E054-41AD-8BC1-D1AEF772440D}</a:tableStyleId>
              </a:tblPr>
              <a:tblGrid>
                <a:gridCol w="649537">
                  <a:extLst>
                    <a:ext uri="{9D8B030D-6E8A-4147-A177-3AD203B41FA5}">
                      <a16:colId xmlns:a16="http://schemas.microsoft.com/office/drawing/2014/main" val="2122550676"/>
                    </a:ext>
                  </a:extLst>
                </a:gridCol>
                <a:gridCol w="4609726">
                  <a:extLst>
                    <a:ext uri="{9D8B030D-6E8A-4147-A177-3AD203B41FA5}">
                      <a16:colId xmlns:a16="http://schemas.microsoft.com/office/drawing/2014/main" val="2269049533"/>
                    </a:ext>
                  </a:extLst>
                </a:gridCol>
              </a:tblGrid>
              <a:tr h="55449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1"/>
                          </a:solidFill>
                        </a:rPr>
                        <a:t>質問内容</a:t>
                      </a:r>
                    </a:p>
                  </a:txBody>
                  <a:tcPr marL="68580" marR="68580" marT="34290" marB="34290" anchor="c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u="none" kern="1200" dirty="0">
                          <a:solidFill>
                            <a:schemeClr val="dk1"/>
                          </a:solidFill>
                          <a:effectLst/>
                          <a:latin typeface="+mn-lt"/>
                          <a:ea typeface="+mn-ea"/>
                          <a:cs typeface="+mn-cs"/>
                        </a:rPr>
                        <a:t>３月組織改正説明会で業務推進・効率化へのお話がありました。</a:t>
                      </a:r>
                      <a:endParaRPr lang="en-US" altLang="ja-JP" sz="1200" b="1" i="0" u="none"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1" i="0" u="none" kern="1200" dirty="0">
                          <a:solidFill>
                            <a:schemeClr val="dk1"/>
                          </a:solidFill>
                          <a:effectLst/>
                          <a:latin typeface="+mn-lt"/>
                          <a:ea typeface="+mn-ea"/>
                          <a:cs typeface="+mn-cs"/>
                        </a:rPr>
                        <a:t>組織改正で起きる働き方の変化について</a:t>
                      </a:r>
                      <a:r>
                        <a:rPr lang="ja-JP" altLang="ja-JP" sz="1200" b="1" i="0" u="none" kern="1200" dirty="0">
                          <a:solidFill>
                            <a:schemeClr val="dk1"/>
                          </a:solidFill>
                          <a:effectLst/>
                          <a:latin typeface="+mn-lt"/>
                          <a:ea typeface="+mn-ea"/>
                          <a:cs typeface="+mn-cs"/>
                        </a:rPr>
                        <a:t>教えて下</a:t>
                      </a:r>
                      <a:r>
                        <a:rPr lang="ja-JP" altLang="en-US" sz="1200" b="1" i="0" u="none" kern="1200" dirty="0">
                          <a:solidFill>
                            <a:schemeClr val="dk1"/>
                          </a:solidFill>
                          <a:effectLst/>
                          <a:latin typeface="+mn-lt"/>
                          <a:ea typeface="+mn-ea"/>
                          <a:cs typeface="+mn-cs"/>
                        </a:rPr>
                        <a:t>さい</a:t>
                      </a:r>
                      <a:r>
                        <a:rPr lang="en-US" altLang="ja-JP" sz="1200" b="0" i="0" u="none" kern="1200" dirty="0">
                          <a:solidFill>
                            <a:schemeClr val="dk1"/>
                          </a:solidFill>
                          <a:effectLst/>
                          <a:latin typeface="+mn-lt"/>
                          <a:ea typeface="+mn-ea"/>
                          <a:cs typeface="+mn-cs"/>
                        </a:rPr>
                        <a:t>​</a:t>
                      </a:r>
                      <a:r>
                        <a:rPr lang="ja-JP" altLang="en-US" sz="1200" b="0" i="0" u="none" kern="1200" dirty="0">
                          <a:solidFill>
                            <a:schemeClr val="dk1"/>
                          </a:solidFill>
                          <a:effectLst/>
                          <a:latin typeface="+mn-lt"/>
                          <a:ea typeface="+mn-ea"/>
                          <a:cs typeface="+mn-cs"/>
                        </a:rPr>
                        <a:t>。</a:t>
                      </a:r>
                      <a:endParaRPr kumimoji="1" lang="ja-JP" altLang="en-US" sz="1200" b="1" u="none" dirty="0">
                        <a:solidFill>
                          <a:schemeClr val="tx1"/>
                        </a:solidFill>
                      </a:endParaRPr>
                    </a:p>
                  </a:txBody>
                  <a:tcPr marL="68580" marR="68580" marT="34290" marB="34290" anchor="ctr">
                    <a:solidFill>
                      <a:schemeClr val="accent4">
                        <a:lumMod val="20000"/>
                        <a:lumOff val="80000"/>
                      </a:schemeClr>
                    </a:solidFill>
                  </a:tcPr>
                </a:tc>
                <a:extLst>
                  <a:ext uri="{0D108BD9-81ED-4DB2-BD59-A6C34878D82A}">
                    <a16:rowId xmlns:a16="http://schemas.microsoft.com/office/drawing/2014/main" val="1965258177"/>
                  </a:ext>
                </a:extLst>
              </a:tr>
            </a:tbl>
          </a:graphicData>
        </a:graphic>
      </p:graphicFrame>
      <p:pic>
        <p:nvPicPr>
          <p:cNvPr id="50" name="図 49" descr="QR コード&#10;&#10;自動的に生成された説明">
            <a:extLst>
              <a:ext uri="{FF2B5EF4-FFF2-40B4-BE49-F238E27FC236}">
                <a16:creationId xmlns:a16="http://schemas.microsoft.com/office/drawing/2014/main" id="{CAEE7D54-B9C7-3A9A-66C2-8AD28EDE5A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7147" y="1838558"/>
            <a:ext cx="526295" cy="526295"/>
          </a:xfrm>
          <a:prstGeom prst="rect">
            <a:avLst/>
          </a:prstGeom>
        </p:spPr>
      </p:pic>
      <p:sp>
        <p:nvSpPr>
          <p:cNvPr id="52" name="テキスト ボックス 51">
            <a:extLst>
              <a:ext uri="{FF2B5EF4-FFF2-40B4-BE49-F238E27FC236}">
                <a16:creationId xmlns:a16="http://schemas.microsoft.com/office/drawing/2014/main" id="{7F3E085F-F092-1EBD-16F6-815E7E22E0CC}"/>
              </a:ext>
            </a:extLst>
          </p:cNvPr>
          <p:cNvSpPr txBox="1"/>
          <p:nvPr/>
        </p:nvSpPr>
        <p:spPr>
          <a:xfrm>
            <a:off x="222036" y="3596168"/>
            <a:ext cx="5014531" cy="307777"/>
          </a:xfrm>
          <a:prstGeom prst="rect">
            <a:avLst/>
          </a:prstGeom>
          <a:solidFill>
            <a:srgbClr val="FFFF00"/>
          </a:solidFill>
        </p:spPr>
        <p:txBody>
          <a:bodyPr wrap="square" rtlCol="0">
            <a:spAutoFit/>
          </a:bodyPr>
          <a:lstStyle/>
          <a:p>
            <a:r>
              <a:rPr lang="ja-JP" altLang="en-US" sz="1400" b="1" i="0" dirty="0">
                <a:solidFill>
                  <a:srgbClr val="000000"/>
                </a:solidFill>
                <a:effectLst/>
                <a:latin typeface="Meiryo UI" panose="020B0604030504040204" pitchFamily="50" charset="-128"/>
                <a:ea typeface="Meiryo UI" panose="020B0604030504040204" pitchFamily="50" charset="-128"/>
              </a:rPr>
              <a:t>札幌丸井三越支部　執行部による組合紹介</a:t>
            </a:r>
            <a:r>
              <a:rPr lang="en-US" altLang="ja-JP" sz="1400" b="1" i="0" dirty="0">
                <a:solidFill>
                  <a:srgbClr val="000000"/>
                </a:solidFill>
                <a:effectLst/>
                <a:latin typeface="Meiryo UI" panose="020B0604030504040204" pitchFamily="50" charset="-128"/>
                <a:ea typeface="Meiryo UI" panose="020B0604030504040204" pitchFamily="50" charset="-128"/>
              </a:rPr>
              <a:t>3</a:t>
            </a:r>
            <a:r>
              <a:rPr lang="ja-JP" altLang="en-US" sz="1400" b="1" i="0" dirty="0">
                <a:solidFill>
                  <a:srgbClr val="000000"/>
                </a:solidFill>
                <a:effectLst/>
                <a:latin typeface="Meiryo UI" panose="020B0604030504040204" pitchFamily="50" charset="-128"/>
                <a:ea typeface="Meiryo UI" panose="020B0604030504040204" pitchFamily="50" charset="-128"/>
              </a:rPr>
              <a:t>分動画始めました！</a:t>
            </a:r>
            <a:endParaRPr kumimoji="1" lang="ja-JP" altLang="en-US" sz="1400" b="1" dirty="0">
              <a:latin typeface="Meiryo UI" panose="020B0604030504040204" pitchFamily="50" charset="-128"/>
              <a:ea typeface="Meiryo UI" panose="020B0604030504040204" pitchFamily="50" charset="-128"/>
            </a:endParaRPr>
          </a:p>
        </p:txBody>
      </p:sp>
      <p:sp>
        <p:nvSpPr>
          <p:cNvPr id="66" name="テキスト ボックス 65">
            <a:extLst>
              <a:ext uri="{FF2B5EF4-FFF2-40B4-BE49-F238E27FC236}">
                <a16:creationId xmlns:a16="http://schemas.microsoft.com/office/drawing/2014/main" id="{E41FA934-76F6-7B6D-80C7-C3550007C1B2}"/>
              </a:ext>
            </a:extLst>
          </p:cNvPr>
          <p:cNvSpPr txBox="1"/>
          <p:nvPr/>
        </p:nvSpPr>
        <p:spPr>
          <a:xfrm>
            <a:off x="194733" y="3993597"/>
            <a:ext cx="2326220" cy="523220"/>
          </a:xfrm>
          <a:prstGeom prst="rect">
            <a:avLst/>
          </a:prstGeom>
          <a:solidFill>
            <a:schemeClr val="bg1"/>
          </a:solidFill>
        </p:spPr>
        <p:txBody>
          <a:bodyPr wrap="square" rtlCol="0">
            <a:spAutoFit/>
          </a:bodyPr>
          <a:lstStyle/>
          <a:p>
            <a:r>
              <a:rPr lang="ja-JP" altLang="en-US" sz="1400" b="1" i="0" dirty="0">
                <a:solidFill>
                  <a:srgbClr val="000000"/>
                </a:solidFill>
                <a:effectLst/>
                <a:latin typeface="Noto Sans JP"/>
              </a:rPr>
              <a:t>第</a:t>
            </a:r>
            <a:r>
              <a:rPr lang="en-US" altLang="ja-JP" sz="1400" b="1" dirty="0">
                <a:solidFill>
                  <a:srgbClr val="000000"/>
                </a:solidFill>
                <a:latin typeface="Noto Sans JP"/>
              </a:rPr>
              <a:t>2</a:t>
            </a:r>
            <a:r>
              <a:rPr lang="ja-JP" altLang="en-US" sz="1400" b="1" i="0" dirty="0">
                <a:solidFill>
                  <a:srgbClr val="000000"/>
                </a:solidFill>
                <a:effectLst/>
                <a:latin typeface="Noto Sans JP"/>
              </a:rPr>
              <a:t>弾は「ベネフィットステーション」の紹介です！</a:t>
            </a:r>
            <a:endParaRPr kumimoji="1" lang="ja-JP" altLang="en-US" sz="1400" b="1" dirty="0"/>
          </a:p>
        </p:txBody>
      </p:sp>
      <p:pic>
        <p:nvPicPr>
          <p:cNvPr id="68" name="図 67" descr="スーツを着た男性と文字の加工写真&#10;&#10;低い精度で自動的に生成された説明">
            <a:extLst>
              <a:ext uri="{FF2B5EF4-FFF2-40B4-BE49-F238E27FC236}">
                <a16:creationId xmlns:a16="http://schemas.microsoft.com/office/drawing/2014/main" id="{1122EF6E-FE4E-8CD1-D382-CF2FDFF3F3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31357" y="4013052"/>
            <a:ext cx="2659748" cy="1464879"/>
          </a:xfrm>
          <a:prstGeom prst="rect">
            <a:avLst/>
          </a:prstGeom>
        </p:spPr>
      </p:pic>
      <p:sp>
        <p:nvSpPr>
          <p:cNvPr id="2" name="テキスト ボックス 1">
            <a:extLst>
              <a:ext uri="{FF2B5EF4-FFF2-40B4-BE49-F238E27FC236}">
                <a16:creationId xmlns:a16="http://schemas.microsoft.com/office/drawing/2014/main" id="{ECF773D7-738F-3753-F3B5-23F2079ACB27}"/>
              </a:ext>
            </a:extLst>
          </p:cNvPr>
          <p:cNvSpPr txBox="1"/>
          <p:nvPr/>
        </p:nvSpPr>
        <p:spPr>
          <a:xfrm>
            <a:off x="218825" y="4578989"/>
            <a:ext cx="2302128"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rPr>
              <a:t>お得に活用ベネフィット！</a:t>
            </a:r>
            <a:endParaRPr kumimoji="1" lang="ja-JP" altLang="en-US" sz="1600" b="1" dirty="0">
              <a:latin typeface="Meiryo UI" panose="020B0604030504040204" pitchFamily="50" charset="-128"/>
              <a:ea typeface="Meiryo UI" panose="020B0604030504040204" pitchFamily="50" charset="-128"/>
            </a:endParaRPr>
          </a:p>
        </p:txBody>
      </p:sp>
      <p:pic>
        <p:nvPicPr>
          <p:cNvPr id="7" name="図 6" descr="屋外, 花 が含まれている画像&#10;&#10;自動的に生成された説明">
            <a:extLst>
              <a:ext uri="{FF2B5EF4-FFF2-40B4-BE49-F238E27FC236}">
                <a16:creationId xmlns:a16="http://schemas.microsoft.com/office/drawing/2014/main" id="{B4B57F34-B275-101A-E3B2-B6004EE7898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9560" y="2725282"/>
            <a:ext cx="616548" cy="616548"/>
          </a:xfrm>
          <a:prstGeom prst="rect">
            <a:avLst/>
          </a:prstGeom>
        </p:spPr>
      </p:pic>
      <p:sp>
        <p:nvSpPr>
          <p:cNvPr id="8" name="テキスト ボックス 7">
            <a:extLst>
              <a:ext uri="{FF2B5EF4-FFF2-40B4-BE49-F238E27FC236}">
                <a16:creationId xmlns:a16="http://schemas.microsoft.com/office/drawing/2014/main" id="{3401F63C-5BC9-9AAC-9FB8-6E73E3273241}"/>
              </a:ext>
            </a:extLst>
          </p:cNvPr>
          <p:cNvSpPr txBox="1"/>
          <p:nvPr/>
        </p:nvSpPr>
        <p:spPr>
          <a:xfrm>
            <a:off x="216573" y="5058402"/>
            <a:ext cx="1450375"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詳しくはこちら　➡</a:t>
            </a:r>
          </a:p>
        </p:txBody>
      </p:sp>
      <p:pic>
        <p:nvPicPr>
          <p:cNvPr id="13" name="図 12" descr="QR コード&#10;&#10;自動的に生成された説明">
            <a:extLst>
              <a:ext uri="{FF2B5EF4-FFF2-40B4-BE49-F238E27FC236}">
                <a16:creationId xmlns:a16="http://schemas.microsoft.com/office/drawing/2014/main" id="{C295BA1A-6C79-0438-2C3C-1CD57EF8CC0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77352" y="4905789"/>
            <a:ext cx="623457" cy="623457"/>
          </a:xfrm>
          <a:prstGeom prst="rect">
            <a:avLst/>
          </a:prstGeom>
        </p:spPr>
      </p:pic>
      <p:sp>
        <p:nvSpPr>
          <p:cNvPr id="17" name="テキスト ボックス 16">
            <a:extLst>
              <a:ext uri="{FF2B5EF4-FFF2-40B4-BE49-F238E27FC236}">
                <a16:creationId xmlns:a16="http://schemas.microsoft.com/office/drawing/2014/main" id="{A54CB1B8-F334-67FC-B6B7-62AD7B5264AD}"/>
              </a:ext>
            </a:extLst>
          </p:cNvPr>
          <p:cNvSpPr txBox="1"/>
          <p:nvPr/>
        </p:nvSpPr>
        <p:spPr>
          <a:xfrm>
            <a:off x="239853" y="5715812"/>
            <a:ext cx="3508632" cy="369332"/>
          </a:xfrm>
          <a:prstGeom prst="rect">
            <a:avLst/>
          </a:prstGeom>
          <a:noFill/>
        </p:spPr>
        <p:txBody>
          <a:bodyPr wrap="square" rtlCol="0">
            <a:spAutoFit/>
          </a:bodyPr>
          <a:lstStyle/>
          <a:p>
            <a:r>
              <a:rPr kumimoji="1" lang="ja-JP" altLang="en-US" b="1" dirty="0">
                <a:solidFill>
                  <a:srgbClr val="FFFFFF"/>
                </a:solidFill>
                <a:latin typeface="Meiryo UI" panose="020B0604030504040204" pitchFamily="50" charset="-128"/>
                <a:ea typeface="Meiryo UI" panose="020B0604030504040204" pitchFamily="50" charset="-128"/>
              </a:rPr>
              <a:t>組合員ハンドブック発刊しました！</a:t>
            </a:r>
          </a:p>
        </p:txBody>
      </p:sp>
      <p:pic>
        <p:nvPicPr>
          <p:cNvPr id="18" name="図 17" descr="グラフィカル ユーザー インターフェイス, アプリケーション&#10;&#10;自動的に生成された説明">
            <a:extLst>
              <a:ext uri="{FF2B5EF4-FFF2-40B4-BE49-F238E27FC236}">
                <a16:creationId xmlns:a16="http://schemas.microsoft.com/office/drawing/2014/main" id="{14220EE4-2F03-A412-A53F-E7A4B87AEC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7593" t="24692" r="37869" b="13573"/>
          <a:stretch/>
        </p:blipFill>
        <p:spPr bwMode="auto">
          <a:xfrm>
            <a:off x="4343112" y="5925535"/>
            <a:ext cx="842252" cy="1191713"/>
          </a:xfrm>
          <a:prstGeom prst="rect">
            <a:avLst/>
          </a:prstGeom>
          <a:ln>
            <a:noFill/>
          </a:ln>
          <a:extLst>
            <a:ext uri="{53640926-AAD7-44D8-BBD7-CCE9431645EC}">
              <a14:shadowObscured xmlns:a14="http://schemas.microsoft.com/office/drawing/2010/main"/>
            </a:ext>
          </a:extLst>
        </p:spPr>
      </p:pic>
      <p:sp>
        <p:nvSpPr>
          <p:cNvPr id="24" name="テキスト ボックス 23">
            <a:extLst>
              <a:ext uri="{FF2B5EF4-FFF2-40B4-BE49-F238E27FC236}">
                <a16:creationId xmlns:a16="http://schemas.microsoft.com/office/drawing/2014/main" id="{CBDF39CA-88FC-8886-D583-EB64DA4B833F}"/>
              </a:ext>
            </a:extLst>
          </p:cNvPr>
          <p:cNvSpPr txBox="1"/>
          <p:nvPr/>
        </p:nvSpPr>
        <p:spPr>
          <a:xfrm>
            <a:off x="216573" y="6059726"/>
            <a:ext cx="4057216" cy="461665"/>
          </a:xfrm>
          <a:prstGeom prst="rect">
            <a:avLst/>
          </a:prstGeom>
          <a:noFill/>
        </p:spPr>
        <p:txBody>
          <a:bodyPr wrap="square" rtlCol="0">
            <a:spAutoFit/>
          </a:bodyPr>
          <a:lstStyle/>
          <a:p>
            <a:r>
              <a:rPr lang="ja-JP" altLang="en-US" sz="1200" dirty="0">
                <a:solidFill>
                  <a:srgbClr val="FFFFFF"/>
                </a:solidFill>
                <a:latin typeface="Meiryo UI" panose="020B0604030504040204" pitchFamily="50" charset="-128"/>
                <a:ea typeface="Meiryo UI" panose="020B0604030504040204" pitchFamily="50" charset="-128"/>
              </a:rPr>
              <a:t>みなさんに</a:t>
            </a:r>
            <a:r>
              <a:rPr kumimoji="1" lang="ja-JP" altLang="en-US" sz="1200" dirty="0">
                <a:solidFill>
                  <a:srgbClr val="FFFFFF"/>
                </a:solidFill>
                <a:latin typeface="Meiryo UI" panose="020B0604030504040204" pitchFamily="50" charset="-128"/>
                <a:ea typeface="Meiryo UI" panose="020B0604030504040204" pitchFamily="50" charset="-128"/>
              </a:rPr>
              <a:t>改めて、組合の活動・共済会制度などについて知っていただきたくてハンドブックを配布いたしました。</a:t>
            </a:r>
          </a:p>
        </p:txBody>
      </p:sp>
      <p:sp>
        <p:nvSpPr>
          <p:cNvPr id="26" name="テキスト ボックス 25">
            <a:extLst>
              <a:ext uri="{FF2B5EF4-FFF2-40B4-BE49-F238E27FC236}">
                <a16:creationId xmlns:a16="http://schemas.microsoft.com/office/drawing/2014/main" id="{7E900B07-F4F7-D3C1-7812-A11DCE6E10F3}"/>
              </a:ext>
            </a:extLst>
          </p:cNvPr>
          <p:cNvSpPr txBox="1"/>
          <p:nvPr/>
        </p:nvSpPr>
        <p:spPr>
          <a:xfrm>
            <a:off x="239853" y="6441714"/>
            <a:ext cx="3240986" cy="461665"/>
          </a:xfrm>
          <a:prstGeom prst="rect">
            <a:avLst/>
          </a:prstGeom>
          <a:noFill/>
        </p:spPr>
        <p:txBody>
          <a:bodyPr wrap="square" rtlCol="0">
            <a:spAutoFit/>
          </a:bodyPr>
          <a:lstStyle/>
          <a:p>
            <a:r>
              <a:rPr kumimoji="1" lang="ja-JP" altLang="en-US" sz="1200" dirty="0">
                <a:solidFill>
                  <a:srgbClr val="FFFFFF"/>
                </a:solidFill>
                <a:latin typeface="Meiryo UI" panose="020B0604030504040204" pitchFamily="50" charset="-128"/>
                <a:ea typeface="Meiryo UI" panose="020B0604030504040204" pitchFamily="50" charset="-128"/>
              </a:rPr>
              <a:t>ハンドブックの内容について聞きたいこと知りたいことなどございましたらぜひ連絡お願いします</a:t>
            </a:r>
            <a:r>
              <a:rPr kumimoji="1" lang="en-US" altLang="ja-JP" sz="1200" dirty="0">
                <a:solidFill>
                  <a:srgbClr val="FFFFFF"/>
                </a:solidFill>
                <a:latin typeface="Meiryo UI" panose="020B0604030504040204" pitchFamily="50" charset="-128"/>
                <a:ea typeface="Meiryo UI" panose="020B0604030504040204" pitchFamily="50" charset="-128"/>
              </a:rPr>
              <a:t>‼</a:t>
            </a:r>
            <a:endParaRPr kumimoji="1" lang="ja-JP" altLang="en-US" sz="1200" dirty="0">
              <a:solidFill>
                <a:srgbClr val="FFFFFF"/>
              </a:solidFill>
              <a:latin typeface="Meiryo UI" panose="020B0604030504040204" pitchFamily="50" charset="-128"/>
              <a:ea typeface="Meiryo UI" panose="020B0604030504040204" pitchFamily="50" charset="-128"/>
            </a:endParaRPr>
          </a:p>
        </p:txBody>
      </p:sp>
      <p:pic>
        <p:nvPicPr>
          <p:cNvPr id="3" name="図 2" descr="タイムライン が含まれている画像&#10;&#10;自動的に生成された説明">
            <a:extLst>
              <a:ext uri="{FF2B5EF4-FFF2-40B4-BE49-F238E27FC236}">
                <a16:creationId xmlns:a16="http://schemas.microsoft.com/office/drawing/2014/main" id="{E7DC3BEA-2DE2-DE35-BFF9-2B48469E140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176" y="7262329"/>
            <a:ext cx="5394417" cy="2566970"/>
          </a:xfrm>
          <a:prstGeom prst="rect">
            <a:avLst/>
          </a:prstGeom>
        </p:spPr>
      </p:pic>
      <p:pic>
        <p:nvPicPr>
          <p:cNvPr id="4" name="図 3" descr="テキスト&#10;&#10;自動的に生成された説明">
            <a:extLst>
              <a:ext uri="{FF2B5EF4-FFF2-40B4-BE49-F238E27FC236}">
                <a16:creationId xmlns:a16="http://schemas.microsoft.com/office/drawing/2014/main" id="{93067927-0081-2AEB-09D3-ADE0DB937A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47682" y="8128674"/>
            <a:ext cx="929476" cy="797223"/>
          </a:xfrm>
          <a:prstGeom prst="rect">
            <a:avLst/>
          </a:prstGeom>
        </p:spPr>
      </p:pic>
      <p:pic>
        <p:nvPicPr>
          <p:cNvPr id="15" name="図 14" descr="Web サイト, カレンダー&#10;&#10;自動的に生成された説明">
            <a:extLst>
              <a:ext uri="{FF2B5EF4-FFF2-40B4-BE49-F238E27FC236}">
                <a16:creationId xmlns:a16="http://schemas.microsoft.com/office/drawing/2014/main" id="{BAE4CC17-2E5A-0BAA-7139-440D1D4CA9D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11623" y="9193422"/>
            <a:ext cx="1073274" cy="575108"/>
          </a:xfrm>
          <a:prstGeom prst="rect">
            <a:avLst/>
          </a:prstGeom>
        </p:spPr>
      </p:pic>
      <p:pic>
        <p:nvPicPr>
          <p:cNvPr id="6" name="図 5" descr="QR コード&#10;&#10;自動的に生成された説明">
            <a:extLst>
              <a:ext uri="{FF2B5EF4-FFF2-40B4-BE49-F238E27FC236}">
                <a16:creationId xmlns:a16="http://schemas.microsoft.com/office/drawing/2014/main" id="{CBDAD5E3-6153-E40C-5516-3F5FC8C92AB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48485" y="6661028"/>
            <a:ext cx="461665" cy="461665"/>
          </a:xfrm>
          <a:prstGeom prst="rect">
            <a:avLst/>
          </a:prstGeom>
        </p:spPr>
      </p:pic>
      <p:sp>
        <p:nvSpPr>
          <p:cNvPr id="12" name="テキスト ボックス 11">
            <a:extLst>
              <a:ext uri="{FF2B5EF4-FFF2-40B4-BE49-F238E27FC236}">
                <a16:creationId xmlns:a16="http://schemas.microsoft.com/office/drawing/2014/main" id="{E8C7CDA9-FB66-EE8B-B7E0-3B1DD0FD3AFD}"/>
              </a:ext>
            </a:extLst>
          </p:cNvPr>
          <p:cNvSpPr txBox="1"/>
          <p:nvPr/>
        </p:nvSpPr>
        <p:spPr>
          <a:xfrm>
            <a:off x="1541062" y="6912789"/>
            <a:ext cx="2339740" cy="276999"/>
          </a:xfrm>
          <a:prstGeom prst="rect">
            <a:avLst/>
          </a:prstGeom>
          <a:noFill/>
        </p:spPr>
        <p:txBody>
          <a:bodyPr wrap="square" rtlCol="0">
            <a:spAutoFit/>
          </a:bodyPr>
          <a:lstStyle/>
          <a:p>
            <a:r>
              <a:rPr kumimoji="1" lang="ja-JP" altLang="en-US" sz="1200" b="1" dirty="0">
                <a:solidFill>
                  <a:schemeClr val="bg1"/>
                </a:solidFill>
                <a:latin typeface="Meiryo UI" panose="020B0604030504040204" pitchFamily="50" charset="-128"/>
                <a:ea typeface="Meiryo UI" panose="020B0604030504040204" pitchFamily="50" charset="-128"/>
              </a:rPr>
              <a:t>組合</a:t>
            </a:r>
            <a:r>
              <a:rPr kumimoji="1" lang="en-US" altLang="ja-JP" sz="1200" b="1" dirty="0">
                <a:solidFill>
                  <a:schemeClr val="bg1"/>
                </a:solidFill>
                <a:latin typeface="Meiryo UI" panose="020B0604030504040204" pitchFamily="50" charset="-128"/>
                <a:ea typeface="Meiryo UI" panose="020B0604030504040204" pitchFamily="50" charset="-128"/>
              </a:rPr>
              <a:t>HP</a:t>
            </a:r>
            <a:r>
              <a:rPr kumimoji="1" lang="ja-JP" altLang="en-US" sz="1200" b="1">
                <a:solidFill>
                  <a:schemeClr val="bg1"/>
                </a:solidFill>
                <a:latin typeface="Meiryo UI" panose="020B0604030504040204" pitchFamily="50" charset="-128"/>
                <a:ea typeface="Meiryo UI" panose="020B0604030504040204" pitchFamily="50" charset="-128"/>
              </a:rPr>
              <a:t>からもご覧頂けます</a:t>
            </a:r>
            <a:r>
              <a:rPr kumimoji="1" lang="ja-JP" altLang="en-US" sz="1200" b="1" dirty="0">
                <a:solidFill>
                  <a:schemeClr val="bg1"/>
                </a:solidFill>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17380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2" name="四角形: 角を丸くする 21">
            <a:extLst>
              <a:ext uri="{FF2B5EF4-FFF2-40B4-BE49-F238E27FC236}">
                <a16:creationId xmlns:a16="http://schemas.microsoft.com/office/drawing/2014/main" id="{585D753D-95B6-915B-9A7C-1A9A907E69CE}"/>
              </a:ext>
            </a:extLst>
          </p:cNvPr>
          <p:cNvSpPr/>
          <p:nvPr/>
        </p:nvSpPr>
        <p:spPr>
          <a:xfrm>
            <a:off x="42336" y="28574"/>
            <a:ext cx="6764865" cy="4305907"/>
          </a:xfrm>
          <a:prstGeom prst="roundRect">
            <a:avLst>
              <a:gd name="adj" fmla="val 2246"/>
            </a:avLst>
          </a:prstGeom>
          <a:solidFill>
            <a:schemeClr val="accent4">
              <a:lumMod val="20000"/>
              <a:lumOff val="80000"/>
            </a:schemeClr>
          </a:solid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DA9F995D-3984-2DD8-86B7-DD96B15269FE}"/>
              </a:ext>
            </a:extLst>
          </p:cNvPr>
          <p:cNvSpPr/>
          <p:nvPr/>
        </p:nvSpPr>
        <p:spPr>
          <a:xfrm>
            <a:off x="0" y="1"/>
            <a:ext cx="6842760" cy="9906000"/>
          </a:xfrm>
          <a:prstGeom prst="rect">
            <a:avLst/>
          </a:prstGeom>
          <a:no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5" name="テキスト ボックス 14">
            <a:extLst>
              <a:ext uri="{FF2B5EF4-FFF2-40B4-BE49-F238E27FC236}">
                <a16:creationId xmlns:a16="http://schemas.microsoft.com/office/drawing/2014/main" id="{EDEBD27E-F835-0241-8EAC-BFF19B2244A8}"/>
              </a:ext>
            </a:extLst>
          </p:cNvPr>
          <p:cNvSpPr txBox="1"/>
          <p:nvPr/>
        </p:nvSpPr>
        <p:spPr>
          <a:xfrm>
            <a:off x="245533" y="110490"/>
            <a:ext cx="2053802" cy="369332"/>
          </a:xfrm>
          <a:prstGeom prst="rect">
            <a:avLst/>
          </a:prstGeom>
          <a:noFill/>
          <a:ln w="25400" cmpd="dbl">
            <a:solidFill>
              <a:schemeClr val="tx1"/>
            </a:solidFill>
          </a:ln>
        </p:spPr>
        <p:txBody>
          <a:bodyPr wrap="square" rtlCol="0">
            <a:spAutoFit/>
          </a:bodyPr>
          <a:lstStyle/>
          <a:p>
            <a:r>
              <a:rPr kumimoji="1" lang="ja-JP" altLang="en-US" b="1">
                <a:latin typeface="Meiryo UI" panose="020B0604030504040204" pitchFamily="50" charset="-128"/>
                <a:ea typeface="Meiryo UI" panose="020B0604030504040204" pitchFamily="50" charset="-128"/>
              </a:rPr>
              <a:t>共済会からお知らせ</a:t>
            </a:r>
          </a:p>
        </p:txBody>
      </p:sp>
      <p:sp>
        <p:nvSpPr>
          <p:cNvPr id="56" name="正方形/長方形 55">
            <a:extLst>
              <a:ext uri="{FF2B5EF4-FFF2-40B4-BE49-F238E27FC236}">
                <a16:creationId xmlns:a16="http://schemas.microsoft.com/office/drawing/2014/main" id="{65E2CF79-1867-96A1-E8EC-AFF280D0B1A6}"/>
              </a:ext>
            </a:extLst>
          </p:cNvPr>
          <p:cNvSpPr/>
          <p:nvPr/>
        </p:nvSpPr>
        <p:spPr>
          <a:xfrm>
            <a:off x="2438400" y="92076"/>
            <a:ext cx="4248150" cy="4095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A38A671-381F-E0AB-9C53-99710CAD1947}"/>
              </a:ext>
            </a:extLst>
          </p:cNvPr>
          <p:cNvSpPr txBox="1"/>
          <p:nvPr/>
        </p:nvSpPr>
        <p:spPr>
          <a:xfrm>
            <a:off x="2438401" y="144991"/>
            <a:ext cx="4076700" cy="307777"/>
          </a:xfrm>
          <a:prstGeom prst="rect">
            <a:avLst/>
          </a:prstGeom>
          <a:noFill/>
        </p:spPr>
        <p:txBody>
          <a:bodyPr wrap="square" rtlCol="0">
            <a:spAutoFit/>
          </a:bodyPr>
          <a:lstStyle/>
          <a:p>
            <a:r>
              <a:rPr kumimoji="1" lang="en-US" altLang="ja-JP" sz="1400" b="1">
                <a:latin typeface="Meiryo UI" panose="020B0604030504040204" pitchFamily="50" charset="-128"/>
                <a:ea typeface="Meiryo UI" panose="020B0604030504040204" pitchFamily="50" charset="-128"/>
              </a:rPr>
              <a:t>※</a:t>
            </a:r>
            <a:r>
              <a:rPr kumimoji="1" lang="ja-JP" altLang="en-US" sz="1300" b="1">
                <a:latin typeface="Meiryo UI" panose="020B0604030504040204" pitchFamily="50" charset="-128"/>
                <a:ea typeface="Meiryo UI" panose="020B0604030504040204" pitchFamily="50" charset="-128"/>
              </a:rPr>
              <a:t>共済会</a:t>
            </a:r>
            <a:r>
              <a:rPr lang="ja-JP" altLang="en-US" sz="1300" b="1">
                <a:latin typeface="Meiryo UI" panose="020B0604030504040204" pitchFamily="50" charset="-128"/>
                <a:ea typeface="Meiryo UI" panose="020B0604030504040204" pitchFamily="50" charset="-128"/>
              </a:rPr>
              <a:t>ＨＰログインはべネアカウントの登録が必要です</a:t>
            </a:r>
            <a:endParaRPr kumimoji="1" lang="ja-JP" altLang="en-US" sz="1300" b="1">
              <a:latin typeface="Meiryo UI" panose="020B0604030504040204" pitchFamily="50" charset="-128"/>
              <a:ea typeface="Meiryo UI" panose="020B0604030504040204" pitchFamily="50" charset="-128"/>
            </a:endParaRPr>
          </a:p>
        </p:txBody>
      </p:sp>
      <p:pic>
        <p:nvPicPr>
          <p:cNvPr id="48" name="Picture 4">
            <a:extLst>
              <a:ext uri="{FF2B5EF4-FFF2-40B4-BE49-F238E27FC236}">
                <a16:creationId xmlns:a16="http://schemas.microsoft.com/office/drawing/2014/main" id="{E3848B9A-D355-AD8C-B61A-C90A3D0FF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91772">
            <a:off x="6372223" y="102456"/>
            <a:ext cx="257175" cy="364517"/>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a:extLst>
              <a:ext uri="{FF2B5EF4-FFF2-40B4-BE49-F238E27FC236}">
                <a16:creationId xmlns:a16="http://schemas.microsoft.com/office/drawing/2014/main" id="{6D38B5D5-EC90-708E-195B-1D7C44A0C9FD}"/>
              </a:ext>
            </a:extLst>
          </p:cNvPr>
          <p:cNvSpPr/>
          <p:nvPr/>
        </p:nvSpPr>
        <p:spPr>
          <a:xfrm>
            <a:off x="32176" y="4403030"/>
            <a:ext cx="6764865" cy="5504665"/>
          </a:xfrm>
          <a:prstGeom prst="rect">
            <a:avLst/>
          </a:prstGeom>
          <a:ln w="57150">
            <a:solidFill>
              <a:srgbClr val="00B05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endParaRPr lang="ja-JP" sz="2800" kern="100">
              <a:effectLst/>
              <a:ea typeface="ＭＳ 明朝" panose="02020609040205080304" pitchFamily="17" charset="-128"/>
              <a:cs typeface="Times New Roman" panose="02020603050405020304" pitchFamily="18" charset="0"/>
            </a:endParaRPr>
          </a:p>
        </p:txBody>
      </p:sp>
      <p:pic>
        <p:nvPicPr>
          <p:cNvPr id="13" name="図 12" descr="テキスト&#10;&#10;中程度の精度で自動的に生成された説明">
            <a:extLst>
              <a:ext uri="{FF2B5EF4-FFF2-40B4-BE49-F238E27FC236}">
                <a16:creationId xmlns:a16="http://schemas.microsoft.com/office/drawing/2014/main" id="{30C42FA6-1824-FF97-56CF-25C1D4F19634}"/>
              </a:ext>
            </a:extLst>
          </p:cNvPr>
          <p:cNvPicPr>
            <a:picLocks noChangeAspect="1"/>
          </p:cNvPicPr>
          <p:nvPr/>
        </p:nvPicPr>
        <p:blipFill rotWithShape="1">
          <a:blip r:embed="rId3">
            <a:extLst>
              <a:ext uri="{28A0092B-C50C-407E-A947-70E740481C1C}">
                <a14:useLocalDpi xmlns:a14="http://schemas.microsoft.com/office/drawing/2010/main" val="0"/>
              </a:ext>
            </a:extLst>
          </a:blip>
          <a:srcRect b="8857"/>
          <a:stretch/>
        </p:blipFill>
        <p:spPr>
          <a:xfrm>
            <a:off x="101238" y="703092"/>
            <a:ext cx="6655524" cy="3491660"/>
          </a:xfrm>
          <a:prstGeom prst="rect">
            <a:avLst/>
          </a:prstGeom>
        </p:spPr>
      </p:pic>
      <p:sp>
        <p:nvSpPr>
          <p:cNvPr id="5" name="正方形/長方形 4">
            <a:extLst>
              <a:ext uri="{FF2B5EF4-FFF2-40B4-BE49-F238E27FC236}">
                <a16:creationId xmlns:a16="http://schemas.microsoft.com/office/drawing/2014/main" id="{15277C03-3A9E-F9E7-F8E1-D8EA1E6C977F}"/>
              </a:ext>
            </a:extLst>
          </p:cNvPr>
          <p:cNvSpPr/>
          <p:nvPr/>
        </p:nvSpPr>
        <p:spPr>
          <a:xfrm>
            <a:off x="475373" y="4499701"/>
            <a:ext cx="5697386" cy="677108"/>
          </a:xfrm>
          <a:prstGeom prst="rect">
            <a:avLst/>
          </a:prstGeom>
          <a:solidFill>
            <a:schemeClr val="accent6">
              <a:lumMod val="20000"/>
              <a:lumOff val="80000"/>
            </a:schemeClr>
          </a:solidFill>
          <a:effectLst>
            <a:softEdge rad="76200"/>
          </a:effectLst>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rPr>
              <a:t>介護個別相談会のご案内</a:t>
            </a:r>
            <a:endParaRPr kumimoji="0" lang="en-US" altLang="ja-JP" sz="28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w="3175">
                <a:solidFill>
                  <a:srgbClr val="70AD47">
                    <a:lumMod val="40000"/>
                    <a:lumOff val="60000"/>
                  </a:srgbClr>
                </a:solidFill>
                <a:prstDash val="solid"/>
              </a:ln>
              <a:solidFill>
                <a:srgbClr val="70AD47">
                  <a:lumMod val="60000"/>
                  <a:lumOff val="40000"/>
                </a:srgbClr>
              </a:solidFill>
              <a:effectLst>
                <a:outerShdw dist="38100" dir="2700000" algn="bl" rotWithShape="0">
                  <a:srgbClr val="5B9BD5"/>
                </a:outerShdw>
              </a:effectLst>
              <a:uLnTx/>
              <a:uFillTx/>
              <a:latin typeface="HG創英角ｺﾞｼｯｸUB" panose="020B0909000000000000" pitchFamily="49" charset="-128"/>
              <a:ea typeface="HG創英角ｺﾞｼｯｸUB" panose="020B0909000000000000" pitchFamily="49" charset="-128"/>
              <a:cs typeface="+mn-cs"/>
            </a:endParaRPr>
          </a:p>
        </p:txBody>
      </p:sp>
      <p:pic>
        <p:nvPicPr>
          <p:cNvPr id="6" name="Picture 2" descr="++ 50 ++ 飾り 枠 イラスト 卒業 フレーム 275415">
            <a:extLst>
              <a:ext uri="{FF2B5EF4-FFF2-40B4-BE49-F238E27FC236}">
                <a16:creationId xmlns:a16="http://schemas.microsoft.com/office/drawing/2014/main" id="{8B86342B-95D0-9CAB-F275-3B1F52C5B9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 t="-4492" r="47461" b="69194"/>
          <a:stretch/>
        </p:blipFill>
        <p:spPr bwMode="auto">
          <a:xfrm>
            <a:off x="13712" y="4280862"/>
            <a:ext cx="2453313" cy="9644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表 17">
            <a:extLst>
              <a:ext uri="{FF2B5EF4-FFF2-40B4-BE49-F238E27FC236}">
                <a16:creationId xmlns:a16="http://schemas.microsoft.com/office/drawing/2014/main" id="{5BF9E3DA-0995-1855-8619-6B1958539D00}"/>
              </a:ext>
            </a:extLst>
          </p:cNvPr>
          <p:cNvGraphicFramePr>
            <a:graphicFrameLocks noGrp="1"/>
          </p:cNvGraphicFramePr>
          <p:nvPr>
            <p:extLst>
              <p:ext uri="{D42A27DB-BD31-4B8C-83A1-F6EECF244321}">
                <p14:modId xmlns:p14="http://schemas.microsoft.com/office/powerpoint/2010/main" val="2463829681"/>
              </p:ext>
            </p:extLst>
          </p:nvPr>
        </p:nvGraphicFramePr>
        <p:xfrm>
          <a:off x="267336" y="5393115"/>
          <a:ext cx="4393504" cy="1855320"/>
        </p:xfrm>
        <a:graphic>
          <a:graphicData uri="http://schemas.openxmlformats.org/drawingml/2006/table">
            <a:tbl>
              <a:tblPr firstRow="1" bandRow="1">
                <a:tableStyleId>{93296810-A885-4BE3-A3E7-6D5BEEA58F35}</a:tableStyleId>
              </a:tblPr>
              <a:tblGrid>
                <a:gridCol w="976357">
                  <a:extLst>
                    <a:ext uri="{9D8B030D-6E8A-4147-A177-3AD203B41FA5}">
                      <a16:colId xmlns:a16="http://schemas.microsoft.com/office/drawing/2014/main" val="68868492"/>
                    </a:ext>
                  </a:extLst>
                </a:gridCol>
                <a:gridCol w="1052501">
                  <a:extLst>
                    <a:ext uri="{9D8B030D-6E8A-4147-A177-3AD203B41FA5}">
                      <a16:colId xmlns:a16="http://schemas.microsoft.com/office/drawing/2014/main" val="3478704367"/>
                    </a:ext>
                  </a:extLst>
                </a:gridCol>
                <a:gridCol w="1104900">
                  <a:extLst>
                    <a:ext uri="{9D8B030D-6E8A-4147-A177-3AD203B41FA5}">
                      <a16:colId xmlns:a16="http://schemas.microsoft.com/office/drawing/2014/main" val="2058261598"/>
                    </a:ext>
                  </a:extLst>
                </a:gridCol>
                <a:gridCol w="1259746">
                  <a:extLst>
                    <a:ext uri="{9D8B030D-6E8A-4147-A177-3AD203B41FA5}">
                      <a16:colId xmlns:a16="http://schemas.microsoft.com/office/drawing/2014/main" val="1325227792"/>
                    </a:ext>
                  </a:extLst>
                </a:gridCol>
              </a:tblGrid>
              <a:tr h="371064">
                <a:tc gridSpan="2">
                  <a:txBody>
                    <a:bodyPr/>
                    <a:lstStyle/>
                    <a:p>
                      <a:pPr algn="ctr"/>
                      <a:r>
                        <a:rPr kumimoji="1" lang="en-US" altLang="ja-JP" b="1" dirty="0"/>
                        <a:t>2023</a:t>
                      </a:r>
                      <a:r>
                        <a:rPr kumimoji="1" lang="ja-JP" altLang="en-US" b="1" dirty="0"/>
                        <a:t>年</a:t>
                      </a:r>
                      <a:r>
                        <a:rPr kumimoji="1" lang="en-US" altLang="ja-JP" b="1" dirty="0"/>
                        <a:t>6</a:t>
                      </a:r>
                      <a:r>
                        <a:rPr kumimoji="1" lang="ja-JP" altLang="en-US" b="1" dirty="0"/>
                        <a:t>月</a:t>
                      </a:r>
                      <a:r>
                        <a:rPr kumimoji="1" lang="en-US" altLang="ja-JP" b="1" dirty="0"/>
                        <a:t>2</a:t>
                      </a:r>
                      <a:r>
                        <a:rPr kumimoji="1" lang="ja-JP" altLang="en-US" b="1" dirty="0"/>
                        <a:t>日</a:t>
                      </a:r>
                      <a:r>
                        <a:rPr kumimoji="1" lang="en-US" altLang="ja-JP" b="1" dirty="0"/>
                        <a:t>(</a:t>
                      </a:r>
                      <a:r>
                        <a:rPr kumimoji="1" lang="ja-JP" altLang="en-US" b="1" dirty="0"/>
                        <a:t>金</a:t>
                      </a:r>
                      <a:r>
                        <a:rPr kumimoji="1" lang="en-US" altLang="ja-JP" b="1" dirty="0"/>
                        <a:t>)</a:t>
                      </a:r>
                      <a:r>
                        <a:rPr kumimoji="1" lang="ja-JP" altLang="en-US" b="1" dirty="0"/>
                        <a:t>・</a:t>
                      </a:r>
                      <a:r>
                        <a:rPr kumimoji="1" lang="en-US" altLang="ja-JP" b="1" dirty="0"/>
                        <a:t>8</a:t>
                      </a:r>
                      <a:r>
                        <a:rPr kumimoji="1" lang="ja-JP" altLang="en-US" b="1" dirty="0"/>
                        <a:t>日</a:t>
                      </a:r>
                      <a:r>
                        <a:rPr kumimoji="1" lang="en-US" altLang="ja-JP" b="1" dirty="0"/>
                        <a:t>(</a:t>
                      </a:r>
                      <a:r>
                        <a:rPr kumimoji="1" lang="ja-JP" altLang="en-US" b="1" dirty="0"/>
                        <a:t>木</a:t>
                      </a:r>
                      <a:r>
                        <a:rPr kumimoji="1" lang="en-US" altLang="ja-JP" b="1" dirty="0"/>
                        <a:t>)</a:t>
                      </a:r>
                      <a:endParaRPr kumimoji="1" lang="ja-JP" altLang="en-US" b="1" dirty="0"/>
                    </a:p>
                  </a:txBody>
                  <a:tcPr anchor="ctr"/>
                </a:tc>
                <a:tc hMerge="1">
                  <a:txBody>
                    <a:bodyPr/>
                    <a:lstStyle/>
                    <a:p>
                      <a:endParaRPr kumimoji="1" lang="ja-JP" altLang="en-US" b="1" dirty="0"/>
                    </a:p>
                  </a:txBody>
                  <a:tcPr/>
                </a:tc>
                <a:tc grid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b="1" dirty="0"/>
                        <a:t>2023</a:t>
                      </a:r>
                      <a:r>
                        <a:rPr kumimoji="1" lang="ja-JP" altLang="en-US" b="1" dirty="0"/>
                        <a:t>年</a:t>
                      </a:r>
                      <a:r>
                        <a:rPr kumimoji="1" lang="en-US" altLang="ja-JP" b="1" dirty="0"/>
                        <a:t>5</a:t>
                      </a:r>
                      <a:r>
                        <a:rPr kumimoji="1" lang="ja-JP" altLang="en-US" b="1" dirty="0"/>
                        <a:t>月</a:t>
                      </a:r>
                      <a:r>
                        <a:rPr kumimoji="1" lang="en-US" altLang="ja-JP" b="1" dirty="0"/>
                        <a:t>25</a:t>
                      </a:r>
                      <a:r>
                        <a:rPr kumimoji="1" lang="ja-JP" altLang="en-US" b="1" dirty="0"/>
                        <a:t>日</a:t>
                      </a:r>
                      <a:r>
                        <a:rPr kumimoji="1" lang="en-US" altLang="ja-JP" b="1" dirty="0"/>
                        <a:t>(</a:t>
                      </a:r>
                      <a:r>
                        <a:rPr kumimoji="1" lang="ja-JP" altLang="en-US" b="1" dirty="0"/>
                        <a:t>木</a:t>
                      </a:r>
                      <a:r>
                        <a:rPr kumimoji="1" lang="en-US" altLang="ja-JP" b="1" dirty="0"/>
                        <a:t>)</a:t>
                      </a:r>
                      <a:r>
                        <a:rPr kumimoji="1" lang="ja-JP" altLang="en-US" b="1" dirty="0"/>
                        <a:t>・</a:t>
                      </a:r>
                      <a:r>
                        <a:rPr kumimoji="1" lang="en-US" altLang="ja-JP" b="1" dirty="0"/>
                        <a:t>6</a:t>
                      </a:r>
                      <a:r>
                        <a:rPr kumimoji="1" lang="ja-JP" altLang="en-US" b="1" dirty="0"/>
                        <a:t>月</a:t>
                      </a:r>
                      <a:r>
                        <a:rPr kumimoji="1" lang="en-US" altLang="ja-JP" b="1" dirty="0"/>
                        <a:t>3</a:t>
                      </a:r>
                      <a:r>
                        <a:rPr kumimoji="1" lang="ja-JP" altLang="en-US" b="1" dirty="0"/>
                        <a:t>日</a:t>
                      </a:r>
                      <a:r>
                        <a:rPr kumimoji="1" lang="en-US" altLang="ja-JP" b="1" dirty="0"/>
                        <a:t>(</a:t>
                      </a:r>
                      <a:r>
                        <a:rPr kumimoji="1" lang="ja-JP" altLang="en-US" b="1" dirty="0"/>
                        <a:t>土</a:t>
                      </a:r>
                      <a:r>
                        <a:rPr kumimoji="1" lang="en-US" altLang="ja-JP" b="1" dirty="0"/>
                        <a:t>)</a:t>
                      </a:r>
                    </a:p>
                  </a:txBody>
                  <a:tcPr anchor="ctr"/>
                </a:tc>
                <a:tc hMerge="1">
                  <a:txBody>
                    <a:bodyPr/>
                    <a:lstStyle/>
                    <a:p>
                      <a:endParaRPr kumimoji="1" lang="ja-JP" altLang="en-US" dirty="0"/>
                    </a:p>
                  </a:txBody>
                  <a:tcPr/>
                </a:tc>
                <a:extLst>
                  <a:ext uri="{0D108BD9-81ED-4DB2-BD59-A6C34878D82A}">
                    <a16:rowId xmlns:a16="http://schemas.microsoft.com/office/drawing/2014/main" val="2535432691"/>
                  </a:ext>
                </a:extLst>
              </a:tr>
              <a:tr h="371064">
                <a:tc>
                  <a:txBody>
                    <a:bodyPr/>
                    <a:lstStyle/>
                    <a:p>
                      <a:pPr algn="ctr"/>
                      <a:r>
                        <a:rPr kumimoji="1" lang="en-US" altLang="ja-JP" dirty="0"/>
                        <a:t>10:00</a:t>
                      </a:r>
                      <a:r>
                        <a:rPr kumimoji="1" lang="ja-JP" altLang="en-US" dirty="0"/>
                        <a:t>～</a:t>
                      </a:r>
                      <a:r>
                        <a:rPr kumimoji="1" lang="en-US" altLang="ja-JP" dirty="0"/>
                        <a:t>10:50</a:t>
                      </a:r>
                      <a:endParaRPr kumimoji="1" lang="ja-JP" altLang="en-US" dirty="0"/>
                    </a:p>
                  </a:txBody>
                  <a:tcPr anchor="ctr"/>
                </a:tc>
                <a:tc>
                  <a:txBody>
                    <a:bodyPr/>
                    <a:lstStyle/>
                    <a:p>
                      <a:pPr algn="ctr"/>
                      <a:r>
                        <a:rPr kumimoji="1" lang="en-US" altLang="ja-JP" dirty="0"/>
                        <a:t>14:40</a:t>
                      </a:r>
                      <a:r>
                        <a:rPr kumimoji="1" lang="ja-JP" altLang="en-US" dirty="0"/>
                        <a:t>～</a:t>
                      </a:r>
                      <a:r>
                        <a:rPr kumimoji="1" lang="en-US" altLang="ja-JP" dirty="0"/>
                        <a:t>15:30</a:t>
                      </a:r>
                      <a:endParaRPr kumimoji="1" lang="ja-JP" altLang="en-US" dirty="0"/>
                    </a:p>
                  </a:txBody>
                  <a:tcPr anchor="ctr"/>
                </a:tc>
                <a:tc>
                  <a:txBody>
                    <a:bodyPr/>
                    <a:lstStyle/>
                    <a:p>
                      <a:pPr algn="ctr"/>
                      <a:r>
                        <a:rPr kumimoji="1" lang="en-US" altLang="ja-JP" dirty="0"/>
                        <a:t>13:30</a:t>
                      </a:r>
                      <a:r>
                        <a:rPr kumimoji="1" lang="ja-JP" altLang="en-US" dirty="0"/>
                        <a:t>～</a:t>
                      </a:r>
                      <a:r>
                        <a:rPr kumimoji="1" lang="en-US" altLang="ja-JP" dirty="0"/>
                        <a:t>14:20</a:t>
                      </a:r>
                      <a:endParaRPr kumimoji="1" lang="ja-JP" altLang="en-US" dirty="0"/>
                    </a:p>
                  </a:txBody>
                  <a:tcPr anchor="ctr"/>
                </a:tc>
                <a:tc>
                  <a:txBody>
                    <a:bodyPr/>
                    <a:lstStyle/>
                    <a:p>
                      <a:pPr algn="ctr"/>
                      <a:r>
                        <a:rPr kumimoji="1" lang="en-US" altLang="ja-JP" dirty="0"/>
                        <a:t>17:40</a:t>
                      </a:r>
                      <a:r>
                        <a:rPr kumimoji="1" lang="ja-JP" altLang="en-US" dirty="0"/>
                        <a:t>～</a:t>
                      </a:r>
                      <a:r>
                        <a:rPr kumimoji="1" lang="en-US" altLang="ja-JP" dirty="0"/>
                        <a:t>18:30</a:t>
                      </a:r>
                      <a:endParaRPr kumimoji="1" lang="ja-JP" altLang="en-US" dirty="0"/>
                    </a:p>
                  </a:txBody>
                  <a:tcPr anchor="ctr"/>
                </a:tc>
                <a:extLst>
                  <a:ext uri="{0D108BD9-81ED-4DB2-BD59-A6C34878D82A}">
                    <a16:rowId xmlns:a16="http://schemas.microsoft.com/office/drawing/2014/main" val="3866754433"/>
                  </a:ext>
                </a:extLst>
              </a:tr>
              <a:tr h="371064">
                <a:tc>
                  <a:txBody>
                    <a:bodyPr/>
                    <a:lstStyle/>
                    <a:p>
                      <a:pPr algn="ctr"/>
                      <a:r>
                        <a:rPr kumimoji="1" lang="en-US" altLang="ja-JP" dirty="0"/>
                        <a:t>11:00</a:t>
                      </a:r>
                      <a:r>
                        <a:rPr kumimoji="1" lang="ja-JP" altLang="en-US" dirty="0"/>
                        <a:t>～</a:t>
                      </a:r>
                      <a:r>
                        <a:rPr kumimoji="1" lang="en-US" altLang="ja-JP" dirty="0"/>
                        <a:t>11:50</a:t>
                      </a:r>
                      <a:endParaRPr kumimoji="1" lang="ja-JP" altLang="en-US" dirty="0"/>
                    </a:p>
                  </a:txBody>
                  <a:tcPr anchor="ctr"/>
                </a:tc>
                <a:tc>
                  <a:txBody>
                    <a:bodyPr/>
                    <a:lstStyle/>
                    <a:p>
                      <a:pPr algn="ctr"/>
                      <a:r>
                        <a:rPr kumimoji="1" lang="en-US" altLang="ja-JP" dirty="0"/>
                        <a:t>15:50</a:t>
                      </a:r>
                      <a:r>
                        <a:rPr kumimoji="1" lang="ja-JP" altLang="en-US" dirty="0"/>
                        <a:t>～</a:t>
                      </a:r>
                      <a:r>
                        <a:rPr kumimoji="1" lang="en-US" altLang="ja-JP" dirty="0"/>
                        <a:t>16:40</a:t>
                      </a:r>
                      <a:endParaRPr kumimoji="1" lang="ja-JP" altLang="en-US" dirty="0"/>
                    </a:p>
                  </a:txBody>
                  <a:tcPr anchor="ctr"/>
                </a:tc>
                <a:tc>
                  <a:txBody>
                    <a:bodyPr/>
                    <a:lstStyle/>
                    <a:p>
                      <a:pPr algn="ctr"/>
                      <a:r>
                        <a:rPr kumimoji="1" lang="en-US" altLang="ja-JP" dirty="0"/>
                        <a:t>14:30</a:t>
                      </a:r>
                      <a:r>
                        <a:rPr kumimoji="1" lang="ja-JP" altLang="en-US" dirty="0"/>
                        <a:t>～</a:t>
                      </a:r>
                      <a:r>
                        <a:rPr kumimoji="1" lang="en-US" altLang="ja-JP" dirty="0"/>
                        <a:t>15:20</a:t>
                      </a:r>
                      <a:endParaRPr kumimoji="1" lang="ja-JP" altLang="en-US" dirty="0"/>
                    </a:p>
                  </a:txBody>
                  <a:tcPr anchor="ctr"/>
                </a:tc>
                <a:tc>
                  <a:txBody>
                    <a:bodyPr/>
                    <a:lstStyle/>
                    <a:p>
                      <a:pPr algn="ctr"/>
                      <a:r>
                        <a:rPr kumimoji="1" lang="en-US" altLang="ja-JP" dirty="0"/>
                        <a:t>18:50</a:t>
                      </a:r>
                      <a:r>
                        <a:rPr kumimoji="1" lang="ja-JP" altLang="en-US" dirty="0"/>
                        <a:t>～</a:t>
                      </a:r>
                      <a:r>
                        <a:rPr kumimoji="1" lang="en-US" altLang="ja-JP" dirty="0"/>
                        <a:t>19:40</a:t>
                      </a:r>
                      <a:endParaRPr kumimoji="1" lang="ja-JP" altLang="en-US" dirty="0"/>
                    </a:p>
                  </a:txBody>
                  <a:tcPr anchor="ctr"/>
                </a:tc>
                <a:extLst>
                  <a:ext uri="{0D108BD9-81ED-4DB2-BD59-A6C34878D82A}">
                    <a16:rowId xmlns:a16="http://schemas.microsoft.com/office/drawing/2014/main" val="4121374705"/>
                  </a:ext>
                </a:extLst>
              </a:tr>
              <a:tr h="371064">
                <a:tc>
                  <a:txBody>
                    <a:bodyPr/>
                    <a:lstStyle/>
                    <a:p>
                      <a:pPr algn="ctr"/>
                      <a:r>
                        <a:rPr kumimoji="1" lang="en-US" altLang="ja-JP" dirty="0"/>
                        <a:t>12:40</a:t>
                      </a:r>
                      <a:r>
                        <a:rPr kumimoji="1" lang="ja-JP" altLang="en-US" dirty="0"/>
                        <a:t>～</a:t>
                      </a:r>
                      <a:r>
                        <a:rPr kumimoji="1" lang="en-US" altLang="ja-JP" dirty="0"/>
                        <a:t>13:30</a:t>
                      </a:r>
                      <a:endParaRPr kumimoji="1" lang="ja-JP" altLang="en-US" dirty="0"/>
                    </a:p>
                  </a:txBody>
                  <a:tcPr anchor="ctr"/>
                </a:tc>
                <a:tc>
                  <a:txBody>
                    <a:bodyPr/>
                    <a:lstStyle/>
                    <a:p>
                      <a:pPr algn="ctr"/>
                      <a:r>
                        <a:rPr kumimoji="1" lang="en-US" altLang="ja-JP" dirty="0"/>
                        <a:t>16:50</a:t>
                      </a:r>
                      <a:r>
                        <a:rPr kumimoji="1" lang="ja-JP" altLang="en-US" dirty="0"/>
                        <a:t>～</a:t>
                      </a:r>
                      <a:r>
                        <a:rPr kumimoji="1" lang="en-US" altLang="ja-JP" dirty="0"/>
                        <a:t>17:40</a:t>
                      </a:r>
                      <a:endParaRPr kumimoji="1" lang="ja-JP" altLang="en-US" dirty="0"/>
                    </a:p>
                  </a:txBody>
                  <a:tcPr anchor="ctr"/>
                </a:tc>
                <a:tc>
                  <a:txBody>
                    <a:bodyPr/>
                    <a:lstStyle/>
                    <a:p>
                      <a:pPr algn="ctr"/>
                      <a:r>
                        <a:rPr kumimoji="1" lang="en-US" altLang="ja-JP" dirty="0"/>
                        <a:t>15:30</a:t>
                      </a:r>
                      <a:r>
                        <a:rPr kumimoji="1" lang="ja-JP" altLang="en-US" dirty="0"/>
                        <a:t>～</a:t>
                      </a:r>
                      <a:r>
                        <a:rPr kumimoji="1" lang="en-US" altLang="ja-JP" dirty="0"/>
                        <a:t>16:20</a:t>
                      </a:r>
                      <a:endParaRPr kumimoji="1" lang="ja-JP" altLang="en-US" dirty="0"/>
                    </a:p>
                  </a:txBody>
                  <a:tcPr anchor="ctr"/>
                </a:tc>
                <a:tc>
                  <a:txBody>
                    <a:bodyPr/>
                    <a:lstStyle/>
                    <a:p>
                      <a:pPr algn="ctr"/>
                      <a:r>
                        <a:rPr kumimoji="1" lang="en-US" altLang="ja-JP" dirty="0"/>
                        <a:t>19:50</a:t>
                      </a:r>
                      <a:r>
                        <a:rPr kumimoji="1" lang="ja-JP" altLang="en-US" dirty="0"/>
                        <a:t>～</a:t>
                      </a:r>
                      <a:r>
                        <a:rPr kumimoji="1" lang="en-US" altLang="ja-JP" dirty="0"/>
                        <a:t>20:40</a:t>
                      </a:r>
                      <a:endParaRPr kumimoji="1" lang="ja-JP" altLang="en-US" dirty="0"/>
                    </a:p>
                  </a:txBody>
                  <a:tcPr anchor="ctr"/>
                </a:tc>
                <a:extLst>
                  <a:ext uri="{0D108BD9-81ED-4DB2-BD59-A6C34878D82A}">
                    <a16:rowId xmlns:a16="http://schemas.microsoft.com/office/drawing/2014/main" val="3570102614"/>
                  </a:ext>
                </a:extLst>
              </a:tr>
              <a:tr h="371064">
                <a:tc>
                  <a:txBody>
                    <a:bodyPr/>
                    <a:lstStyle/>
                    <a:p>
                      <a:pPr algn="ctr"/>
                      <a:r>
                        <a:rPr kumimoji="1" lang="en-US" altLang="ja-JP" dirty="0"/>
                        <a:t>13:40</a:t>
                      </a:r>
                      <a:r>
                        <a:rPr kumimoji="1" lang="ja-JP" altLang="en-US" dirty="0"/>
                        <a:t>～</a:t>
                      </a:r>
                      <a:r>
                        <a:rPr kumimoji="1" lang="en-US" altLang="ja-JP" dirty="0"/>
                        <a:t>14:30</a:t>
                      </a:r>
                      <a:endParaRPr kumimoji="1" lang="ja-JP" altLang="en-US" dirty="0"/>
                    </a:p>
                  </a:txBody>
                  <a:tcPr anchor="ctr"/>
                </a:tc>
                <a:tc>
                  <a:txBody>
                    <a:bodyPr/>
                    <a:lstStyle/>
                    <a:p>
                      <a:pPr algn="ctr"/>
                      <a:r>
                        <a:rPr kumimoji="1" lang="en-US" altLang="ja-JP" dirty="0"/>
                        <a:t>—</a:t>
                      </a:r>
                      <a:endParaRPr kumimoji="1" lang="ja-JP" altLang="en-US" dirty="0"/>
                    </a:p>
                  </a:txBody>
                  <a:tcPr anchor="ctr"/>
                </a:tc>
                <a:tc>
                  <a:txBody>
                    <a:bodyPr/>
                    <a:lstStyle/>
                    <a:p>
                      <a:pPr algn="ctr"/>
                      <a:r>
                        <a:rPr kumimoji="1" lang="en-US" altLang="ja-JP" dirty="0"/>
                        <a:t>16:40</a:t>
                      </a:r>
                      <a:r>
                        <a:rPr kumimoji="1" lang="ja-JP" altLang="en-US" dirty="0"/>
                        <a:t>～</a:t>
                      </a:r>
                      <a:r>
                        <a:rPr kumimoji="1" lang="en-US" altLang="ja-JP" dirty="0"/>
                        <a:t>17:30</a:t>
                      </a:r>
                      <a:endParaRPr kumimoji="1" lang="ja-JP" altLang="en-US" dirty="0"/>
                    </a:p>
                  </a:txBody>
                  <a:tcPr anchor="ctr"/>
                </a:tc>
                <a:tc>
                  <a:txBody>
                    <a:bodyPr/>
                    <a:lstStyle/>
                    <a:p>
                      <a:pPr algn="ctr"/>
                      <a:r>
                        <a:rPr kumimoji="1" lang="en-US" altLang="ja-JP" dirty="0"/>
                        <a:t>—</a:t>
                      </a:r>
                      <a:endParaRPr kumimoji="1" lang="ja-JP" altLang="en-US" dirty="0"/>
                    </a:p>
                  </a:txBody>
                  <a:tcPr anchor="ctr"/>
                </a:tc>
                <a:extLst>
                  <a:ext uri="{0D108BD9-81ED-4DB2-BD59-A6C34878D82A}">
                    <a16:rowId xmlns:a16="http://schemas.microsoft.com/office/drawing/2014/main" val="2136649989"/>
                  </a:ext>
                </a:extLst>
              </a:tr>
            </a:tbl>
          </a:graphicData>
        </a:graphic>
      </p:graphicFrame>
      <p:sp>
        <p:nvSpPr>
          <p:cNvPr id="8" name="テキスト ボックス 7">
            <a:extLst>
              <a:ext uri="{FF2B5EF4-FFF2-40B4-BE49-F238E27FC236}">
                <a16:creationId xmlns:a16="http://schemas.microsoft.com/office/drawing/2014/main" id="{7E3B4176-0898-1640-A1A4-8233A1834886}"/>
              </a:ext>
            </a:extLst>
          </p:cNvPr>
          <p:cNvSpPr txBox="1"/>
          <p:nvPr/>
        </p:nvSpPr>
        <p:spPr>
          <a:xfrm>
            <a:off x="238530" y="5103866"/>
            <a:ext cx="439350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■開催日時</a:t>
            </a: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（業務時間外になります）</a:t>
            </a:r>
          </a:p>
        </p:txBody>
      </p:sp>
      <p:sp>
        <p:nvSpPr>
          <p:cNvPr id="9" name="テキスト ボックス 8">
            <a:extLst>
              <a:ext uri="{FF2B5EF4-FFF2-40B4-BE49-F238E27FC236}">
                <a16:creationId xmlns:a16="http://schemas.microsoft.com/office/drawing/2014/main" id="{8978EE1A-32AE-7886-710E-166002B553F7}"/>
              </a:ext>
            </a:extLst>
          </p:cNvPr>
          <p:cNvSpPr txBox="1"/>
          <p:nvPr/>
        </p:nvSpPr>
        <p:spPr>
          <a:xfrm>
            <a:off x="225289" y="7371049"/>
            <a:ext cx="3153399" cy="44627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■対象者および募集人数</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・三越伊勢丹グループ企業従業員・</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先着２８名</a:t>
            </a:r>
            <a:endPar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C1F04F6D-B88C-BD26-D259-C7C638768800}"/>
              </a:ext>
            </a:extLst>
          </p:cNvPr>
          <p:cNvSpPr txBox="1"/>
          <p:nvPr/>
        </p:nvSpPr>
        <p:spPr>
          <a:xfrm>
            <a:off x="225290" y="7900487"/>
            <a:ext cx="101507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■相談料</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2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無料</a:t>
            </a:r>
            <a:endParaRPr kumimoji="1" lang="en-US" altLang="ja-JP" sz="12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D87B5D4-F163-D0C2-D7A4-572B6A4BF5F0}"/>
              </a:ext>
            </a:extLst>
          </p:cNvPr>
          <p:cNvSpPr txBox="1"/>
          <p:nvPr/>
        </p:nvSpPr>
        <p:spPr>
          <a:xfrm>
            <a:off x="210139" y="8421118"/>
            <a:ext cx="202906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■相談方法および場所</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graphicFrame>
        <p:nvGraphicFramePr>
          <p:cNvPr id="12" name="表 11">
            <a:extLst>
              <a:ext uri="{FF2B5EF4-FFF2-40B4-BE49-F238E27FC236}">
                <a16:creationId xmlns:a16="http://schemas.microsoft.com/office/drawing/2014/main" id="{10DE7B00-CCE2-C9D2-1835-9BE0129B9D7E}"/>
              </a:ext>
            </a:extLst>
          </p:cNvPr>
          <p:cNvGraphicFramePr>
            <a:graphicFrameLocks noGrp="1"/>
          </p:cNvGraphicFramePr>
          <p:nvPr>
            <p:extLst>
              <p:ext uri="{D42A27DB-BD31-4B8C-83A1-F6EECF244321}">
                <p14:modId xmlns:p14="http://schemas.microsoft.com/office/powerpoint/2010/main" val="2601540046"/>
              </p:ext>
            </p:extLst>
          </p:nvPr>
        </p:nvGraphicFramePr>
        <p:xfrm>
          <a:off x="171450" y="8759950"/>
          <a:ext cx="3542616" cy="847566"/>
        </p:xfrm>
        <a:graphic>
          <a:graphicData uri="http://schemas.openxmlformats.org/drawingml/2006/table">
            <a:tbl>
              <a:tblPr firstRow="1" bandRow="1">
                <a:tableStyleId>{93296810-A885-4BE3-A3E7-6D5BEEA58F35}</a:tableStyleId>
              </a:tblPr>
              <a:tblGrid>
                <a:gridCol w="1856691">
                  <a:extLst>
                    <a:ext uri="{9D8B030D-6E8A-4147-A177-3AD203B41FA5}">
                      <a16:colId xmlns:a16="http://schemas.microsoft.com/office/drawing/2014/main" val="3344895704"/>
                    </a:ext>
                  </a:extLst>
                </a:gridCol>
                <a:gridCol w="1685925">
                  <a:extLst>
                    <a:ext uri="{9D8B030D-6E8A-4147-A177-3AD203B41FA5}">
                      <a16:colId xmlns:a16="http://schemas.microsoft.com/office/drawing/2014/main" val="1675388328"/>
                    </a:ext>
                  </a:extLst>
                </a:gridCol>
              </a:tblGrid>
              <a:tr h="242800">
                <a:tc>
                  <a:txBody>
                    <a:bodyPr/>
                    <a:lstStyle/>
                    <a:p>
                      <a:pPr algn="ctr"/>
                      <a:r>
                        <a:rPr kumimoji="1" lang="ja-JP" altLang="en-US" b="1" dirty="0"/>
                        <a:t>相談方法</a:t>
                      </a:r>
                    </a:p>
                  </a:txBody>
                  <a:tcPr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b="1" dirty="0"/>
                        <a:t>相談場所</a:t>
                      </a:r>
                    </a:p>
                  </a:txBody>
                  <a:tcPr anchor="ctr"/>
                </a:tc>
                <a:extLst>
                  <a:ext uri="{0D108BD9-81ED-4DB2-BD59-A6C34878D82A}">
                    <a16:rowId xmlns:a16="http://schemas.microsoft.com/office/drawing/2014/main" val="2873596484"/>
                  </a:ext>
                </a:extLst>
              </a:tr>
              <a:tr h="6017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１）オンライン（</a:t>
                      </a:r>
                      <a:r>
                        <a:rPr kumimoji="1" lang="en-US" altLang="ja-JP" sz="900" dirty="0"/>
                        <a:t>Teams</a:t>
                      </a:r>
                      <a:r>
                        <a:rPr kumimoji="1" lang="ja-JP" altLang="en-US" sz="900" dirty="0"/>
                        <a:t>）</a:t>
                      </a:r>
                      <a:endParaRPr kumimoji="1" lang="en-US" altLang="ja-JP" sz="9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800" dirty="0"/>
                        <a:t>※</a:t>
                      </a:r>
                      <a:r>
                        <a:rPr kumimoji="1" lang="ja-JP" altLang="en-US" sz="800" dirty="0"/>
                        <a:t>（原則ご自身のデバイスを使用）</a:t>
                      </a:r>
                      <a:endParaRPr kumimoji="1" lang="en-US" altLang="ja-JP" sz="800" dirty="0"/>
                    </a:p>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900" dirty="0"/>
                        <a:t>２）電話相談（通話無料）</a:t>
                      </a:r>
                    </a:p>
                  </a:txBody>
                  <a:tcPr anchor="ctr"/>
                </a:tc>
                <a:tc>
                  <a:txBody>
                    <a:bodyPr/>
                    <a:lstStyle/>
                    <a:p>
                      <a:pPr algn="l"/>
                      <a:r>
                        <a:rPr kumimoji="1" lang="ja-JP" altLang="en-US" sz="900" dirty="0"/>
                        <a:t>・組合事務所内個室</a:t>
                      </a:r>
                      <a:endParaRPr kumimoji="1" lang="en-US" altLang="ja-JP" sz="900" dirty="0"/>
                    </a:p>
                    <a:p>
                      <a:pPr algn="l"/>
                      <a:r>
                        <a:rPr kumimoji="1" lang="ja-JP" altLang="en-US" sz="900" dirty="0"/>
                        <a:t>・職場</a:t>
                      </a:r>
                      <a:endParaRPr kumimoji="1" lang="en-US" altLang="ja-JP" sz="900" dirty="0"/>
                    </a:p>
                    <a:p>
                      <a:pPr algn="l"/>
                      <a:r>
                        <a:rPr kumimoji="1" lang="ja-JP" altLang="en-US" sz="900" dirty="0"/>
                        <a:t>・自宅</a:t>
                      </a:r>
                      <a:endParaRPr kumimoji="1" lang="en-US" altLang="ja-JP" sz="900" dirty="0"/>
                    </a:p>
                  </a:txBody>
                  <a:tcPr anchor="ctr"/>
                </a:tc>
                <a:extLst>
                  <a:ext uri="{0D108BD9-81ED-4DB2-BD59-A6C34878D82A}">
                    <a16:rowId xmlns:a16="http://schemas.microsoft.com/office/drawing/2014/main" val="2758709681"/>
                  </a:ext>
                </a:extLst>
              </a:tr>
            </a:tbl>
          </a:graphicData>
        </a:graphic>
      </p:graphicFrame>
      <p:pic>
        <p:nvPicPr>
          <p:cNvPr id="17" name="図 16">
            <a:extLst>
              <a:ext uri="{FF2B5EF4-FFF2-40B4-BE49-F238E27FC236}">
                <a16:creationId xmlns:a16="http://schemas.microsoft.com/office/drawing/2014/main" id="{F2BC07F5-4D80-B726-1FAC-CF6ABC6F8F8F}"/>
              </a:ext>
            </a:extLst>
          </p:cNvPr>
          <p:cNvPicPr>
            <a:picLocks noChangeAspect="1"/>
          </p:cNvPicPr>
          <p:nvPr/>
        </p:nvPicPr>
        <p:blipFill>
          <a:blip r:embed="rId5"/>
          <a:stretch>
            <a:fillRect/>
          </a:stretch>
        </p:blipFill>
        <p:spPr>
          <a:xfrm>
            <a:off x="4764396" y="5429281"/>
            <a:ext cx="1911543" cy="1774640"/>
          </a:xfrm>
          <a:prstGeom prst="rect">
            <a:avLst/>
          </a:prstGeom>
        </p:spPr>
      </p:pic>
      <p:sp>
        <p:nvSpPr>
          <p:cNvPr id="16" name="テキスト ボックス 15">
            <a:extLst>
              <a:ext uri="{FF2B5EF4-FFF2-40B4-BE49-F238E27FC236}">
                <a16:creationId xmlns:a16="http://schemas.microsoft.com/office/drawing/2014/main" id="{04CE052D-465A-6D3A-5D43-058227F4B0D5}"/>
              </a:ext>
            </a:extLst>
          </p:cNvPr>
          <p:cNvSpPr txBox="1"/>
          <p:nvPr/>
        </p:nvSpPr>
        <p:spPr>
          <a:xfrm>
            <a:off x="4788088" y="5996714"/>
            <a:ext cx="944465"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介護支援専門員（ケアマネジャー）など介護に関わる多くの資格と実績をもとに豊富な現場経験や個別相談経験をもつ</a:t>
            </a:r>
            <a:endParaRPr kumimoji="1" lang="en-US" altLang="ja-JP" sz="8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177AA0E9-4408-859B-271A-F9139250DB25}"/>
              </a:ext>
            </a:extLst>
          </p:cNvPr>
          <p:cNvSpPr txBox="1"/>
          <p:nvPr/>
        </p:nvSpPr>
        <p:spPr>
          <a:xfrm>
            <a:off x="4850939" y="5199460"/>
            <a:ext cx="1560497"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■相談員の紹介</a:t>
            </a:r>
            <a:endParaRPr kumimoji="1" lang="en-US" altLang="ja-JP" sz="14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㈱パソナライフケア</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継枝 綾子 氏</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pic>
        <p:nvPicPr>
          <p:cNvPr id="18" name="図 17">
            <a:extLst>
              <a:ext uri="{FF2B5EF4-FFF2-40B4-BE49-F238E27FC236}">
                <a16:creationId xmlns:a16="http://schemas.microsoft.com/office/drawing/2014/main" id="{6488A405-D0D5-2154-A4B9-33DC59508E13}"/>
              </a:ext>
            </a:extLst>
          </p:cNvPr>
          <p:cNvPicPr>
            <a:picLocks noChangeAspect="1"/>
          </p:cNvPicPr>
          <p:nvPr/>
        </p:nvPicPr>
        <p:blipFill>
          <a:blip r:embed="rId6"/>
          <a:stretch>
            <a:fillRect/>
          </a:stretch>
        </p:blipFill>
        <p:spPr>
          <a:xfrm>
            <a:off x="5711678" y="5976525"/>
            <a:ext cx="774675" cy="934951"/>
          </a:xfrm>
          <a:prstGeom prst="rect">
            <a:avLst/>
          </a:prstGeom>
        </p:spPr>
      </p:pic>
      <p:pic>
        <p:nvPicPr>
          <p:cNvPr id="20" name="図 19">
            <a:extLst>
              <a:ext uri="{FF2B5EF4-FFF2-40B4-BE49-F238E27FC236}">
                <a16:creationId xmlns:a16="http://schemas.microsoft.com/office/drawing/2014/main" id="{A356BBE0-9E74-7B57-D99F-29B1D7503329}"/>
              </a:ext>
            </a:extLst>
          </p:cNvPr>
          <p:cNvPicPr>
            <a:picLocks noChangeAspect="1"/>
          </p:cNvPicPr>
          <p:nvPr/>
        </p:nvPicPr>
        <p:blipFill>
          <a:blip r:embed="rId5"/>
          <a:stretch>
            <a:fillRect/>
          </a:stretch>
        </p:blipFill>
        <p:spPr>
          <a:xfrm>
            <a:off x="3761882" y="7224110"/>
            <a:ext cx="2924668" cy="2589814"/>
          </a:xfrm>
          <a:prstGeom prst="rect">
            <a:avLst/>
          </a:prstGeom>
        </p:spPr>
      </p:pic>
      <p:sp>
        <p:nvSpPr>
          <p:cNvPr id="19" name="テキスト ボックス 18">
            <a:extLst>
              <a:ext uri="{FF2B5EF4-FFF2-40B4-BE49-F238E27FC236}">
                <a16:creationId xmlns:a16="http://schemas.microsoft.com/office/drawing/2014/main" id="{4F2F97A9-DD52-FE2F-93AD-61AE80767380}"/>
              </a:ext>
            </a:extLst>
          </p:cNvPr>
          <p:cNvSpPr txBox="1"/>
          <p:nvPr/>
        </p:nvSpPr>
        <p:spPr>
          <a:xfrm>
            <a:off x="3764997" y="7360700"/>
            <a:ext cx="3460956" cy="26930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■参加申し込みについて</a:t>
            </a:r>
            <a:endParaRPr kumimoji="1" lang="en-US" altLang="ja-JP" sz="1200" b="1"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受付期間</a:t>
            </a: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2023</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年</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4</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28</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日</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金</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2023</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年</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5</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15</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日</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月</a:t>
            </a:r>
            <a:r>
              <a:rPr kumimoji="1" lang="en-US" altLang="ja-JP" sz="1100" b="1" i="0" u="sng"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ja-JP" altLang="en-US"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受付方法</a:t>
            </a:r>
            <a:r>
              <a:rPr kumimoji="1" lang="en-US" altLang="ja-JP" sz="11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・受付フォームへ登録または</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050" dirty="0">
                <a:solidFill>
                  <a:srgbClr val="70AD47">
                    <a:lumMod val="50000"/>
                  </a:srgbClr>
                </a:solidFill>
                <a:latin typeface="Calibri" panose="020F0502020204030204"/>
                <a:ea typeface="游ゴシック" panose="020B0400000000000000" pitchFamily="50" charset="-128"/>
              </a:rPr>
              <a:t>　　</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三越伊勢丹労働組合へ電話</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URL</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または</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QR</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コードより</a:t>
            </a:r>
            <a:b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b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Forms</a:t>
            </a:r>
            <a:r>
              <a:rPr kumimoji="1" lang="ja-JP" altLang="en-US"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に入り受付</a:t>
            </a: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r>
              <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https://forms.office.com/r/u5r9Pdwn9M</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　　</a:t>
            </a: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endParaRPr>
          </a:p>
        </p:txBody>
      </p:sp>
      <p:pic>
        <p:nvPicPr>
          <p:cNvPr id="21" name="図 20">
            <a:extLst>
              <a:ext uri="{FF2B5EF4-FFF2-40B4-BE49-F238E27FC236}">
                <a16:creationId xmlns:a16="http://schemas.microsoft.com/office/drawing/2014/main" id="{5C18448B-D7DD-C001-C990-B1A1EAEE2339}"/>
              </a:ext>
            </a:extLst>
          </p:cNvPr>
          <p:cNvPicPr>
            <a:picLocks noChangeAspect="1"/>
          </p:cNvPicPr>
          <p:nvPr/>
        </p:nvPicPr>
        <p:blipFill rotWithShape="1">
          <a:blip r:embed="rId7"/>
          <a:srcRect l="25003" t="36069" r="25320" b="14729"/>
          <a:stretch/>
        </p:blipFill>
        <p:spPr>
          <a:xfrm>
            <a:off x="5631746" y="8718764"/>
            <a:ext cx="666399" cy="660033"/>
          </a:xfrm>
          <a:prstGeom prst="rect">
            <a:avLst/>
          </a:prstGeom>
        </p:spPr>
      </p:pic>
      <p:pic>
        <p:nvPicPr>
          <p:cNvPr id="23" name="Picture 2" descr="++ 50 ++ 飾り 枠 イラスト 卒業 フレーム 275415">
            <a:extLst>
              <a:ext uri="{FF2B5EF4-FFF2-40B4-BE49-F238E27FC236}">
                <a16:creationId xmlns:a16="http://schemas.microsoft.com/office/drawing/2014/main" id="{0E54211D-EE2E-985E-29C7-B030A56CF8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4" t="77265" r="47461" b="505"/>
          <a:stretch/>
        </p:blipFill>
        <p:spPr bwMode="auto">
          <a:xfrm flipH="1">
            <a:off x="4130512" y="4710986"/>
            <a:ext cx="2556038" cy="533289"/>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a:extLst>
              <a:ext uri="{FF2B5EF4-FFF2-40B4-BE49-F238E27FC236}">
                <a16:creationId xmlns:a16="http://schemas.microsoft.com/office/drawing/2014/main" id="{95253519-35A9-3881-1462-CC476352BD4B}"/>
              </a:ext>
            </a:extLst>
          </p:cNvPr>
          <p:cNvSpPr txBox="1"/>
          <p:nvPr/>
        </p:nvSpPr>
        <p:spPr>
          <a:xfrm>
            <a:off x="4064330" y="8591479"/>
            <a:ext cx="1135406" cy="25457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70AD47">
                    <a:lumMod val="50000"/>
                  </a:srgbClr>
                </a:solidFill>
                <a:effectLst/>
                <a:uLnTx/>
                <a:uFillTx/>
                <a:latin typeface="Calibri" panose="020F0502020204030204"/>
                <a:ea typeface="游ゴシック" panose="020B0400000000000000" pitchFamily="50" charset="-128"/>
                <a:cs typeface="+mn-cs"/>
              </a:rPr>
              <a:t>TEL:03‐5273‐5165</a:t>
            </a:r>
          </a:p>
        </p:txBody>
      </p:sp>
    </p:spTree>
    <p:extLst>
      <p:ext uri="{BB962C8B-B14F-4D97-AF65-F5344CB8AC3E}">
        <p14:creationId xmlns:p14="http://schemas.microsoft.com/office/powerpoint/2010/main" val="248797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132EF872-174F-F02C-84A3-CB69E7F9A7E8}"/>
              </a:ext>
            </a:extLst>
          </p:cNvPr>
          <p:cNvSpPr/>
          <p:nvPr/>
        </p:nvSpPr>
        <p:spPr>
          <a:xfrm>
            <a:off x="0" y="7726096"/>
            <a:ext cx="6858000" cy="216167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テキスト が含まれている画像&#10;&#10;自動的に生成された説明">
            <a:extLst>
              <a:ext uri="{FF2B5EF4-FFF2-40B4-BE49-F238E27FC236}">
                <a16:creationId xmlns:a16="http://schemas.microsoft.com/office/drawing/2014/main" id="{22256270-7448-BB0C-0082-F6EEC04D3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2"/>
            <a:ext cx="6858000" cy="3858806"/>
          </a:xfrm>
          <a:prstGeom prst="rect">
            <a:avLst/>
          </a:prstGeom>
        </p:spPr>
      </p:pic>
      <p:pic>
        <p:nvPicPr>
          <p:cNvPr id="9" name="図 8" descr="QR コード&#10;&#10;自動的に生成された説明">
            <a:extLst>
              <a:ext uri="{FF2B5EF4-FFF2-40B4-BE49-F238E27FC236}">
                <a16:creationId xmlns:a16="http://schemas.microsoft.com/office/drawing/2014/main" id="{AEBE18DD-83CC-C546-03FA-954890CE2A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907" y="3095710"/>
            <a:ext cx="771580" cy="771580"/>
          </a:xfrm>
          <a:prstGeom prst="rect">
            <a:avLst/>
          </a:prstGeom>
        </p:spPr>
      </p:pic>
      <p:pic>
        <p:nvPicPr>
          <p:cNvPr id="2" name="図 1" descr="テキスト&#10;&#10;自動的に生成された説明">
            <a:extLst>
              <a:ext uri="{FF2B5EF4-FFF2-40B4-BE49-F238E27FC236}">
                <a16:creationId xmlns:a16="http://schemas.microsoft.com/office/drawing/2014/main" id="{C8FB168D-5973-DBFA-076D-1E85B968E8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5" y="3867290"/>
            <a:ext cx="6847116" cy="3996923"/>
          </a:xfrm>
          <a:prstGeom prst="rect">
            <a:avLst/>
          </a:prstGeom>
        </p:spPr>
      </p:pic>
      <p:pic>
        <p:nvPicPr>
          <p:cNvPr id="12" name="図 11" descr="テキスト&#10;&#10;自動的に生成された説明">
            <a:extLst>
              <a:ext uri="{FF2B5EF4-FFF2-40B4-BE49-F238E27FC236}">
                <a16:creationId xmlns:a16="http://schemas.microsoft.com/office/drawing/2014/main" id="{A76EBEA9-9C0A-D6F1-C642-A528E106D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3" y="7864213"/>
            <a:ext cx="3163473" cy="2068495"/>
          </a:xfrm>
          <a:prstGeom prst="rect">
            <a:avLst/>
          </a:prstGeom>
        </p:spPr>
      </p:pic>
      <p:pic>
        <p:nvPicPr>
          <p:cNvPr id="14" name="図 13" descr="テキスト&#10;&#10;自動的に生成された説明">
            <a:extLst>
              <a:ext uri="{FF2B5EF4-FFF2-40B4-BE49-F238E27FC236}">
                <a16:creationId xmlns:a16="http://schemas.microsoft.com/office/drawing/2014/main" id="{A5AC43DD-9D7D-87B1-267D-68ED5AD9AA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74358" y="7872450"/>
            <a:ext cx="3683642" cy="2060258"/>
          </a:xfrm>
          <a:prstGeom prst="rect">
            <a:avLst/>
          </a:prstGeom>
        </p:spPr>
      </p:pic>
    </p:spTree>
    <p:extLst>
      <p:ext uri="{BB962C8B-B14F-4D97-AF65-F5344CB8AC3E}">
        <p14:creationId xmlns:p14="http://schemas.microsoft.com/office/powerpoint/2010/main" val="100685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QR コード&#10;&#10;中程度の精度で自動的に生成された説明">
            <a:extLst>
              <a:ext uri="{FF2B5EF4-FFF2-40B4-BE49-F238E27FC236}">
                <a16:creationId xmlns:a16="http://schemas.microsoft.com/office/drawing/2014/main" id="{B7BB19B9-F6E0-881A-480B-D743AE45A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148"/>
            <a:ext cx="6858000" cy="9709703"/>
          </a:xfrm>
          <a:prstGeom prst="rect">
            <a:avLst/>
          </a:prstGeom>
        </p:spPr>
      </p:pic>
    </p:spTree>
    <p:extLst>
      <p:ext uri="{BB962C8B-B14F-4D97-AF65-F5344CB8AC3E}">
        <p14:creationId xmlns:p14="http://schemas.microsoft.com/office/powerpoint/2010/main" val="17803101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24673a-8684-475e-ba4c-c1963baa1970">
      <Terms xmlns="http://schemas.microsoft.com/office/infopath/2007/PartnerControls"/>
    </lcf76f155ced4ddcb4097134ff3c332f>
    <TaxCatchAll xmlns="18be3881-d5b0-4820-a554-ab1453bf772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37E18169551C74AB0771248940BC87C" ma:contentTypeVersion="14" ma:contentTypeDescription="新しいドキュメントを作成します。" ma:contentTypeScope="" ma:versionID="75dcaf1cef19e7ae2f5b475ce37815a4">
  <xsd:schema xmlns:xsd="http://www.w3.org/2001/XMLSchema" xmlns:xs="http://www.w3.org/2001/XMLSchema" xmlns:p="http://schemas.microsoft.com/office/2006/metadata/properties" xmlns:ns2="8a24673a-8684-475e-ba4c-c1963baa1970" xmlns:ns3="18be3881-d5b0-4820-a554-ab1453bf7722" targetNamespace="http://schemas.microsoft.com/office/2006/metadata/properties" ma:root="true" ma:fieldsID="397bfd04c004dc70e454e71f76d8380d" ns2:_="" ns3:_="">
    <xsd:import namespace="8a24673a-8684-475e-ba4c-c1963baa1970"/>
    <xsd:import namespace="18be3881-d5b0-4820-a554-ab1453bf772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4673a-8684-475e-ba4c-c1963baa19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8c736cf6-a955-4bfe-8d1c-aefa9a34031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8be3881-d5b0-4820-a554-ab1453bf7722"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10546025-d673-4e46-847f-427117721f0a}" ma:internalName="TaxCatchAll" ma:showField="CatchAllData" ma:web="18be3881-d5b0-4820-a554-ab1453bf77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6D1E5A-E827-43F8-AC99-1512B302072A}">
  <ds:schemaRefs>
    <ds:schemaRef ds:uri="http://purl.org/dc/elements/1.1/"/>
    <ds:schemaRef ds:uri="http://schemas.microsoft.com/office/2006/documentManagement/types"/>
    <ds:schemaRef ds:uri="http://schemas.openxmlformats.org/package/2006/metadata/core-properties"/>
    <ds:schemaRef ds:uri="8a24673a-8684-475e-ba4c-c1963baa1970"/>
    <ds:schemaRef ds:uri="http://purl.org/dc/terms/"/>
    <ds:schemaRef ds:uri="http://www.w3.org/XML/1998/namespace"/>
    <ds:schemaRef ds:uri="http://schemas.microsoft.com/office/2006/metadata/properties"/>
    <ds:schemaRef ds:uri="18be3881-d5b0-4820-a554-ab1453bf7722"/>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E6D19E6B-B5A1-4820-86C2-C962B775C593}">
  <ds:schemaRefs>
    <ds:schemaRef ds:uri="18be3881-d5b0-4820-a554-ab1453bf7722"/>
    <ds:schemaRef ds:uri="8a24673a-8684-475e-ba4c-c1963baa197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F51613-E02D-45E4-B1B1-38885F1294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529</TotalTime>
  <Words>480</Words>
  <Application>Microsoft Office PowerPoint</Application>
  <PresentationFormat>A4 210 x 297 mm</PresentationFormat>
  <Paragraphs>81</Paragraphs>
  <Slides>4</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vt:i4>
      </vt:variant>
    </vt:vector>
  </HeadingPairs>
  <TitlesOfParts>
    <vt:vector size="13" baseType="lpstr">
      <vt:lpstr>HG創英角ｺﾞｼｯｸUB</vt:lpstr>
      <vt:lpstr>Meiryo UI</vt:lpstr>
      <vt:lpstr>Noto Sans JP</vt:lpstr>
      <vt:lpstr>游ゴシック</vt:lpstr>
      <vt:lpstr>游ゴシック Light</vt:lpstr>
      <vt:lpstr>Arial</vt:lpstr>
      <vt:lpstr>Calibri</vt:lpstr>
      <vt:lpstr>Century</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玉谷 謙一朗（札幌①）</dc:creator>
  <cp:lastModifiedBy>小山 薫</cp:lastModifiedBy>
  <cp:revision>10</cp:revision>
  <cp:lastPrinted>2023-04-19T07:04:23Z</cp:lastPrinted>
  <dcterms:created xsi:type="dcterms:W3CDTF">2021-02-04T11:32:25Z</dcterms:created>
  <dcterms:modified xsi:type="dcterms:W3CDTF">2023-04-21T05:53:28Z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0x010100537E18169551C74AB0771248940BC87C</vt:lpwstr>
  </property>
</Properties>
</file>