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5"/>
  </p:notesMasterIdLst>
  <p:sldIdLst>
    <p:sldId id="256" r:id="rId4"/>
  </p:sldIdLst>
  <p:sldSz cx="7559675" cy="989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18A56D-43D9-4D7A-B158-28BF6E88ACC3}" v="20" dt="2022-12-10T15:24:10.114"/>
    <p1510:client id="{A731BDD4-EF1B-4BEE-9961-91E702992734}" v="204" dt="2022-12-16T01:09:20.98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01" autoAdjust="0"/>
  </p:normalViewPr>
  <p:slideViewPr>
    <p:cSldViewPr snapToGrid="0">
      <p:cViewPr>
        <p:scale>
          <a:sx n="150" d="100"/>
          <a:sy n="150" d="100"/>
        </p:scale>
        <p:origin x="-368" y="-42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石井 高広" userId="S::ishii_takahiro@imgu.or.jp::00a34188-85c7-4053-bc7c-25fdae48755d" providerId="AD" clId="Web-{A731BDD4-EF1B-4BEE-9961-91E702992734}"/>
    <pc:docChg chg="modSld">
      <pc:chgData name="石井 高広" userId="S::ishii_takahiro@imgu.or.jp::00a34188-85c7-4053-bc7c-25fdae48755d" providerId="AD" clId="Web-{A731BDD4-EF1B-4BEE-9961-91E702992734}" dt="2022-12-16T01:08:38.264" v="201"/>
      <pc:docMkLst>
        <pc:docMk/>
      </pc:docMkLst>
      <pc:sldChg chg="modSp">
        <pc:chgData name="石井 高広" userId="S::ishii_takahiro@imgu.or.jp::00a34188-85c7-4053-bc7c-25fdae48755d" providerId="AD" clId="Web-{A731BDD4-EF1B-4BEE-9961-91E702992734}" dt="2022-12-16T01:08:38.264" v="201"/>
        <pc:sldMkLst>
          <pc:docMk/>
          <pc:sldMk cId="1133874951" sldId="256"/>
        </pc:sldMkLst>
        <pc:graphicFrameChg chg="mod modGraphic">
          <ac:chgData name="石井 高広" userId="S::ishii_takahiro@imgu.or.jp::00a34188-85c7-4053-bc7c-25fdae48755d" providerId="AD" clId="Web-{A731BDD4-EF1B-4BEE-9961-91E702992734}" dt="2022-12-16T01:08:38.264" v="201"/>
          <ac:graphicFrameMkLst>
            <pc:docMk/>
            <pc:sldMk cId="1133874951" sldId="256"/>
            <ac:graphicFrameMk id="12" creationId="{E8BA997F-EEF1-CEA8-649D-7B9564FCF5D5}"/>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03372A-C5CF-4ACB-B140-B7C993852EEA}" type="datetimeFigureOut">
              <a:rPr kumimoji="1" lang="ja-JP" altLang="en-US" smtClean="0"/>
              <a:t>2022/12/18</a:t>
            </a:fld>
            <a:endParaRPr kumimoji="1" lang="ja-JP" altLang="en-US"/>
          </a:p>
        </p:txBody>
      </p:sp>
      <p:sp>
        <p:nvSpPr>
          <p:cNvPr id="4" name="スライド イメージ プレースホルダー 3"/>
          <p:cNvSpPr>
            <a:spLocks noGrp="1" noRot="1" noChangeAspect="1"/>
          </p:cNvSpPr>
          <p:nvPr>
            <p:ph type="sldImg" idx="2"/>
          </p:nvPr>
        </p:nvSpPr>
        <p:spPr>
          <a:xfrm>
            <a:off x="2251075" y="1143000"/>
            <a:ext cx="235585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80B310-BF97-4822-A4C0-A8F1898B9FFA}" type="slidenum">
              <a:rPr kumimoji="1" lang="ja-JP" altLang="en-US" smtClean="0"/>
              <a:t>‹#›</a:t>
            </a:fld>
            <a:endParaRPr kumimoji="1" lang="ja-JP" altLang="en-US"/>
          </a:p>
        </p:txBody>
      </p:sp>
    </p:spTree>
    <p:extLst>
      <p:ext uri="{BB962C8B-B14F-4D97-AF65-F5344CB8AC3E}">
        <p14:creationId xmlns:p14="http://schemas.microsoft.com/office/powerpoint/2010/main" val="15512859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F80B310-BF97-4822-A4C0-A8F1898B9FFA}" type="slidenum">
              <a:rPr kumimoji="1" lang="ja-JP" altLang="en-US" smtClean="0"/>
              <a:t>1</a:t>
            </a:fld>
            <a:endParaRPr kumimoji="1" lang="ja-JP" altLang="en-US"/>
          </a:p>
        </p:txBody>
      </p:sp>
    </p:spTree>
    <p:extLst>
      <p:ext uri="{BB962C8B-B14F-4D97-AF65-F5344CB8AC3E}">
        <p14:creationId xmlns:p14="http://schemas.microsoft.com/office/powerpoint/2010/main" val="3059211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620152"/>
            <a:ext cx="6425724" cy="344654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199609"/>
            <a:ext cx="5669756" cy="2390123"/>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1762657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587795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27065"/>
            <a:ext cx="1630055" cy="838949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27065"/>
            <a:ext cx="4795669" cy="838949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2073929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307532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468040"/>
            <a:ext cx="6520220" cy="4117979"/>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6624977"/>
            <a:ext cx="6520220" cy="2165548"/>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2936964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635323"/>
            <a:ext cx="3212862" cy="62812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635323"/>
            <a:ext cx="3212862" cy="62812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316167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27067"/>
            <a:ext cx="6520220" cy="19134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426790"/>
            <a:ext cx="3198096" cy="118933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616122"/>
            <a:ext cx="3198096" cy="53187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426790"/>
            <a:ext cx="3213847" cy="118933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616122"/>
            <a:ext cx="3213847" cy="53187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3433680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4107743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3822556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659977"/>
            <a:ext cx="2438192" cy="2309918"/>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425368"/>
            <a:ext cx="3827085" cy="7035168"/>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2969895"/>
            <a:ext cx="2438192" cy="5502098"/>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4070442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659977"/>
            <a:ext cx="2438192" cy="2309918"/>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425368"/>
            <a:ext cx="3827085" cy="7035168"/>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2969895"/>
            <a:ext cx="2438192" cy="5502098"/>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49A5382-4AB4-4F2D-9BF8-82163D0B10B8}" type="datetimeFigureOut">
              <a:rPr kumimoji="1" lang="ja-JP" altLang="en-US" smtClean="0"/>
              <a:t>2022/12/18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3209189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27067"/>
            <a:ext cx="6520220" cy="19134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635323"/>
            <a:ext cx="6520220" cy="62812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175511"/>
            <a:ext cx="1700927" cy="527065"/>
          </a:xfrm>
          <a:prstGeom prst="rect">
            <a:avLst/>
          </a:prstGeom>
        </p:spPr>
        <p:txBody>
          <a:bodyPr vert="horz" lIns="91440" tIns="45720" rIns="91440" bIns="45720" rtlCol="0" anchor="ctr"/>
          <a:lstStyle>
            <a:lvl1pPr algn="l">
              <a:defRPr sz="992">
                <a:solidFill>
                  <a:schemeClr val="tx1">
                    <a:tint val="75000"/>
                  </a:schemeClr>
                </a:solidFill>
              </a:defRPr>
            </a:lvl1pPr>
          </a:lstStyle>
          <a:p>
            <a:fld id="{749A5382-4AB4-4F2D-9BF8-82163D0B10B8}" type="datetimeFigureOut">
              <a:rPr kumimoji="1" lang="ja-JP" altLang="en-US" smtClean="0"/>
              <a:t>2022/12/18</a:t>
            </a:fld>
            <a:endParaRPr kumimoji="1" lang="ja-JP" altLang="en-US"/>
          </a:p>
        </p:txBody>
      </p:sp>
      <p:sp>
        <p:nvSpPr>
          <p:cNvPr id="5" name="Footer Placeholder 4"/>
          <p:cNvSpPr>
            <a:spLocks noGrp="1"/>
          </p:cNvSpPr>
          <p:nvPr>
            <p:ph type="ftr" sz="quarter" idx="3"/>
          </p:nvPr>
        </p:nvSpPr>
        <p:spPr>
          <a:xfrm>
            <a:off x="2504143" y="9175511"/>
            <a:ext cx="2551390" cy="527065"/>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175511"/>
            <a:ext cx="1700927" cy="527065"/>
          </a:xfrm>
          <a:prstGeom prst="rect">
            <a:avLst/>
          </a:prstGeom>
        </p:spPr>
        <p:txBody>
          <a:bodyPr vert="horz" lIns="91440" tIns="45720" rIns="91440" bIns="45720" rtlCol="0" anchor="ctr"/>
          <a:lstStyle>
            <a:lvl1pPr algn="r">
              <a:defRPr sz="992">
                <a:solidFill>
                  <a:schemeClr val="tx1">
                    <a:tint val="75000"/>
                  </a:schemeClr>
                </a:solidFill>
              </a:defRPr>
            </a:lvl1pPr>
          </a:lstStyle>
          <a:p>
            <a:fld id="{9F09BE05-5E36-4B55-B04F-676B7E22C449}" type="slidenum">
              <a:rPr kumimoji="1" lang="ja-JP" altLang="en-US" smtClean="0"/>
              <a:t>‹#›</a:t>
            </a:fld>
            <a:endParaRPr kumimoji="1" lang="ja-JP" altLang="en-US"/>
          </a:p>
        </p:txBody>
      </p:sp>
    </p:spTree>
    <p:extLst>
      <p:ext uri="{BB962C8B-B14F-4D97-AF65-F5344CB8AC3E}">
        <p14:creationId xmlns:p14="http://schemas.microsoft.com/office/powerpoint/2010/main" val="22229959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10">
            <a:extLst>
              <a:ext uri="{FF2B5EF4-FFF2-40B4-BE49-F238E27FC236}">
                <a16:creationId xmlns:a16="http://schemas.microsoft.com/office/drawing/2014/main" id="{A50AF23B-DA86-D37E-CF6A-4D119CC259BC}"/>
              </a:ext>
            </a:extLst>
          </p:cNvPr>
          <p:cNvGraphicFramePr>
            <a:graphicFrameLocks noGrp="1"/>
          </p:cNvGraphicFramePr>
          <p:nvPr>
            <p:extLst>
              <p:ext uri="{D42A27DB-BD31-4B8C-83A1-F6EECF244321}">
                <p14:modId xmlns:p14="http://schemas.microsoft.com/office/powerpoint/2010/main" val="405583908"/>
              </p:ext>
            </p:extLst>
          </p:nvPr>
        </p:nvGraphicFramePr>
        <p:xfrm>
          <a:off x="152400" y="48222"/>
          <a:ext cx="7277100" cy="781323"/>
        </p:xfrm>
        <a:graphic>
          <a:graphicData uri="http://schemas.openxmlformats.org/drawingml/2006/table">
            <a:tbl>
              <a:tblPr firstRow="1" bandRow="1">
                <a:tableStyleId>{5C22544A-7EE6-4342-B048-85BDC9FD1C3A}</a:tableStyleId>
              </a:tblPr>
              <a:tblGrid>
                <a:gridCol w="4049017">
                  <a:extLst>
                    <a:ext uri="{9D8B030D-6E8A-4147-A177-3AD203B41FA5}">
                      <a16:colId xmlns:a16="http://schemas.microsoft.com/office/drawing/2014/main" val="648644120"/>
                    </a:ext>
                  </a:extLst>
                </a:gridCol>
                <a:gridCol w="3228083">
                  <a:extLst>
                    <a:ext uri="{9D8B030D-6E8A-4147-A177-3AD203B41FA5}">
                      <a16:colId xmlns:a16="http://schemas.microsoft.com/office/drawing/2014/main" val="2104597102"/>
                    </a:ext>
                  </a:extLst>
                </a:gridCol>
              </a:tblGrid>
              <a:tr h="724566">
                <a:tc>
                  <a:txBody>
                    <a:bodyPr/>
                    <a:lstStyle/>
                    <a:p>
                      <a:endParaRPr kumimoji="1" lang="ja-JP" altLang="en-US" sz="1400" dirty="0"/>
                    </a:p>
                  </a:txBody>
                  <a:tcPr marL="69677" marR="69677" marT="34839" marB="348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ja-JP" sz="20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経営懇話会実施報告</a:t>
                      </a:r>
                      <a:r>
                        <a:rPr lang="en-US" altLang="ja-JP" sz="2000" b="1"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p>
                    <a:p>
                      <a:pPr algn="r">
                        <a:lnSpc>
                          <a:spcPts val="1080"/>
                        </a:lnSpc>
                      </a:pPr>
                      <a:r>
                        <a:rPr lang="en-US" altLang="ja-JP" sz="900" b="1" kern="100" dirty="0">
                          <a:solidFill>
                            <a:srgbClr val="000000"/>
                          </a:solidFill>
                          <a:latin typeface="Meiryo UI" panose="020B0604030504040204" pitchFamily="50" charset="-128"/>
                          <a:ea typeface="Meiryo UI" panose="020B0604030504040204" pitchFamily="50" charset="-128"/>
                        </a:rPr>
                        <a:t>2022</a:t>
                      </a:r>
                      <a:r>
                        <a:rPr lang="ja-JP" altLang="en-US" sz="900" b="1" kern="100" dirty="0">
                          <a:solidFill>
                            <a:srgbClr val="000000"/>
                          </a:solidFill>
                          <a:latin typeface="Meiryo UI" panose="020B0604030504040204" pitchFamily="50" charset="-128"/>
                          <a:ea typeface="Meiryo UI" panose="020B0604030504040204" pitchFamily="50" charset="-128"/>
                        </a:rPr>
                        <a:t>年</a:t>
                      </a:r>
                      <a:r>
                        <a:rPr lang="en-US" altLang="ja-JP" sz="900" b="1" kern="100" dirty="0">
                          <a:solidFill>
                            <a:srgbClr val="000000"/>
                          </a:solidFill>
                          <a:latin typeface="Meiryo UI" panose="020B0604030504040204" pitchFamily="50" charset="-128"/>
                          <a:ea typeface="Meiryo UI" panose="020B0604030504040204" pitchFamily="50" charset="-128"/>
                        </a:rPr>
                        <a:t>12</a:t>
                      </a:r>
                      <a:r>
                        <a:rPr lang="ja-JP" altLang="en-US" sz="900" b="1" kern="100" dirty="0">
                          <a:solidFill>
                            <a:srgbClr val="000000"/>
                          </a:solidFill>
                          <a:latin typeface="Meiryo UI" panose="020B0604030504040204" pitchFamily="50" charset="-128"/>
                          <a:ea typeface="Meiryo UI" panose="020B0604030504040204" pitchFamily="50" charset="-128"/>
                        </a:rPr>
                        <a:t>月</a:t>
                      </a:r>
                      <a:r>
                        <a:rPr lang="en-US" altLang="ja-JP" sz="900" b="1" kern="100" dirty="0">
                          <a:solidFill>
                            <a:srgbClr val="000000"/>
                          </a:solidFill>
                          <a:latin typeface="Meiryo UI" panose="020B0604030504040204" pitchFamily="50" charset="-128"/>
                          <a:ea typeface="Meiryo UI" panose="020B0604030504040204" pitchFamily="50" charset="-128"/>
                        </a:rPr>
                        <a:t>17</a:t>
                      </a:r>
                      <a:r>
                        <a:rPr lang="ja-JP" altLang="en-US" sz="900" b="1" kern="100" dirty="0">
                          <a:solidFill>
                            <a:srgbClr val="000000"/>
                          </a:solidFill>
                          <a:latin typeface="Meiryo UI" panose="020B0604030504040204" pitchFamily="50" charset="-128"/>
                          <a:ea typeface="Meiryo UI" panose="020B0604030504040204" pitchFamily="50" charset="-128"/>
                        </a:rPr>
                        <a:t>日（土）発刊</a:t>
                      </a:r>
                      <a:endParaRPr lang="en-US" altLang="ja-JP" sz="900" b="1" kern="100" dirty="0">
                        <a:solidFill>
                          <a:srgbClr val="000000"/>
                        </a:solidFill>
                        <a:latin typeface="Meiryo UI" panose="020B0604030504040204" pitchFamily="50" charset="-128"/>
                        <a:ea typeface="Meiryo UI" panose="020B0604030504040204" pitchFamily="50" charset="-128"/>
                      </a:endParaRPr>
                    </a:p>
                    <a:p>
                      <a:pPr algn="r">
                        <a:lnSpc>
                          <a:spcPts val="1080"/>
                        </a:lnSpc>
                      </a:pPr>
                      <a:r>
                        <a:rPr lang="ja-JP" altLang="en-US" sz="900" b="1" kern="100" dirty="0">
                          <a:solidFill>
                            <a:srgbClr val="000000"/>
                          </a:solidFill>
                          <a:latin typeface="Meiryo UI" panose="020B0604030504040204" pitchFamily="50" charset="-128"/>
                          <a:ea typeface="Meiryo UI" panose="020B0604030504040204" pitchFamily="50" charset="-128"/>
                        </a:rPr>
                        <a:t>三越伊勢丹グループ労働組合　仙台三越支部広報担当</a:t>
                      </a:r>
                      <a:endParaRPr lang="en-US" altLang="ja-JP" sz="900" b="1" kern="100" dirty="0">
                        <a:solidFill>
                          <a:srgbClr val="000000"/>
                        </a:solidFill>
                        <a:latin typeface="Meiryo UI" panose="020B0604030504040204" pitchFamily="50" charset="-128"/>
                        <a:ea typeface="Meiryo UI" panose="020B0604030504040204" pitchFamily="50" charset="-128"/>
                      </a:endParaRPr>
                    </a:p>
                    <a:p>
                      <a:pPr algn="r">
                        <a:lnSpc>
                          <a:spcPts val="1080"/>
                        </a:lnSpc>
                      </a:pPr>
                      <a:r>
                        <a:rPr lang="ja-JP" altLang="en-US" sz="900" b="1" kern="100" dirty="0">
                          <a:solidFill>
                            <a:srgbClr val="000000"/>
                          </a:solidFill>
                          <a:latin typeface="Meiryo UI" panose="020B0604030504040204" pitchFamily="50" charset="-128"/>
                          <a:ea typeface="Meiryo UI" panose="020B0604030504040204" pitchFamily="50" charset="-128"/>
                        </a:rPr>
                        <a:t>内線（</a:t>
                      </a:r>
                      <a:r>
                        <a:rPr lang="en-US" altLang="ja-JP" sz="900" b="1" kern="100" dirty="0">
                          <a:solidFill>
                            <a:srgbClr val="000000"/>
                          </a:solidFill>
                          <a:latin typeface="Meiryo UI" panose="020B0604030504040204" pitchFamily="50" charset="-128"/>
                          <a:ea typeface="Meiryo UI" panose="020B0604030504040204" pitchFamily="50" charset="-128"/>
                        </a:rPr>
                        <a:t>2673</a:t>
                      </a:r>
                      <a:r>
                        <a:rPr lang="ja-JP" altLang="en-US" sz="900" b="1" kern="100" dirty="0">
                          <a:solidFill>
                            <a:srgbClr val="000000"/>
                          </a:solidFill>
                          <a:latin typeface="Meiryo UI" panose="020B0604030504040204" pitchFamily="50" charset="-128"/>
                          <a:ea typeface="Meiryo UI" panose="020B0604030504040204" pitchFamily="50" charset="-128"/>
                        </a:rPr>
                        <a:t>）　外線</a:t>
                      </a:r>
                      <a:r>
                        <a:rPr lang="en-US" altLang="ja-JP" sz="900" b="1" kern="100" dirty="0">
                          <a:solidFill>
                            <a:srgbClr val="000000"/>
                          </a:solidFill>
                          <a:latin typeface="Meiryo UI" panose="020B0604030504040204" pitchFamily="50" charset="-128"/>
                          <a:ea typeface="Meiryo UI" panose="020B0604030504040204" pitchFamily="50" charset="-128"/>
                        </a:rPr>
                        <a:t>261-3185</a:t>
                      </a:r>
                      <a:endParaRPr lang="ja-JP" altLang="en-US" sz="900" b="1" kern="100" dirty="0">
                        <a:solidFill>
                          <a:srgbClr val="000000"/>
                        </a:solidFill>
                        <a:latin typeface="Meiryo UI" panose="020B0604030504040204" pitchFamily="50" charset="-128"/>
                        <a:ea typeface="Meiryo UI" panose="020B0604030504040204" pitchFamily="50" charset="-128"/>
                      </a:endParaRPr>
                    </a:p>
                  </a:txBody>
                  <a:tcPr marL="69677" marR="69677" marT="34839" marB="348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3534811"/>
                  </a:ext>
                </a:extLst>
              </a:tr>
            </a:tbl>
          </a:graphicData>
        </a:graphic>
      </p:graphicFrame>
      <p:pic>
        <p:nvPicPr>
          <p:cNvPr id="5" name="図 4">
            <a:extLst>
              <a:ext uri="{FF2B5EF4-FFF2-40B4-BE49-F238E27FC236}">
                <a16:creationId xmlns:a16="http://schemas.microsoft.com/office/drawing/2014/main" id="{13743DED-483F-AD11-8ABB-C3C15792EB5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80535" y="79413"/>
            <a:ext cx="3590319" cy="656034"/>
          </a:xfrm>
          <a:prstGeom prst="rect">
            <a:avLst/>
          </a:prstGeom>
          <a:noFill/>
          <a:ln>
            <a:noFill/>
          </a:ln>
        </p:spPr>
      </p:pic>
      <p:sp>
        <p:nvSpPr>
          <p:cNvPr id="8" name="正方形/長方形 7">
            <a:extLst>
              <a:ext uri="{FF2B5EF4-FFF2-40B4-BE49-F238E27FC236}">
                <a16:creationId xmlns:a16="http://schemas.microsoft.com/office/drawing/2014/main" id="{E05A0F29-83F9-946A-683F-1E8E1288A61A}"/>
              </a:ext>
            </a:extLst>
          </p:cNvPr>
          <p:cNvSpPr/>
          <p:nvPr/>
        </p:nvSpPr>
        <p:spPr>
          <a:xfrm>
            <a:off x="152398" y="9554553"/>
            <a:ext cx="7277099" cy="258375"/>
          </a:xfrm>
          <a:prstGeom prst="rect">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62" dirty="0">
                <a:solidFill>
                  <a:schemeClr val="tx1"/>
                </a:solidFill>
                <a:latin typeface="Meiryo UI" panose="020B0604030504040204" pitchFamily="50" charset="-128"/>
                <a:ea typeface="Meiryo UI" panose="020B0604030504040204" pitchFamily="50" charset="-128"/>
              </a:rPr>
              <a:t>〈</a:t>
            </a:r>
            <a:r>
              <a:rPr kumimoji="1" lang="ja-JP" altLang="en-US" sz="762" dirty="0">
                <a:solidFill>
                  <a:schemeClr val="tx1"/>
                </a:solidFill>
                <a:latin typeface="Meiryo UI" panose="020B0604030504040204" pitchFamily="50" charset="-128"/>
                <a:ea typeface="Meiryo UI" panose="020B0604030504040204" pitchFamily="50" charset="-128"/>
              </a:rPr>
              <a:t>経営懇話会</a:t>
            </a:r>
            <a:r>
              <a:rPr kumimoji="1" lang="en-US" altLang="ja-JP" sz="762" dirty="0">
                <a:solidFill>
                  <a:schemeClr val="tx1"/>
                </a:solidFill>
                <a:latin typeface="Meiryo UI" panose="020B0604030504040204" pitchFamily="50" charset="-128"/>
                <a:ea typeface="Meiryo UI" panose="020B0604030504040204" pitchFamily="50" charset="-128"/>
              </a:rPr>
              <a:t>〉</a:t>
            </a:r>
            <a:r>
              <a:rPr kumimoji="1" lang="ja-JP" altLang="en-US" sz="762" dirty="0">
                <a:solidFill>
                  <a:schemeClr val="tx1"/>
                </a:solidFill>
                <a:latin typeface="Meiryo UI" panose="020B0604030504040204" pitchFamily="50" charset="-128"/>
                <a:ea typeface="Meiryo UI" panose="020B0604030504040204" pitchFamily="50" charset="-128"/>
              </a:rPr>
              <a:t>　　　　</a:t>
            </a:r>
            <a:r>
              <a:rPr kumimoji="1" lang="en-US" altLang="ja-JP" sz="762" dirty="0">
                <a:solidFill>
                  <a:schemeClr val="tx1"/>
                </a:solidFill>
                <a:latin typeface="Meiryo UI" panose="020B0604030504040204" pitchFamily="50" charset="-128"/>
                <a:ea typeface="Meiryo UI" panose="020B0604030504040204" pitchFamily="50" charset="-128"/>
              </a:rPr>
              <a:t>12/1</a:t>
            </a:r>
            <a:r>
              <a:rPr kumimoji="1" lang="ja-JP" altLang="en-US" sz="762" dirty="0">
                <a:solidFill>
                  <a:schemeClr val="tx1"/>
                </a:solidFill>
                <a:latin typeface="Meiryo UI" panose="020B0604030504040204" pitchFamily="50" charset="-128"/>
                <a:ea typeface="Meiryo UI" panose="020B0604030504040204" pitchFamily="50" charset="-128"/>
              </a:rPr>
              <a:t>（木）</a:t>
            </a:r>
            <a:r>
              <a:rPr kumimoji="1" lang="en-US" altLang="ja-JP" sz="762" dirty="0">
                <a:solidFill>
                  <a:schemeClr val="tx1"/>
                </a:solidFill>
                <a:latin typeface="Meiryo UI" panose="020B0604030504040204" pitchFamily="50" charset="-128"/>
                <a:ea typeface="Meiryo UI" panose="020B0604030504040204" pitchFamily="50" charset="-128"/>
              </a:rPr>
              <a:t>13</a:t>
            </a:r>
            <a:r>
              <a:rPr kumimoji="1" lang="ja-JP" altLang="en-US" sz="762" dirty="0">
                <a:solidFill>
                  <a:schemeClr val="tx1"/>
                </a:solidFill>
                <a:latin typeface="Meiryo UI" panose="020B0604030504040204" pitchFamily="50" charset="-128"/>
                <a:ea typeface="Meiryo UI" panose="020B0604030504040204" pitchFamily="50" charset="-128"/>
              </a:rPr>
              <a:t>：</a:t>
            </a:r>
            <a:r>
              <a:rPr kumimoji="1" lang="en-US" altLang="ja-JP" sz="762" dirty="0">
                <a:solidFill>
                  <a:schemeClr val="tx1"/>
                </a:solidFill>
                <a:latin typeface="Meiryo UI" panose="020B0604030504040204" pitchFamily="50" charset="-128"/>
                <a:ea typeface="Meiryo UI" panose="020B0604030504040204" pitchFamily="50" charset="-128"/>
              </a:rPr>
              <a:t>00</a:t>
            </a:r>
            <a:r>
              <a:rPr kumimoji="1" lang="ja-JP" altLang="en-US" sz="762" dirty="0">
                <a:solidFill>
                  <a:schemeClr val="tx1"/>
                </a:solidFill>
                <a:latin typeface="Meiryo UI" panose="020B0604030504040204" pitchFamily="50" charset="-128"/>
                <a:ea typeface="Meiryo UI" panose="020B0604030504040204" pitchFamily="50" charset="-128"/>
              </a:rPr>
              <a:t>～</a:t>
            </a:r>
            <a:r>
              <a:rPr kumimoji="1" lang="en-US" altLang="ja-JP" sz="762" dirty="0">
                <a:solidFill>
                  <a:schemeClr val="tx1"/>
                </a:solidFill>
                <a:latin typeface="Meiryo UI" panose="020B0604030504040204" pitchFamily="50" charset="-128"/>
                <a:ea typeface="Meiryo UI" panose="020B0604030504040204" pitchFamily="50" charset="-128"/>
              </a:rPr>
              <a:t>14:00</a:t>
            </a:r>
            <a:r>
              <a:rPr kumimoji="1" lang="ja-JP" altLang="en-US" sz="762" dirty="0">
                <a:solidFill>
                  <a:schemeClr val="tx1"/>
                </a:solidFill>
                <a:latin typeface="Meiryo UI" panose="020B0604030504040204" pitchFamily="50" charset="-128"/>
                <a:ea typeface="Meiryo UI" panose="020B0604030504040204" pitchFamily="50" charset="-128"/>
              </a:rPr>
              <a:t>　定禅寺通り館</a:t>
            </a:r>
            <a:r>
              <a:rPr kumimoji="1" lang="en-US" altLang="ja-JP" sz="762" dirty="0">
                <a:solidFill>
                  <a:schemeClr val="tx1"/>
                </a:solidFill>
                <a:latin typeface="Meiryo UI" panose="020B0604030504040204" pitchFamily="50" charset="-128"/>
                <a:ea typeface="Meiryo UI" panose="020B0604030504040204" pitchFamily="50" charset="-128"/>
              </a:rPr>
              <a:t>6</a:t>
            </a:r>
            <a:r>
              <a:rPr kumimoji="1" lang="ja-JP" altLang="en-US" sz="762" dirty="0">
                <a:solidFill>
                  <a:schemeClr val="tx1"/>
                </a:solidFill>
                <a:latin typeface="Meiryo UI" panose="020B0604030504040204" pitchFamily="50" charset="-128"/>
                <a:ea typeface="Meiryo UI" panose="020B0604030504040204" pitchFamily="50" charset="-128"/>
              </a:rPr>
              <a:t>階応接室　　　　　　　　　　　　　　　　　　　　　　　　　　　　　　　　　　　　　　　　　　　　　　　　　　　　　　</a:t>
            </a:r>
            <a:r>
              <a:rPr kumimoji="1" lang="en-US" altLang="ja-JP" sz="762" dirty="0">
                <a:solidFill>
                  <a:schemeClr val="tx1"/>
                </a:solidFill>
                <a:latin typeface="Meiryo UI" panose="020B0604030504040204" pitchFamily="50" charset="-128"/>
                <a:ea typeface="Meiryo UI" panose="020B0604030504040204" pitchFamily="50" charset="-128"/>
              </a:rPr>
              <a:t>※</a:t>
            </a:r>
            <a:r>
              <a:rPr kumimoji="1" lang="ja-JP" altLang="en-US" sz="762" dirty="0">
                <a:solidFill>
                  <a:schemeClr val="tx1"/>
                </a:solidFill>
                <a:latin typeface="Meiryo UI" panose="020B0604030504040204" pitchFamily="50" charset="-128"/>
                <a:ea typeface="Meiryo UI" panose="020B0604030504040204" pitchFamily="50" charset="-128"/>
              </a:rPr>
              <a:t>敬称略　　　　　　　　　　　　　　　　　　　　　　　　　　　　　　　　　　　　　　　　　　　　　　　　　　　　　　　　　　　　</a:t>
            </a:r>
            <a:endParaRPr kumimoji="1" lang="en-US" altLang="ja-JP" sz="838" dirty="0">
              <a:solidFill>
                <a:schemeClr val="tx1"/>
              </a:solidFill>
              <a:latin typeface="Meiryo UI" panose="020B0604030504040204" pitchFamily="50" charset="-128"/>
              <a:ea typeface="Meiryo UI" panose="020B0604030504040204" pitchFamily="50" charset="-128"/>
            </a:endParaRPr>
          </a:p>
        </p:txBody>
      </p:sp>
      <p:graphicFrame>
        <p:nvGraphicFramePr>
          <p:cNvPr id="9" name="表 18">
            <a:extLst>
              <a:ext uri="{FF2B5EF4-FFF2-40B4-BE49-F238E27FC236}">
                <a16:creationId xmlns:a16="http://schemas.microsoft.com/office/drawing/2014/main" id="{381577CD-2732-ED84-6F2B-9D368D6EA63B}"/>
              </a:ext>
            </a:extLst>
          </p:cNvPr>
          <p:cNvGraphicFramePr>
            <a:graphicFrameLocks noGrp="1"/>
          </p:cNvGraphicFramePr>
          <p:nvPr>
            <p:extLst>
              <p:ext uri="{D42A27DB-BD31-4B8C-83A1-F6EECF244321}">
                <p14:modId xmlns:p14="http://schemas.microsoft.com/office/powerpoint/2010/main" val="2233914605"/>
              </p:ext>
            </p:extLst>
          </p:nvPr>
        </p:nvGraphicFramePr>
        <p:xfrm>
          <a:off x="3582671" y="9597886"/>
          <a:ext cx="3133428" cy="177501"/>
        </p:xfrm>
        <a:graphic>
          <a:graphicData uri="http://schemas.openxmlformats.org/drawingml/2006/table">
            <a:tbl>
              <a:tblPr firstRow="1" bandRow="1">
                <a:tableStyleId>{5C22544A-7EE6-4342-B048-85BDC9FD1C3A}</a:tableStyleId>
              </a:tblPr>
              <a:tblGrid>
                <a:gridCol w="378681">
                  <a:extLst>
                    <a:ext uri="{9D8B030D-6E8A-4147-A177-3AD203B41FA5}">
                      <a16:colId xmlns:a16="http://schemas.microsoft.com/office/drawing/2014/main" val="2465110790"/>
                    </a:ext>
                  </a:extLst>
                </a:gridCol>
                <a:gridCol w="291391">
                  <a:extLst>
                    <a:ext uri="{9D8B030D-6E8A-4147-A177-3AD203B41FA5}">
                      <a16:colId xmlns:a16="http://schemas.microsoft.com/office/drawing/2014/main" val="1479357007"/>
                    </a:ext>
                  </a:extLst>
                </a:gridCol>
                <a:gridCol w="291391">
                  <a:extLst>
                    <a:ext uri="{9D8B030D-6E8A-4147-A177-3AD203B41FA5}">
                      <a16:colId xmlns:a16="http://schemas.microsoft.com/office/drawing/2014/main" val="2591261280"/>
                    </a:ext>
                  </a:extLst>
                </a:gridCol>
                <a:gridCol w="291391">
                  <a:extLst>
                    <a:ext uri="{9D8B030D-6E8A-4147-A177-3AD203B41FA5}">
                      <a16:colId xmlns:a16="http://schemas.microsoft.com/office/drawing/2014/main" val="1100278357"/>
                    </a:ext>
                  </a:extLst>
                </a:gridCol>
                <a:gridCol w="291391">
                  <a:extLst>
                    <a:ext uri="{9D8B030D-6E8A-4147-A177-3AD203B41FA5}">
                      <a16:colId xmlns:a16="http://schemas.microsoft.com/office/drawing/2014/main" val="1588843800"/>
                    </a:ext>
                  </a:extLst>
                </a:gridCol>
                <a:gridCol w="291391">
                  <a:extLst>
                    <a:ext uri="{9D8B030D-6E8A-4147-A177-3AD203B41FA5}">
                      <a16:colId xmlns:a16="http://schemas.microsoft.com/office/drawing/2014/main" val="1920759399"/>
                    </a:ext>
                  </a:extLst>
                </a:gridCol>
                <a:gridCol w="173462">
                  <a:extLst>
                    <a:ext uri="{9D8B030D-6E8A-4147-A177-3AD203B41FA5}">
                      <a16:colId xmlns:a16="http://schemas.microsoft.com/office/drawing/2014/main" val="3853387376"/>
                    </a:ext>
                  </a:extLst>
                </a:gridCol>
                <a:gridCol w="283604">
                  <a:extLst>
                    <a:ext uri="{9D8B030D-6E8A-4147-A177-3AD203B41FA5}">
                      <a16:colId xmlns:a16="http://schemas.microsoft.com/office/drawing/2014/main" val="4087488148"/>
                    </a:ext>
                  </a:extLst>
                </a:gridCol>
                <a:gridCol w="280242">
                  <a:extLst>
                    <a:ext uri="{9D8B030D-6E8A-4147-A177-3AD203B41FA5}">
                      <a16:colId xmlns:a16="http://schemas.microsoft.com/office/drawing/2014/main" val="2469727350"/>
                    </a:ext>
                  </a:extLst>
                </a:gridCol>
                <a:gridCol w="280242">
                  <a:extLst>
                    <a:ext uri="{9D8B030D-6E8A-4147-A177-3AD203B41FA5}">
                      <a16:colId xmlns:a16="http://schemas.microsoft.com/office/drawing/2014/main" val="530189489"/>
                    </a:ext>
                  </a:extLst>
                </a:gridCol>
                <a:gridCol w="280242">
                  <a:extLst>
                    <a:ext uri="{9D8B030D-6E8A-4147-A177-3AD203B41FA5}">
                      <a16:colId xmlns:a16="http://schemas.microsoft.com/office/drawing/2014/main" val="2939509767"/>
                    </a:ext>
                  </a:extLst>
                </a:gridCol>
              </a:tblGrid>
              <a:tr h="177501">
                <a:tc>
                  <a:txBody>
                    <a:bodyPr/>
                    <a:lstStyle/>
                    <a:p>
                      <a:pPr algn="ctr"/>
                      <a:r>
                        <a:rPr kumimoji="1" lang="ja-JP" altLang="en-US" sz="500" dirty="0">
                          <a:latin typeface="Meiryo UI" panose="020B0604030504040204" pitchFamily="50" charset="-128"/>
                          <a:ea typeface="Meiryo UI" panose="020B0604030504040204" pitchFamily="50" charset="-128"/>
                        </a:rPr>
                        <a:t>参加者</a:t>
                      </a: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r>
                        <a:rPr kumimoji="1" lang="ja-JP" altLang="en-US" sz="500" dirty="0">
                          <a:solidFill>
                            <a:schemeClr val="tx1"/>
                          </a:solidFill>
                          <a:latin typeface="Meiryo UI" panose="020B0604030504040204" pitchFamily="50" charset="-128"/>
                          <a:ea typeface="Meiryo UI" panose="020B0604030504040204" pitchFamily="50" charset="-128"/>
                        </a:rPr>
                        <a:t>会社</a:t>
                      </a: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500" dirty="0">
                          <a:solidFill>
                            <a:schemeClr val="tx1"/>
                          </a:solidFill>
                          <a:latin typeface="Meiryo UI" panose="020B0604030504040204" pitchFamily="50" charset="-128"/>
                          <a:ea typeface="Meiryo UI" panose="020B0604030504040204" pitchFamily="50" charset="-128"/>
                        </a:rPr>
                        <a:t>小宮</a:t>
                      </a: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500" dirty="0">
                          <a:solidFill>
                            <a:schemeClr val="tx1"/>
                          </a:solidFill>
                          <a:latin typeface="Meiryo UI" panose="020B0604030504040204" pitchFamily="50" charset="-128"/>
                          <a:ea typeface="Meiryo UI" panose="020B0604030504040204" pitchFamily="50" charset="-128"/>
                        </a:rPr>
                        <a:t>千葉</a:t>
                      </a: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500" dirty="0">
                          <a:solidFill>
                            <a:schemeClr val="tx1"/>
                          </a:solidFill>
                          <a:latin typeface="Meiryo UI" panose="020B0604030504040204" pitchFamily="50" charset="-128"/>
                          <a:ea typeface="Meiryo UI" panose="020B0604030504040204" pitchFamily="50" charset="-128"/>
                        </a:rPr>
                        <a:t>小西</a:t>
                      </a: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500" dirty="0">
                          <a:solidFill>
                            <a:schemeClr val="tx1"/>
                          </a:solidFill>
                          <a:latin typeface="Meiryo UI" panose="020B0604030504040204" pitchFamily="50" charset="-128"/>
                          <a:ea typeface="Meiryo UI" panose="020B0604030504040204" pitchFamily="50" charset="-128"/>
                        </a:rPr>
                        <a:t>肥後</a:t>
                      </a: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600" dirty="0">
                        <a:solidFill>
                          <a:schemeClr val="tx1"/>
                        </a:solidFill>
                        <a:latin typeface="Meiryo UI" panose="020B0604030504040204" pitchFamily="50" charset="-128"/>
                        <a:ea typeface="Meiryo UI" panose="020B0604030504040204" pitchFamily="50" charset="-128"/>
                      </a:endParaRP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kumimoji="1" lang="ja-JP" altLang="en-US" sz="500" dirty="0">
                          <a:solidFill>
                            <a:schemeClr val="tx1"/>
                          </a:solidFill>
                          <a:latin typeface="Meiryo UI" panose="020B0604030504040204" pitchFamily="50" charset="-128"/>
                          <a:ea typeface="Meiryo UI" panose="020B0604030504040204" pitchFamily="50" charset="-128"/>
                        </a:rPr>
                        <a:t>組合</a:t>
                      </a: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500" dirty="0">
                          <a:solidFill>
                            <a:schemeClr val="tx1"/>
                          </a:solidFill>
                          <a:latin typeface="Meiryo UI" panose="020B0604030504040204" pitchFamily="50" charset="-128"/>
                          <a:ea typeface="Meiryo UI" panose="020B0604030504040204" pitchFamily="50" charset="-128"/>
                        </a:rPr>
                        <a:t>石井</a:t>
                      </a: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500" dirty="0">
                          <a:solidFill>
                            <a:schemeClr val="tx1"/>
                          </a:solidFill>
                          <a:latin typeface="Meiryo UI" panose="020B0604030504040204" pitchFamily="50" charset="-128"/>
                          <a:ea typeface="Meiryo UI" panose="020B0604030504040204" pitchFamily="50" charset="-128"/>
                        </a:rPr>
                        <a:t>真山</a:t>
                      </a:r>
                    </a:p>
                  </a:txBody>
                  <a:tcPr marL="69677" marR="69677" marT="34839" marB="348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50000"/>
                        </a:lnSpc>
                      </a:pPr>
                      <a:r>
                        <a:rPr kumimoji="1" lang="ja-JP" altLang="en-US" sz="500" dirty="0">
                          <a:solidFill>
                            <a:schemeClr val="tx1"/>
                          </a:solidFill>
                          <a:latin typeface="Meiryo UI" panose="020B0604030504040204" pitchFamily="50" charset="-128"/>
                          <a:ea typeface="Meiryo UI" panose="020B0604030504040204" pitchFamily="50" charset="-128"/>
                        </a:rPr>
                        <a:t>若山</a:t>
                      </a:r>
                    </a:p>
                  </a:txBody>
                  <a:tcPr marL="69677" marR="69677" marT="34839" marB="348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930202"/>
                  </a:ext>
                </a:extLst>
              </a:tr>
            </a:tbl>
          </a:graphicData>
        </a:graphic>
      </p:graphicFrame>
      <p:graphicFrame>
        <p:nvGraphicFramePr>
          <p:cNvPr id="11" name="表 16">
            <a:extLst>
              <a:ext uri="{FF2B5EF4-FFF2-40B4-BE49-F238E27FC236}">
                <a16:creationId xmlns:a16="http://schemas.microsoft.com/office/drawing/2014/main" id="{7C7C7AF2-E383-93E6-C2E3-5F4221EA1F21}"/>
              </a:ext>
            </a:extLst>
          </p:cNvPr>
          <p:cNvGraphicFramePr>
            <a:graphicFrameLocks noGrp="1"/>
          </p:cNvGraphicFramePr>
          <p:nvPr>
            <p:extLst>
              <p:ext uri="{D42A27DB-BD31-4B8C-83A1-F6EECF244321}">
                <p14:modId xmlns:p14="http://schemas.microsoft.com/office/powerpoint/2010/main" val="835080055"/>
              </p:ext>
            </p:extLst>
          </p:nvPr>
        </p:nvGraphicFramePr>
        <p:xfrm>
          <a:off x="144720" y="888021"/>
          <a:ext cx="7284779" cy="433837"/>
        </p:xfrm>
        <a:graphic>
          <a:graphicData uri="http://schemas.openxmlformats.org/drawingml/2006/table">
            <a:tbl>
              <a:tblPr firstRow="1" bandRow="1">
                <a:tableStyleId>{073A0DAA-6AF3-43AB-8588-CEC1D06C72B9}</a:tableStyleId>
              </a:tblPr>
              <a:tblGrid>
                <a:gridCol w="7284779">
                  <a:extLst>
                    <a:ext uri="{9D8B030D-6E8A-4147-A177-3AD203B41FA5}">
                      <a16:colId xmlns:a16="http://schemas.microsoft.com/office/drawing/2014/main" val="2401931472"/>
                    </a:ext>
                  </a:extLst>
                </a:gridCol>
              </a:tblGrid>
              <a:tr h="433837">
                <a:tc>
                  <a:txBody>
                    <a:bodyPr/>
                    <a:lstStyle/>
                    <a:p>
                      <a:pPr algn="ctr"/>
                      <a:r>
                        <a:rPr kumimoji="1" lang="en-US" altLang="ja-JP" sz="1100" dirty="0">
                          <a:solidFill>
                            <a:schemeClr val="bg1"/>
                          </a:solidFill>
                        </a:rPr>
                        <a:t>【2022</a:t>
                      </a:r>
                      <a:r>
                        <a:rPr kumimoji="1" lang="ja-JP" altLang="en-US" sz="1100" dirty="0">
                          <a:solidFill>
                            <a:schemeClr val="bg1"/>
                          </a:solidFill>
                        </a:rPr>
                        <a:t>年</a:t>
                      </a:r>
                      <a:r>
                        <a:rPr kumimoji="1" lang="en-US" altLang="ja-JP" sz="1100" dirty="0">
                          <a:solidFill>
                            <a:schemeClr val="bg1"/>
                          </a:solidFill>
                        </a:rPr>
                        <a:t>11</a:t>
                      </a:r>
                      <a:r>
                        <a:rPr kumimoji="1" lang="ja-JP" altLang="en-US" sz="1100" dirty="0">
                          <a:solidFill>
                            <a:schemeClr val="bg1"/>
                          </a:solidFill>
                        </a:rPr>
                        <a:t>月経営懇話会の議題</a:t>
                      </a:r>
                      <a:r>
                        <a:rPr kumimoji="1" lang="en-US" altLang="ja-JP" sz="1100" dirty="0">
                          <a:solidFill>
                            <a:schemeClr val="bg1"/>
                          </a:solidFill>
                        </a:rPr>
                        <a:t>】</a:t>
                      </a:r>
                    </a:p>
                    <a:p>
                      <a:pPr algn="ctr">
                        <a:lnSpc>
                          <a:spcPct val="150000"/>
                        </a:lnSpc>
                      </a:pPr>
                      <a:r>
                        <a:rPr kumimoji="1" lang="ja-JP" altLang="en-US" sz="800" dirty="0">
                          <a:solidFill>
                            <a:schemeClr val="bg1"/>
                          </a:solidFill>
                        </a:rPr>
                        <a:t>①</a:t>
                      </a:r>
                      <a:r>
                        <a:rPr kumimoji="1" lang="en-US" altLang="ja-JP" sz="800" dirty="0">
                          <a:solidFill>
                            <a:schemeClr val="bg1"/>
                          </a:solidFill>
                        </a:rPr>
                        <a:t>10</a:t>
                      </a:r>
                      <a:r>
                        <a:rPr kumimoji="1" lang="ja-JP" altLang="en-US" sz="800" dirty="0">
                          <a:solidFill>
                            <a:schemeClr val="bg1"/>
                          </a:solidFill>
                        </a:rPr>
                        <a:t>月営業面の振返り　②</a:t>
                      </a:r>
                      <a:r>
                        <a:rPr kumimoji="1" lang="en-US" altLang="ja-JP" sz="800" dirty="0">
                          <a:solidFill>
                            <a:schemeClr val="bg1"/>
                          </a:solidFill>
                        </a:rPr>
                        <a:t>10</a:t>
                      </a:r>
                      <a:r>
                        <a:rPr kumimoji="1" lang="ja-JP" altLang="en-US" sz="800" dirty="0">
                          <a:solidFill>
                            <a:schemeClr val="bg1"/>
                          </a:solidFill>
                        </a:rPr>
                        <a:t>月損益面の振返り　③ステージ</a:t>
                      </a:r>
                      <a:r>
                        <a:rPr kumimoji="1" lang="en-US" altLang="ja-JP" sz="800" dirty="0">
                          <a:solidFill>
                            <a:schemeClr val="bg1"/>
                          </a:solidFill>
                        </a:rPr>
                        <a:t>B</a:t>
                      </a:r>
                      <a:r>
                        <a:rPr kumimoji="1" lang="ja-JP" altLang="en-US" sz="800" dirty="0">
                          <a:solidFill>
                            <a:schemeClr val="bg1"/>
                          </a:solidFill>
                        </a:rPr>
                        <a:t>対話会　④組合活動報告</a:t>
                      </a:r>
                      <a:endParaRPr kumimoji="1" lang="en-US" altLang="ja-JP" sz="800" dirty="0">
                        <a:solidFill>
                          <a:schemeClr val="bg1"/>
                        </a:solidFill>
                      </a:endParaRPr>
                    </a:p>
                  </a:txBody>
                  <a:tcPr marL="69677" marR="69677" marT="34839" marB="34839"/>
                </a:tc>
                <a:extLst>
                  <a:ext uri="{0D108BD9-81ED-4DB2-BD59-A6C34878D82A}">
                    <a16:rowId xmlns:a16="http://schemas.microsoft.com/office/drawing/2014/main" val="3705681461"/>
                  </a:ext>
                </a:extLst>
              </a:tr>
            </a:tbl>
          </a:graphicData>
        </a:graphic>
      </p:graphicFrame>
      <p:graphicFrame>
        <p:nvGraphicFramePr>
          <p:cNvPr id="12" name="表 16">
            <a:extLst>
              <a:ext uri="{FF2B5EF4-FFF2-40B4-BE49-F238E27FC236}">
                <a16:creationId xmlns:a16="http://schemas.microsoft.com/office/drawing/2014/main" id="{E8BA997F-EEF1-CEA8-649D-7B9564FCF5D5}"/>
              </a:ext>
            </a:extLst>
          </p:cNvPr>
          <p:cNvGraphicFramePr>
            <a:graphicFrameLocks noGrp="1"/>
          </p:cNvGraphicFramePr>
          <p:nvPr>
            <p:extLst>
              <p:ext uri="{D42A27DB-BD31-4B8C-83A1-F6EECF244321}">
                <p14:modId xmlns:p14="http://schemas.microsoft.com/office/powerpoint/2010/main" val="5056064"/>
              </p:ext>
            </p:extLst>
          </p:nvPr>
        </p:nvGraphicFramePr>
        <p:xfrm>
          <a:off x="152399" y="1396119"/>
          <a:ext cx="7277099" cy="8103481"/>
        </p:xfrm>
        <a:graphic>
          <a:graphicData uri="http://schemas.openxmlformats.org/drawingml/2006/table">
            <a:tbl>
              <a:tblPr firstRow="1" bandRow="1">
                <a:tableStyleId>{5C22544A-7EE6-4342-B048-85BDC9FD1C3A}</a:tableStyleId>
              </a:tblPr>
              <a:tblGrid>
                <a:gridCol w="7277099">
                  <a:extLst>
                    <a:ext uri="{9D8B030D-6E8A-4147-A177-3AD203B41FA5}">
                      <a16:colId xmlns:a16="http://schemas.microsoft.com/office/drawing/2014/main" val="2401931472"/>
                    </a:ext>
                  </a:extLst>
                </a:gridCol>
              </a:tblGrid>
              <a:tr h="8103481">
                <a:tc>
                  <a:txBody>
                    <a:bodyPr/>
                    <a:lstStyle/>
                    <a:p>
                      <a:pPr marL="0" marR="0" lvl="0" indent="0" algn="l" defTabSz="899952" rtl="0" eaLnBrk="1" fontAlgn="auto" latinLnBrk="0" hangingPunct="1">
                        <a:lnSpc>
                          <a:spcPts val="1000"/>
                        </a:lnSpc>
                        <a:spcBef>
                          <a:spcPts val="0"/>
                        </a:spcBef>
                        <a:spcAft>
                          <a:spcPts val="0"/>
                        </a:spcAft>
                        <a:buClrTx/>
                        <a:buSzTx/>
                        <a:buFontTx/>
                        <a:buNone/>
                        <a:tabLst/>
                        <a:defRPr/>
                      </a:pPr>
                      <a:r>
                        <a:rPr kumimoji="1" lang="en-US" altLang="ja-JP" sz="900" dirty="0">
                          <a:solidFill>
                            <a:schemeClr val="tx1"/>
                          </a:solidFill>
                          <a:highlight>
                            <a:srgbClr val="FFFF00"/>
                          </a:highlight>
                        </a:rPr>
                        <a:t>【</a:t>
                      </a:r>
                      <a:r>
                        <a:rPr kumimoji="1" lang="ja-JP" altLang="en-US" sz="900" dirty="0">
                          <a:solidFill>
                            <a:schemeClr val="tx1"/>
                          </a:solidFill>
                          <a:highlight>
                            <a:srgbClr val="FFFF00"/>
                          </a:highlight>
                        </a:rPr>
                        <a:t>議題①：</a:t>
                      </a:r>
                      <a:r>
                        <a:rPr kumimoji="1" lang="en-US" altLang="ja-JP" sz="900" dirty="0">
                          <a:solidFill>
                            <a:schemeClr val="tx1"/>
                          </a:solidFill>
                          <a:highlight>
                            <a:srgbClr val="FFFF00"/>
                          </a:highlight>
                        </a:rPr>
                        <a:t>10</a:t>
                      </a:r>
                      <a:r>
                        <a:rPr kumimoji="1" lang="ja-JP" altLang="en-US" sz="900" dirty="0">
                          <a:solidFill>
                            <a:schemeClr val="tx1"/>
                          </a:solidFill>
                          <a:highlight>
                            <a:srgbClr val="FFFF00"/>
                          </a:highlight>
                        </a:rPr>
                        <a:t>月営業面の振返り</a:t>
                      </a:r>
                      <a:r>
                        <a:rPr kumimoji="1" lang="en-US" altLang="ja-JP" sz="900" dirty="0">
                          <a:solidFill>
                            <a:schemeClr val="tx1"/>
                          </a:solidFill>
                          <a:highlight>
                            <a:srgbClr val="FFFF00"/>
                          </a:highlight>
                        </a:rPr>
                        <a:t>】</a:t>
                      </a:r>
                      <a:r>
                        <a:rPr kumimoji="1" lang="ja-JP" altLang="en-US" sz="900" dirty="0">
                          <a:solidFill>
                            <a:schemeClr val="tx1"/>
                          </a:solidFill>
                        </a:rPr>
                        <a:t>・・・小西さんより</a:t>
                      </a:r>
                      <a:endParaRPr kumimoji="1" lang="en-US" altLang="ja-JP" sz="9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en-US" altLang="ja-JP" sz="800" b="0" dirty="0">
                          <a:solidFill>
                            <a:schemeClr val="tx1"/>
                          </a:solidFill>
                        </a:rPr>
                        <a:t>〈</a:t>
                      </a:r>
                      <a:r>
                        <a:rPr kumimoji="1" lang="ja-JP" altLang="en-US" sz="800" b="0" dirty="0">
                          <a:solidFill>
                            <a:schemeClr val="tx1"/>
                          </a:solidFill>
                        </a:rPr>
                        <a:t>計数</a:t>
                      </a:r>
                      <a:r>
                        <a:rPr kumimoji="1" lang="en-US" altLang="ja-JP" sz="800" b="0" dirty="0">
                          <a:solidFill>
                            <a:schemeClr val="tx1"/>
                          </a:solidFill>
                        </a:rPr>
                        <a:t>〉</a:t>
                      </a: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en-US" altLang="ja-JP" sz="800" b="0" dirty="0">
                          <a:solidFill>
                            <a:schemeClr val="tx1"/>
                          </a:solidFill>
                        </a:rPr>
                        <a:t>〈</a:t>
                      </a:r>
                      <a:r>
                        <a:rPr kumimoji="1" lang="ja-JP" altLang="en-US" sz="800" b="0" dirty="0">
                          <a:solidFill>
                            <a:schemeClr val="tx1"/>
                          </a:solidFill>
                        </a:rPr>
                        <a:t>特記事項</a:t>
                      </a:r>
                      <a:r>
                        <a:rPr kumimoji="1" lang="en-US" altLang="ja-JP" sz="800" b="0" dirty="0">
                          <a:solidFill>
                            <a:schemeClr val="tx1"/>
                          </a:solidFill>
                        </a:rPr>
                        <a:t>〉</a:t>
                      </a: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dirty="0">
                          <a:solidFill>
                            <a:schemeClr val="tx1"/>
                          </a:solidFill>
                        </a:rPr>
                        <a:t>入店客数については予算比</a:t>
                      </a:r>
                      <a:r>
                        <a:rPr kumimoji="1" lang="en-US" altLang="ja-JP" sz="800" b="0" dirty="0">
                          <a:solidFill>
                            <a:schemeClr val="tx1"/>
                          </a:solidFill>
                        </a:rPr>
                        <a:t>98%</a:t>
                      </a:r>
                      <a:r>
                        <a:rPr kumimoji="1" lang="ja-JP" altLang="en-US" sz="800" b="0" dirty="0">
                          <a:solidFill>
                            <a:schemeClr val="tx1"/>
                          </a:solidFill>
                        </a:rPr>
                        <a:t>（</a:t>
                      </a:r>
                      <a:r>
                        <a:rPr kumimoji="1" lang="en-US" altLang="ja-JP" sz="800" b="0" dirty="0">
                          <a:solidFill>
                            <a:schemeClr val="tx1"/>
                          </a:solidFill>
                        </a:rPr>
                        <a:t>21</a:t>
                      </a:r>
                      <a:r>
                        <a:rPr kumimoji="1" lang="ja-JP" altLang="en-US" sz="800" b="0" dirty="0">
                          <a:solidFill>
                            <a:schemeClr val="tx1"/>
                          </a:solidFill>
                        </a:rPr>
                        <a:t>年比</a:t>
                      </a:r>
                      <a:r>
                        <a:rPr kumimoji="1" lang="en-US" altLang="ja-JP" sz="800" b="0" dirty="0">
                          <a:solidFill>
                            <a:schemeClr val="tx1"/>
                          </a:solidFill>
                        </a:rPr>
                        <a:t>104%</a:t>
                      </a:r>
                      <a:r>
                        <a:rPr kumimoji="1" lang="ja-JP" altLang="en-US" sz="800" b="0" dirty="0">
                          <a:solidFill>
                            <a:schemeClr val="tx1"/>
                          </a:solidFill>
                        </a:rPr>
                        <a:t>）という結果。新型コロナウイルス感染者数の、入店客数への影響度は弱まっている。その中で課題であるのが買上率が低下していること（実績</a:t>
                      </a:r>
                      <a:r>
                        <a:rPr kumimoji="1" lang="en-US" altLang="ja-JP" sz="800" b="0" dirty="0">
                          <a:solidFill>
                            <a:schemeClr val="tx1"/>
                          </a:solidFill>
                        </a:rPr>
                        <a:t>62</a:t>
                      </a:r>
                      <a:r>
                        <a:rPr kumimoji="1" lang="ja-JP" altLang="en-US" sz="800" b="0" dirty="0">
                          <a:solidFill>
                            <a:schemeClr val="tx1"/>
                          </a:solidFill>
                        </a:rPr>
                        <a:t>％・前月比▲</a:t>
                      </a:r>
                      <a:r>
                        <a:rPr kumimoji="1" lang="en-US" altLang="ja-JP" sz="800" b="0" dirty="0">
                          <a:solidFill>
                            <a:schemeClr val="tx1"/>
                          </a:solidFill>
                        </a:rPr>
                        <a:t>14</a:t>
                      </a:r>
                      <a:r>
                        <a:rPr kumimoji="1" lang="ja-JP" altLang="en-US" sz="800" b="0" dirty="0">
                          <a:solidFill>
                            <a:schemeClr val="tx1"/>
                          </a:solidFill>
                        </a:rPr>
                        <a:t>％）。</a:t>
                      </a:r>
                      <a:r>
                        <a:rPr kumimoji="1" lang="en-US" altLang="ja-JP" sz="800" b="0" dirty="0">
                          <a:solidFill>
                            <a:schemeClr val="tx1"/>
                          </a:solidFill>
                        </a:rPr>
                        <a:t>MD</a:t>
                      </a:r>
                      <a:r>
                        <a:rPr kumimoji="1" lang="ja-JP" altLang="en-US" sz="800" b="0" dirty="0">
                          <a:solidFill>
                            <a:schemeClr val="tx1"/>
                          </a:solidFill>
                        </a:rPr>
                        <a:t>面・顧客アプローチ面での考察が必要。</a:t>
                      </a:r>
                      <a:endParaRPr kumimoji="1" lang="en-US" altLang="ja-JP" sz="800" b="0" dirty="0">
                        <a:solidFill>
                          <a:srgbClr val="FF0000"/>
                        </a:solidFill>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en-US" altLang="ja-JP" sz="800" b="0" dirty="0">
                          <a:solidFill>
                            <a:schemeClr val="tx1"/>
                          </a:solidFill>
                        </a:rPr>
                        <a:t>MI</a:t>
                      </a:r>
                      <a:r>
                        <a:rPr kumimoji="1" lang="ja-JP" altLang="en-US" sz="800" b="0" dirty="0">
                          <a:solidFill>
                            <a:schemeClr val="tx1"/>
                          </a:solidFill>
                        </a:rPr>
                        <a:t>カードポイント率</a:t>
                      </a:r>
                      <a:r>
                        <a:rPr kumimoji="1" lang="en-US" altLang="ja-JP" sz="800" b="0" dirty="0">
                          <a:solidFill>
                            <a:schemeClr val="tx1"/>
                          </a:solidFill>
                        </a:rPr>
                        <a:t>8</a:t>
                      </a:r>
                      <a:r>
                        <a:rPr kumimoji="1" lang="ja-JP" altLang="en-US" sz="800" b="0" dirty="0">
                          <a:solidFill>
                            <a:schemeClr val="tx1"/>
                          </a:solidFill>
                        </a:rPr>
                        <a:t>％・</a:t>
                      </a:r>
                      <a:r>
                        <a:rPr kumimoji="1" lang="en-US" altLang="ja-JP" sz="800" b="0" dirty="0">
                          <a:solidFill>
                            <a:schemeClr val="tx1"/>
                          </a:solidFill>
                        </a:rPr>
                        <a:t>10</a:t>
                      </a:r>
                      <a:r>
                        <a:rPr kumimoji="1" lang="ja-JP" altLang="en-US" sz="800" b="0" dirty="0">
                          <a:solidFill>
                            <a:schemeClr val="tx1"/>
                          </a:solidFill>
                        </a:rPr>
                        <a:t>％の顧客については前年以上に買上げの動きがある。ショップと上位顧客の繋がりは図られているが、中位以下の顧客とのつながりを如何に高めて行くかが今後の課題。</a:t>
                      </a:r>
                      <a:endParaRPr kumimoji="1" lang="en-US" altLang="ja-JP" sz="800" b="0" dirty="0">
                        <a:solidFill>
                          <a:schemeClr val="tx1"/>
                        </a:solidFill>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dirty="0">
                          <a:solidFill>
                            <a:schemeClr val="tx1"/>
                          </a:solidFill>
                        </a:rPr>
                        <a:t>今後は、月次計画の実行精度を高める必要があり、実施施策の見える化・全館共有化を図る。</a:t>
                      </a:r>
                      <a:r>
                        <a:rPr kumimoji="1" lang="en-US" altLang="ja-JP" sz="800" b="0" dirty="0">
                          <a:solidFill>
                            <a:schemeClr val="tx1"/>
                          </a:solidFill>
                        </a:rPr>
                        <a:t>MIC</a:t>
                      </a:r>
                      <a:r>
                        <a:rPr kumimoji="1" lang="ja-JP" altLang="en-US" sz="800" b="0" dirty="0">
                          <a:solidFill>
                            <a:schemeClr val="tx1"/>
                          </a:solidFill>
                        </a:rPr>
                        <a:t>新規獲得に対する対策として、浦和店の好事例である</a:t>
                      </a:r>
                      <a:r>
                        <a:rPr kumimoji="1" lang="en-US" altLang="ja-JP" sz="800" b="0" dirty="0">
                          <a:solidFill>
                            <a:schemeClr val="tx1"/>
                          </a:solidFill>
                        </a:rPr>
                        <a:t>『</a:t>
                      </a:r>
                      <a:r>
                        <a:rPr kumimoji="1" lang="ja-JP" altLang="en-US" sz="800" b="0" dirty="0">
                          <a:solidFill>
                            <a:schemeClr val="tx1"/>
                          </a:solidFill>
                        </a:rPr>
                        <a:t>仮カード徹底お渡し</a:t>
                      </a:r>
                      <a:r>
                        <a:rPr kumimoji="1" lang="en-US" altLang="ja-JP" sz="800" b="0" dirty="0">
                          <a:solidFill>
                            <a:schemeClr val="tx1"/>
                          </a:solidFill>
                        </a:rPr>
                        <a:t>』</a:t>
                      </a:r>
                      <a:r>
                        <a:rPr kumimoji="1" lang="ja-JP" altLang="en-US" sz="800" b="0" dirty="0">
                          <a:solidFill>
                            <a:schemeClr val="tx1"/>
                          </a:solidFill>
                        </a:rPr>
                        <a:t>を実施していく。</a:t>
                      </a:r>
                      <a:endParaRPr kumimoji="1" lang="en-US" altLang="ja-JP" sz="800" b="0" dirty="0">
                        <a:solidFill>
                          <a:schemeClr val="tx1"/>
                        </a:solidFill>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dirty="0">
                          <a:solidFill>
                            <a:schemeClr val="tx1"/>
                          </a:solidFill>
                        </a:rPr>
                        <a:t>藤崎は、売上</a:t>
                      </a:r>
                      <a:r>
                        <a:rPr kumimoji="1" lang="en-US" altLang="ja-JP" sz="800" b="0" dirty="0">
                          <a:solidFill>
                            <a:schemeClr val="tx1"/>
                          </a:solidFill>
                        </a:rPr>
                        <a:t>3,967</a:t>
                      </a:r>
                      <a:r>
                        <a:rPr kumimoji="1" lang="ja-JP" altLang="en-US" sz="800" b="0" dirty="0">
                          <a:solidFill>
                            <a:schemeClr val="tx1"/>
                          </a:solidFill>
                        </a:rPr>
                        <a:t>百万（</a:t>
                      </a:r>
                      <a:r>
                        <a:rPr kumimoji="1" lang="en-US" altLang="ja-JP" sz="800" b="0" dirty="0">
                          <a:solidFill>
                            <a:schemeClr val="tx1"/>
                          </a:solidFill>
                        </a:rPr>
                        <a:t>21</a:t>
                      </a:r>
                      <a:r>
                        <a:rPr kumimoji="1" lang="ja-JP" altLang="en-US" sz="800" b="0" dirty="0">
                          <a:solidFill>
                            <a:schemeClr val="tx1"/>
                          </a:solidFill>
                        </a:rPr>
                        <a:t>年比</a:t>
                      </a:r>
                      <a:r>
                        <a:rPr kumimoji="1" lang="en-US" altLang="ja-JP" sz="800" b="0" dirty="0">
                          <a:solidFill>
                            <a:schemeClr val="tx1"/>
                          </a:solidFill>
                        </a:rPr>
                        <a:t>107%</a:t>
                      </a:r>
                      <a:r>
                        <a:rPr kumimoji="1" lang="ja-JP" altLang="en-US" sz="800" b="0" dirty="0">
                          <a:solidFill>
                            <a:schemeClr val="tx1"/>
                          </a:solidFill>
                        </a:rPr>
                        <a:t>、</a:t>
                      </a:r>
                      <a:r>
                        <a:rPr kumimoji="1" lang="en-US" altLang="ja-JP" sz="800" b="0" dirty="0">
                          <a:solidFill>
                            <a:schemeClr val="tx1"/>
                          </a:solidFill>
                        </a:rPr>
                        <a:t>19</a:t>
                      </a:r>
                      <a:r>
                        <a:rPr kumimoji="1" lang="ja-JP" altLang="en-US" sz="800" b="0" dirty="0">
                          <a:solidFill>
                            <a:schemeClr val="tx1"/>
                          </a:solidFill>
                        </a:rPr>
                        <a:t>年比</a:t>
                      </a:r>
                      <a:r>
                        <a:rPr kumimoji="1" lang="en-US" altLang="ja-JP" sz="800" b="0" dirty="0">
                          <a:solidFill>
                            <a:schemeClr val="tx1"/>
                          </a:solidFill>
                        </a:rPr>
                        <a:t>126%</a:t>
                      </a:r>
                      <a:r>
                        <a:rPr kumimoji="1" lang="ja-JP" altLang="en-US" sz="800" b="0" dirty="0">
                          <a:solidFill>
                            <a:schemeClr val="tx1"/>
                          </a:solidFill>
                        </a:rPr>
                        <a:t>）の結果であり、特選ラグジュアリーの売上が堅調に推移しているなど、上期同様の傾向である印象。</a:t>
                      </a:r>
                      <a:endParaRPr kumimoji="1" lang="en-US" altLang="ja-JP" sz="800" b="0" dirty="0">
                        <a:solidFill>
                          <a:schemeClr val="tx1"/>
                        </a:solidFill>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dirty="0">
                          <a:solidFill>
                            <a:schemeClr val="tx1"/>
                          </a:solidFill>
                        </a:rPr>
                        <a:t>歳暮の商況は全国的によくない傾向であり、仙台も同様。お客様を伺う体制の構築を、営業部・後方メンバー含めて行っていく。</a:t>
                      </a:r>
                      <a:endParaRPr kumimoji="1" lang="en-US" altLang="ja-JP" sz="7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Tx/>
                        <a:buNone/>
                        <a:tabLst/>
                        <a:defRPr/>
                      </a:pPr>
                      <a:endParaRPr kumimoji="1" lang="en-US" altLang="ja-JP" sz="900" b="1" i="0" u="none" strike="noStrike" kern="1200" cap="none" spc="0" normalizeH="0" baseline="0" noProof="0" dirty="0">
                        <a:ln>
                          <a:noFill/>
                        </a:ln>
                        <a:solidFill>
                          <a:schemeClr val="tx1"/>
                        </a:solidFill>
                        <a:effectLst/>
                        <a:highlight>
                          <a:srgbClr val="FFFF00"/>
                        </a:highligh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r>
                        <a:rPr lang="ja-JP" altLang="en-US" sz="9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highlight>
                            <a:srgbClr val="FFFF00"/>
                          </a:highlight>
                          <a:uLnTx/>
                          <a:uFillTx/>
                          <a:latin typeface="+mn-lt"/>
                          <a:ea typeface="+mn-ea"/>
                          <a:cs typeface="+mn-cs"/>
                        </a:rPr>
                        <a:t>議題②：</a:t>
                      </a:r>
                      <a:r>
                        <a:rPr kumimoji="1" lang="en-US" altLang="ja-JP" sz="900" b="1" i="0" u="none" strike="noStrike" kern="1200" cap="none" spc="0" normalizeH="0" baseline="0" noProof="0" dirty="0">
                          <a:ln>
                            <a:noFill/>
                          </a:ln>
                          <a:solidFill>
                            <a:schemeClr val="tx1"/>
                          </a:solidFill>
                          <a:effectLst/>
                          <a:highlight>
                            <a:srgbClr val="FFFF00"/>
                          </a:highlight>
                          <a:uLnTx/>
                          <a:uFillTx/>
                          <a:latin typeface="+mn-lt"/>
                          <a:ea typeface="+mn-ea"/>
                          <a:cs typeface="+mn-cs"/>
                        </a:rPr>
                        <a:t>10</a:t>
                      </a:r>
                      <a:r>
                        <a:rPr kumimoji="1" lang="ja-JP" altLang="en-US" sz="900" b="1" i="0" u="none" strike="noStrike" kern="1200" cap="none" spc="0" normalizeH="0" baseline="0" noProof="0" dirty="0">
                          <a:ln>
                            <a:noFill/>
                          </a:ln>
                          <a:solidFill>
                            <a:schemeClr val="tx1"/>
                          </a:solidFill>
                          <a:effectLst/>
                          <a:highlight>
                            <a:srgbClr val="FFFF00"/>
                          </a:highlight>
                          <a:uLnTx/>
                          <a:uFillTx/>
                          <a:latin typeface="+mn-lt"/>
                          <a:ea typeface="+mn-ea"/>
                          <a:cs typeface="+mn-cs"/>
                        </a:rPr>
                        <a:t>月上期損益面の振返り</a:t>
                      </a:r>
                      <a:r>
                        <a:rPr kumimoji="1" lang="en-US" altLang="ja-JP" sz="9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highlight>
                            <a:srgbClr val="FFFF00"/>
                          </a:highlight>
                          <a:uLnTx/>
                          <a:uFillTx/>
                          <a:latin typeface="+mn-lt"/>
                          <a:ea typeface="+mn-ea"/>
                          <a:cs typeface="+mn-cs"/>
                        </a:rPr>
                        <a:t>・・・千葉さんより</a:t>
                      </a:r>
                      <a:endParaRPr kumimoji="1" lang="en-US" altLang="ja-JP" sz="900" b="1" i="0" u="none" strike="noStrike" kern="1200" cap="none" spc="0" normalizeH="0" baseline="0" noProof="0" dirty="0">
                        <a:ln>
                          <a:noFill/>
                        </a:ln>
                        <a:solidFill>
                          <a:schemeClr val="tx1"/>
                        </a:solidFill>
                        <a:effectLst/>
                        <a:highlight>
                          <a:srgbClr val="FFFF00"/>
                        </a:highligh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計数</a:t>
                      </a:r>
                      <a:r>
                        <a:rPr kumimoji="1" lang="en-US" altLang="ja-JP" sz="8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　</a:t>
                      </a:r>
                      <a:r>
                        <a:rPr kumimoji="1" lang="en-US" altLang="ja-JP" sz="8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営業利益は、予算差・前年差を記載</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endParaRPr kumimoji="1" lang="en-US" altLang="ja-JP" sz="8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en-US" altLang="ja-JP" sz="800" b="0" dirty="0">
                          <a:solidFill>
                            <a:schemeClr val="tx1"/>
                          </a:solidFill>
                        </a:rPr>
                        <a:t>〈</a:t>
                      </a:r>
                      <a:r>
                        <a:rPr kumimoji="1" lang="ja-JP" altLang="en-US" sz="800" b="0" dirty="0">
                          <a:solidFill>
                            <a:schemeClr val="tx1"/>
                          </a:solidFill>
                        </a:rPr>
                        <a:t>特記事項</a:t>
                      </a:r>
                      <a:r>
                        <a:rPr kumimoji="1" lang="en-US" altLang="ja-JP" sz="800" b="0" dirty="0">
                          <a:solidFill>
                            <a:schemeClr val="tx1"/>
                          </a:solidFill>
                        </a:rPr>
                        <a:t>〉</a:t>
                      </a: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dirty="0">
                          <a:solidFill>
                            <a:schemeClr val="tx1"/>
                          </a:solidFill>
                        </a:rPr>
                        <a:t>売上はほぼ前年通りであるが、手数料収入の増加により営業総利益が増加。</a:t>
                      </a:r>
                      <a:endParaRPr kumimoji="1" lang="en-US" altLang="ja-JP" sz="800" b="0" dirty="0">
                        <a:solidFill>
                          <a:schemeClr val="tx1"/>
                        </a:solidFill>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dirty="0">
                          <a:solidFill>
                            <a:schemeClr val="tx1"/>
                          </a:solidFill>
                        </a:rPr>
                        <a:t>販管費は、ポイント費は増加しており、売上前年比と比較して有効な施策となっているのかどうか課題が残る。結果としては、電気代の高騰による光熱費の増加分を、人件費・宣伝費・物流費などで補い、前年比</a:t>
                      </a:r>
                      <a:r>
                        <a:rPr kumimoji="1" lang="en-US" altLang="ja-JP" sz="800" b="0" dirty="0">
                          <a:solidFill>
                            <a:schemeClr val="tx1"/>
                          </a:solidFill>
                        </a:rPr>
                        <a:t>100</a:t>
                      </a:r>
                      <a:r>
                        <a:rPr kumimoji="1" lang="ja-JP" altLang="en-US" sz="800" b="0" dirty="0">
                          <a:solidFill>
                            <a:schemeClr val="tx1"/>
                          </a:solidFill>
                        </a:rPr>
                        <a:t>％の売り上げを作るのに対して販管費を抑えることができており、構造改革は進みつつある。しかし、営業利益の実績は△</a:t>
                      </a:r>
                      <a:r>
                        <a:rPr kumimoji="1" lang="en-US" altLang="ja-JP" sz="800" b="0" dirty="0">
                          <a:solidFill>
                            <a:schemeClr val="tx1"/>
                          </a:solidFill>
                        </a:rPr>
                        <a:t>29</a:t>
                      </a:r>
                      <a:r>
                        <a:rPr kumimoji="1" lang="ja-JP" altLang="en-US" sz="800" b="0" dirty="0">
                          <a:solidFill>
                            <a:schemeClr val="tx1"/>
                          </a:solidFill>
                        </a:rPr>
                        <a:t>百万という結果であり、まだ利益が出る構造には至っていない。</a:t>
                      </a:r>
                      <a:endParaRPr kumimoji="1" lang="en-US" altLang="ja-JP" sz="800" b="0" dirty="0">
                        <a:solidFill>
                          <a:schemeClr val="tx1"/>
                        </a:solidFill>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dirty="0">
                          <a:solidFill>
                            <a:schemeClr val="tx1"/>
                          </a:solidFill>
                        </a:rPr>
                        <a:t>宣伝費が予算に対して</a:t>
                      </a:r>
                      <a:r>
                        <a:rPr kumimoji="1" lang="en-US" altLang="ja-JP" sz="800" b="0" dirty="0">
                          <a:solidFill>
                            <a:schemeClr val="tx1"/>
                          </a:solidFill>
                        </a:rPr>
                        <a:t>106%</a:t>
                      </a:r>
                      <a:r>
                        <a:rPr kumimoji="1" lang="ja-JP" altLang="en-US" sz="800" b="0" dirty="0">
                          <a:solidFill>
                            <a:schemeClr val="tx1"/>
                          </a:solidFill>
                        </a:rPr>
                        <a:t>であることなど、もう一段見直しが必要な費目もある。</a:t>
                      </a:r>
                      <a:endParaRPr kumimoji="1" lang="en-US" altLang="ja-JP" sz="800" b="0" dirty="0">
                        <a:solidFill>
                          <a:schemeClr val="tx1"/>
                        </a:solidFill>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dirty="0">
                          <a:solidFill>
                            <a:schemeClr val="tx1"/>
                          </a:solidFill>
                        </a:rPr>
                        <a:t>光熱費が増加し、手数料が減少する上期の傾向は、下期ローリング予算で修正しており、目標に向かってそれぞれ取り組みを進めていく。</a:t>
                      </a:r>
                      <a:endParaRPr kumimoji="1" lang="en-US" altLang="ja-JP" sz="800" b="0" dirty="0">
                        <a:solidFill>
                          <a:schemeClr val="tx1"/>
                        </a:solidFill>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dirty="0">
                          <a:solidFill>
                            <a:schemeClr val="tx1"/>
                          </a:solidFill>
                        </a:rPr>
                        <a:t>上期の着地がローリング予算策定時より▲</a:t>
                      </a:r>
                      <a:r>
                        <a:rPr kumimoji="1" lang="en-US" altLang="ja-JP" sz="800" b="0" dirty="0">
                          <a:solidFill>
                            <a:schemeClr val="tx1"/>
                          </a:solidFill>
                        </a:rPr>
                        <a:t>40</a:t>
                      </a:r>
                      <a:r>
                        <a:rPr kumimoji="1" lang="ja-JP" altLang="en-US" sz="800" b="0" dirty="0">
                          <a:solidFill>
                            <a:schemeClr val="tx1"/>
                          </a:solidFill>
                        </a:rPr>
                        <a:t>百万の結果の為、下期予算が達成できたとしても</a:t>
                      </a:r>
                      <a:r>
                        <a:rPr kumimoji="1" lang="en-US" altLang="ja-JP" sz="800" b="0" dirty="0">
                          <a:solidFill>
                            <a:schemeClr val="tx1"/>
                          </a:solidFill>
                        </a:rPr>
                        <a:t>40</a:t>
                      </a:r>
                      <a:r>
                        <a:rPr kumimoji="1" lang="ja-JP" altLang="en-US" sz="800" b="0" dirty="0">
                          <a:solidFill>
                            <a:schemeClr val="tx1"/>
                          </a:solidFill>
                        </a:rPr>
                        <a:t>百万の赤字になる状況があり、</a:t>
                      </a:r>
                      <a:r>
                        <a:rPr kumimoji="1" lang="en-US" altLang="ja-JP" sz="800" b="0" dirty="0">
                          <a:solidFill>
                            <a:schemeClr val="tx1"/>
                          </a:solidFill>
                        </a:rPr>
                        <a:t>10</a:t>
                      </a:r>
                      <a:r>
                        <a:rPr kumimoji="1" lang="ja-JP" altLang="en-US" sz="800" b="0" dirty="0">
                          <a:solidFill>
                            <a:schemeClr val="tx1"/>
                          </a:solidFill>
                        </a:rPr>
                        <a:t>月から挽回していく必要であったが厳しい状況。</a:t>
                      </a:r>
                      <a:endParaRPr kumimoji="1" lang="en-US" altLang="ja-JP" sz="800" b="0" dirty="0">
                        <a:solidFill>
                          <a:schemeClr val="tx1"/>
                        </a:solidFill>
                      </a:endParaRPr>
                    </a:p>
                    <a:p>
                      <a:pPr marL="0" marR="0" lvl="0" indent="0" algn="l" defTabSz="899952" rtl="0" eaLnBrk="1" fontAlgn="auto" latinLnBrk="0" hangingPunct="1">
                        <a:lnSpc>
                          <a:spcPts val="500"/>
                        </a:lnSpc>
                        <a:spcBef>
                          <a:spcPts val="0"/>
                        </a:spcBef>
                        <a:spcAft>
                          <a:spcPts val="0"/>
                        </a:spcAft>
                        <a:buClrTx/>
                        <a:buSzTx/>
                        <a:buFont typeface="Arial" panose="020B0604020202020204" pitchFamily="34" charset="0"/>
                        <a:buNone/>
                        <a:tabLst/>
                        <a:defRPr/>
                      </a:pPr>
                      <a:endParaRPr kumimoji="1" lang="en-US" altLang="ja-JP" sz="900" b="0" dirty="0">
                        <a:solidFill>
                          <a:schemeClr val="tx1"/>
                        </a:solidFill>
                      </a:endParaRPr>
                    </a:p>
                    <a:p>
                      <a:pPr marL="0" marR="0" lvl="0" indent="0" algn="l" defTabSz="899952" rtl="0" eaLnBrk="1" fontAlgn="auto" latinLnBrk="0" hangingPunct="1">
                        <a:lnSpc>
                          <a:spcPts val="1000"/>
                        </a:lnSpc>
                        <a:spcBef>
                          <a:spcPts val="0"/>
                        </a:spcBef>
                        <a:spcAft>
                          <a:spcPts val="0"/>
                        </a:spcAft>
                        <a:buClrTx/>
                        <a:buSzTx/>
                        <a:buFontTx/>
                        <a:buNone/>
                        <a:tabLst/>
                        <a:defRPr/>
                      </a:pPr>
                      <a:r>
                        <a:rPr lang="ja-JP" altLang="en-US" sz="9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highlight>
                            <a:srgbClr val="FFFF00"/>
                          </a:highlight>
                          <a:uLnTx/>
                          <a:uFillTx/>
                          <a:latin typeface="+mn-lt"/>
                          <a:ea typeface="+mn-ea"/>
                          <a:cs typeface="+mn-cs"/>
                        </a:rPr>
                        <a:t>議題③：ステージ</a:t>
                      </a:r>
                      <a:r>
                        <a:rPr kumimoji="1" lang="en-US" altLang="ja-JP" sz="900" b="1" i="0" u="none" strike="noStrike" kern="1200" cap="none" spc="0" normalizeH="0" baseline="0" noProof="0" dirty="0">
                          <a:ln>
                            <a:noFill/>
                          </a:ln>
                          <a:solidFill>
                            <a:schemeClr val="tx1"/>
                          </a:solidFill>
                          <a:effectLst/>
                          <a:highlight>
                            <a:srgbClr val="FFFF00"/>
                          </a:highlight>
                          <a:uLnTx/>
                          <a:uFillTx/>
                          <a:latin typeface="+mn-lt"/>
                          <a:ea typeface="+mn-ea"/>
                          <a:cs typeface="+mn-cs"/>
                        </a:rPr>
                        <a:t>B</a:t>
                      </a:r>
                      <a:r>
                        <a:rPr kumimoji="1" lang="ja-JP" altLang="en-US" sz="900" b="1" i="0" u="none" strike="noStrike" kern="1200" cap="none" spc="0" normalizeH="0" baseline="0" noProof="0" dirty="0">
                          <a:ln>
                            <a:noFill/>
                          </a:ln>
                          <a:solidFill>
                            <a:schemeClr val="tx1"/>
                          </a:solidFill>
                          <a:effectLst/>
                          <a:highlight>
                            <a:srgbClr val="FFFF00"/>
                          </a:highlight>
                          <a:uLnTx/>
                          <a:uFillTx/>
                          <a:latin typeface="+mn-lt"/>
                          <a:ea typeface="+mn-ea"/>
                          <a:cs typeface="+mn-cs"/>
                        </a:rPr>
                        <a:t>対話会</a:t>
                      </a:r>
                      <a:r>
                        <a:rPr kumimoji="1" lang="en-US" altLang="ja-JP" sz="9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highlight>
                            <a:srgbClr val="FFFF00"/>
                          </a:highlight>
                          <a:uLnTx/>
                          <a:uFillTx/>
                          <a:latin typeface="+mn-lt"/>
                          <a:ea typeface="+mn-ea"/>
                          <a:cs typeface="+mn-cs"/>
                        </a:rPr>
                        <a:t>・・・小宮さんより</a:t>
                      </a:r>
                      <a:endParaRPr kumimoji="1" lang="en-US" altLang="ja-JP" sz="900" b="1" i="0" u="none" strike="noStrike" kern="1200" cap="none" spc="0" normalizeH="0" baseline="0" noProof="0" dirty="0">
                        <a:ln>
                          <a:noFill/>
                        </a:ln>
                        <a:solidFill>
                          <a:schemeClr val="tx1"/>
                        </a:solidFill>
                        <a:effectLst/>
                        <a:highlight>
                          <a:srgbClr val="FFFF00"/>
                        </a:highligh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en-US" altLang="ja-JP" sz="8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特記事項</a:t>
                      </a:r>
                      <a:r>
                        <a:rPr kumimoji="1" lang="en-US" altLang="ja-JP" sz="800" b="0" i="0" u="none" strike="noStrike" kern="1200" cap="none" spc="0" normalizeH="0" baseline="0" noProof="0" dirty="0">
                          <a:ln>
                            <a:noFill/>
                          </a:ln>
                          <a:solidFill>
                            <a:schemeClr val="tx1"/>
                          </a:solidFill>
                          <a:effectLst/>
                          <a:uLnTx/>
                          <a:uFillTx/>
                          <a:latin typeface="+mn-lt"/>
                          <a:ea typeface="+mn-ea"/>
                          <a:cs typeface="+mn-cs"/>
                        </a:rPr>
                        <a:t>〉</a:t>
                      </a: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今回の対話会は、①これまでのキャリアの確認　②今後グループの中でどんなキャリアを歩みたいか　③下期方針や</a:t>
                      </a:r>
                      <a:r>
                        <a:rPr kumimoji="1" lang="en-US" altLang="ja-JP" sz="800" b="0" i="0" u="none" strike="noStrike" kern="1200" cap="none" spc="0" normalizeH="0" baseline="0" noProof="0" dirty="0">
                          <a:ln>
                            <a:noFill/>
                          </a:ln>
                          <a:solidFill>
                            <a:schemeClr val="tx1"/>
                          </a:solidFill>
                          <a:effectLst/>
                          <a:uLnTx/>
                          <a:uFillTx/>
                          <a:latin typeface="+mn-lt"/>
                          <a:ea typeface="+mn-ea"/>
                          <a:cs typeface="+mn-cs"/>
                        </a:rPr>
                        <a:t>14</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の課題解決に対する取組みの確認を目的に実施した。</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171450" marR="0" lvl="0" indent="-171450" algn="l" rtl="0" eaLnBrk="1" fontAlgn="auto" latinLnBrk="0" hangingPunct="1">
                        <a:lnSpc>
                          <a:spcPts val="1000"/>
                        </a:lnSpc>
                        <a:spcBef>
                          <a:spcPts val="0"/>
                        </a:spcBef>
                        <a:spcAft>
                          <a:spcPts val="0"/>
                        </a:spcAft>
                        <a:buClrTx/>
                        <a:buSzTx/>
                        <a:buFont typeface="Arial" panose="020B0604020202020204" pitchFamily="34" charset="0"/>
                        <a:buChar cha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キャリアについて話をする中で、社員の年齢・要員構成に偏りがあり課題があると感じた。経営として、黒字化を実現し、新規採用を行うことが急務であると思っているが、同時にステージ</a:t>
                      </a:r>
                      <a:r>
                        <a:rPr lang="ja-JP" altLang="en-US" sz="800" b="0" i="0" u="none" strike="noStrike" kern="1200" cap="none" spc="0" normalizeH="0" baseline="0" noProof="0" dirty="0">
                          <a:ln>
                            <a:noFill/>
                          </a:ln>
                          <a:solidFill>
                            <a:schemeClr val="tx1"/>
                          </a:solidFill>
                          <a:effectLst/>
                          <a:uLnTx/>
                          <a:uFillTx/>
                          <a:latin typeface="+mn-lt"/>
                          <a:ea typeface="+mn-ea"/>
                          <a:cs typeface="+mn-cs"/>
                        </a:rPr>
                        <a:t>C</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がステージ</a:t>
                      </a:r>
                      <a:r>
                        <a:rPr lang="ja-JP" altLang="en-US" sz="800" b="0" i="0" u="none" strike="noStrike" kern="1200" cap="none" spc="0" normalizeH="0" baseline="0" noProof="0" dirty="0">
                          <a:ln>
                            <a:noFill/>
                          </a:ln>
                          <a:solidFill>
                            <a:schemeClr val="tx1"/>
                          </a:solidFill>
                          <a:effectLst/>
                          <a:uLnTx/>
                          <a:uFillTx/>
                          <a:latin typeface="+mn-lt"/>
                          <a:ea typeface="+mn-ea"/>
                          <a:cs typeface="+mn-cs"/>
                        </a:rPr>
                        <a:t>B</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を目指していく機運を作っていく必要がある。ステージ</a:t>
                      </a:r>
                      <a:r>
                        <a:rPr lang="ja-JP" altLang="en-US" sz="800" b="0" i="0" u="none" strike="noStrike" kern="1200" cap="none" spc="0" normalizeH="0" baseline="0" noProof="0" dirty="0">
                          <a:ln>
                            <a:noFill/>
                          </a:ln>
                          <a:solidFill>
                            <a:schemeClr val="tx1"/>
                          </a:solidFill>
                          <a:effectLst/>
                          <a:uLnTx/>
                          <a:uFillTx/>
                          <a:latin typeface="+mn-lt"/>
                          <a:ea typeface="+mn-ea"/>
                          <a:cs typeface="+mn-cs"/>
                        </a:rPr>
                        <a:t>B</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をあこがれる存在とするため、現在の働き方を変えていかなければならない。例えば、各メンバーの全館販売体制（</a:t>
                      </a:r>
                      <a:r>
                        <a:rPr kumimoji="1" lang="en-US" altLang="ja-JP" sz="800" b="0" i="0" u="none" strike="noStrike" kern="1200" cap="none" spc="0" normalizeH="0" baseline="0" noProof="0" dirty="0">
                          <a:ln>
                            <a:noFill/>
                          </a:ln>
                          <a:solidFill>
                            <a:schemeClr val="tx1"/>
                          </a:solidFill>
                          <a:effectLst/>
                          <a:uLnTx/>
                          <a:uFillTx/>
                          <a:latin typeface="+mn-lt"/>
                          <a:ea typeface="+mn-ea"/>
                          <a:cs typeface="+mn-cs"/>
                        </a:rPr>
                        <a:t>85:15</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）の働き方を実現していく上で、業務を抱え込むことより時間外が偏ることがないよう、やめる仕事は何かを経営から具体的に指示する必要がある。</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今後自身のキャリアを考えることは大切である。多様な働き方を求められていく中、仙台三越だけではなくグループ全体として、自分がどんな働き方をしたいのか描いて欲しい。雇用形態関係なく、自己申告や社内公募制度を活用し、自身が描くキャリアをしっかり会社に主張して欲しい。</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今後の対話会は、実施時期など見図りながら検討していく。</a:t>
                      </a:r>
                      <a:endParaRPr kumimoji="1" lang="en-US" altLang="ja-JP" sz="700" b="0" i="0" u="none" strike="noStrike" kern="1200" cap="none" spc="0" normalizeH="0" baseline="0" noProof="0" dirty="0">
                        <a:ln>
                          <a:noFill/>
                        </a:ln>
                        <a:solidFill>
                          <a:srgbClr val="FF0000"/>
                        </a:solidFill>
                        <a:effectLst/>
                        <a:uLnTx/>
                        <a:uFillTx/>
                        <a:latin typeface="+mn-lt"/>
                        <a:ea typeface="+mn-ea"/>
                        <a:cs typeface="+mn-cs"/>
                      </a:endParaRPr>
                    </a:p>
                    <a:p>
                      <a:pPr marL="0" marR="0" lvl="0" indent="0" algn="l" defTabSz="899952" rtl="0" eaLnBrk="1" fontAlgn="auto" latinLnBrk="0" hangingPunct="1">
                        <a:lnSpc>
                          <a:spcPts val="500"/>
                        </a:lnSpc>
                        <a:spcBef>
                          <a:spcPts val="0"/>
                        </a:spcBef>
                        <a:spcAft>
                          <a:spcPts val="0"/>
                        </a:spcAft>
                        <a:buClrTx/>
                        <a:buSzTx/>
                        <a:buFontTx/>
                        <a:buNone/>
                        <a:tabLst/>
                        <a:defRPr/>
                      </a:pPr>
                      <a:endParaRPr kumimoji="1" lang="en-US" altLang="ja-JP" sz="800" b="1" i="0" u="none" strike="noStrike" kern="1200" cap="none" spc="0" normalizeH="0" baseline="0" noProof="0" dirty="0">
                        <a:ln>
                          <a:noFill/>
                        </a:ln>
                        <a:solidFill>
                          <a:schemeClr val="tx1"/>
                        </a:solidFill>
                        <a:effectLst/>
                        <a:highlight>
                          <a:srgbClr val="FFFF00"/>
                        </a:highligh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Tx/>
                        <a:buNone/>
                        <a:tabLst/>
                        <a:defRPr/>
                      </a:pPr>
                      <a:r>
                        <a:rPr lang="ja-JP" altLang="en-US" sz="8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r>
                        <a:rPr kumimoji="1" lang="ja-JP" altLang="en-US" sz="800" b="1" i="0" u="none" strike="noStrike" kern="1200" cap="none" spc="0" normalizeH="0" baseline="0" noProof="0" dirty="0">
                          <a:ln>
                            <a:noFill/>
                          </a:ln>
                          <a:solidFill>
                            <a:schemeClr val="tx1"/>
                          </a:solidFill>
                          <a:effectLst/>
                          <a:highlight>
                            <a:srgbClr val="FFFF00"/>
                          </a:highlight>
                          <a:uLnTx/>
                          <a:uFillTx/>
                          <a:latin typeface="+mn-lt"/>
                          <a:ea typeface="+mn-ea"/>
                          <a:cs typeface="+mn-cs"/>
                        </a:rPr>
                        <a:t>議題④：組合活動報告</a:t>
                      </a:r>
                      <a:r>
                        <a:rPr kumimoji="1" lang="en-US" altLang="ja-JP" sz="8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r>
                        <a:rPr kumimoji="1" lang="ja-JP" altLang="en-US" sz="800" b="1" i="0" u="none" strike="noStrike" kern="1200" cap="none" spc="0" normalizeH="0" baseline="0" noProof="0" dirty="0">
                          <a:ln>
                            <a:noFill/>
                          </a:ln>
                          <a:solidFill>
                            <a:schemeClr val="tx1"/>
                          </a:solidFill>
                          <a:effectLst/>
                          <a:highlight>
                            <a:srgbClr val="FFFF00"/>
                          </a:highlight>
                          <a:uLnTx/>
                          <a:uFillTx/>
                          <a:latin typeface="+mn-lt"/>
                          <a:ea typeface="+mn-ea"/>
                          <a:cs typeface="+mn-cs"/>
                        </a:rPr>
                        <a:t>・・・真山より</a:t>
                      </a:r>
                      <a:endParaRPr kumimoji="1" lang="en-US" altLang="ja-JP" sz="800" b="1" i="0" u="none" strike="noStrike" kern="1200" cap="none" spc="0" normalizeH="0" baseline="0" noProof="0" dirty="0">
                        <a:ln>
                          <a:noFill/>
                        </a:ln>
                        <a:solidFill>
                          <a:schemeClr val="tx1"/>
                        </a:solidFill>
                        <a:effectLst/>
                        <a:highlight>
                          <a:srgbClr val="FFFF00"/>
                        </a:highligh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en-US" altLang="ja-JP" sz="7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報告内容</a:t>
                      </a:r>
                      <a:r>
                        <a:rPr kumimoji="1" lang="en-US" altLang="ja-JP" sz="800" b="0" i="0" u="none" strike="noStrike" kern="1200" cap="none" spc="0" normalizeH="0" baseline="0" noProof="0" dirty="0">
                          <a:ln>
                            <a:noFill/>
                          </a:ln>
                          <a:solidFill>
                            <a:schemeClr val="tx1"/>
                          </a:solidFill>
                          <a:effectLst/>
                          <a:uLnTx/>
                          <a:uFillTx/>
                          <a:latin typeface="+mn-lt"/>
                          <a:ea typeface="+mn-ea"/>
                          <a:cs typeface="+mn-cs"/>
                        </a:rPr>
                        <a:t>〉</a:t>
                      </a: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① 直近の主な活動　　② 今後の活動予定　　③ 機関会議におけるメンバーの声</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899952"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en-US" altLang="ja-JP" sz="8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組合からの意見・要望</a:t>
                      </a:r>
                      <a:r>
                        <a:rPr kumimoji="1" lang="en-US" altLang="ja-JP" sz="800" b="0" i="0" u="none" strike="noStrike" kern="1200" cap="none" spc="0" normalizeH="0" baseline="0" noProof="0" dirty="0">
                          <a:ln>
                            <a:noFill/>
                          </a:ln>
                          <a:solidFill>
                            <a:schemeClr val="tx1"/>
                          </a:solidFill>
                          <a:effectLst/>
                          <a:uLnTx/>
                          <a:uFillTx/>
                          <a:latin typeface="+mn-lt"/>
                          <a:ea typeface="+mn-ea"/>
                          <a:cs typeface="+mn-cs"/>
                        </a:rPr>
                        <a:t>〉</a:t>
                      </a: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全館販売体制をどうのように評価へ反映していくのかは、メンバーの関心度が高い。公平性を求める声も出ており、評価制度としての議論が必要である。通年協議で評価フォーマットの見直しを協議しているため、早期に方向性を共有して欲しい。</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p>
                      <a:pPr marL="171450" marR="0" lvl="0" indent="-171450" algn="l" defTabSz="899952" rtl="0" eaLnBrk="1" fontAlgn="auto" latinLnBrk="0" hangingPunct="1">
                        <a:lnSpc>
                          <a:spcPts val="1000"/>
                        </a:lnSpc>
                        <a:spcBef>
                          <a:spcPts val="0"/>
                        </a:spcBef>
                        <a:spcAft>
                          <a:spcPts val="0"/>
                        </a:spcAft>
                        <a:buClrTx/>
                        <a:buSzTx/>
                        <a:buFont typeface="Arial" panose="020B0604020202020204" pitchFamily="34" charset="0"/>
                        <a:buChar char="•"/>
                        <a:tabLst/>
                        <a:defRP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今後の全館販売体制の構築や、百貨店のプロ人材を目指していく上では、複数回の教育機会が必要だと考えており、個人がいつでも学べるような教育体制の構築をお願いしたい。また、実際の現場で学ぶ機会も出てくる可能性があると思うが、</a:t>
                      </a:r>
                      <a:r>
                        <a:rPr kumimoji="1" lang="en-US" altLang="ja-JP" sz="800" b="0" i="0" u="none" strike="noStrike" kern="1200" cap="none" spc="0" normalizeH="0" baseline="0" noProof="0" dirty="0">
                          <a:ln>
                            <a:noFill/>
                          </a:ln>
                          <a:solidFill>
                            <a:schemeClr val="tx1"/>
                          </a:solidFill>
                          <a:effectLst/>
                          <a:uLnTx/>
                          <a:uFillTx/>
                          <a:latin typeface="+mn-lt"/>
                          <a:ea typeface="+mn-ea"/>
                          <a:cs typeface="+mn-cs"/>
                        </a:rPr>
                        <a:t>OJT </a:t>
                      </a:r>
                      <a:r>
                        <a:rPr kumimoji="1" lang="ja-JP" altLang="en-US" sz="800" b="0" i="0" u="none" strike="noStrike" kern="1200" cap="none" spc="0" normalizeH="0" baseline="0" noProof="0" dirty="0">
                          <a:ln>
                            <a:noFill/>
                          </a:ln>
                          <a:solidFill>
                            <a:schemeClr val="tx1"/>
                          </a:solidFill>
                          <a:effectLst/>
                          <a:uLnTx/>
                          <a:uFillTx/>
                          <a:latin typeface="+mn-lt"/>
                          <a:ea typeface="+mn-ea"/>
                          <a:cs typeface="+mn-cs"/>
                        </a:rPr>
                        <a:t>など受け入れる側の体制のフォローもお願いしたい。</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txBody>
                  <a:tcPr marL="69677" marR="69677" marT="34839" marB="348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5681461"/>
                  </a:ext>
                </a:extLst>
              </a:tr>
            </a:tbl>
          </a:graphicData>
        </a:graphic>
      </p:graphicFrame>
      <p:graphicFrame>
        <p:nvGraphicFramePr>
          <p:cNvPr id="13" name="表 13">
            <a:extLst>
              <a:ext uri="{FF2B5EF4-FFF2-40B4-BE49-F238E27FC236}">
                <a16:creationId xmlns:a16="http://schemas.microsoft.com/office/drawing/2014/main" id="{20C11B5C-C56F-7816-87F9-C0BC6C79A2DA}"/>
              </a:ext>
            </a:extLst>
          </p:cNvPr>
          <p:cNvGraphicFramePr>
            <a:graphicFrameLocks noGrp="1"/>
          </p:cNvGraphicFramePr>
          <p:nvPr>
            <p:extLst>
              <p:ext uri="{D42A27DB-BD31-4B8C-83A1-F6EECF244321}">
                <p14:modId xmlns:p14="http://schemas.microsoft.com/office/powerpoint/2010/main" val="3037610942"/>
              </p:ext>
            </p:extLst>
          </p:nvPr>
        </p:nvGraphicFramePr>
        <p:xfrm>
          <a:off x="242127" y="1693327"/>
          <a:ext cx="7111572" cy="1296001"/>
        </p:xfrm>
        <a:graphic>
          <a:graphicData uri="http://schemas.openxmlformats.org/drawingml/2006/table">
            <a:tbl>
              <a:tblPr firstRow="1" bandRow="1">
                <a:tableStyleId>{93296810-A885-4BE3-A3E7-6D5BEEA58F35}</a:tableStyleId>
              </a:tblPr>
              <a:tblGrid>
                <a:gridCol w="1777893">
                  <a:extLst>
                    <a:ext uri="{9D8B030D-6E8A-4147-A177-3AD203B41FA5}">
                      <a16:colId xmlns:a16="http://schemas.microsoft.com/office/drawing/2014/main" val="366993073"/>
                    </a:ext>
                  </a:extLst>
                </a:gridCol>
                <a:gridCol w="1777893">
                  <a:extLst>
                    <a:ext uri="{9D8B030D-6E8A-4147-A177-3AD203B41FA5}">
                      <a16:colId xmlns:a16="http://schemas.microsoft.com/office/drawing/2014/main" val="1804684404"/>
                    </a:ext>
                  </a:extLst>
                </a:gridCol>
                <a:gridCol w="1777893">
                  <a:extLst>
                    <a:ext uri="{9D8B030D-6E8A-4147-A177-3AD203B41FA5}">
                      <a16:colId xmlns:a16="http://schemas.microsoft.com/office/drawing/2014/main" val="3431999181"/>
                    </a:ext>
                  </a:extLst>
                </a:gridCol>
                <a:gridCol w="1777893">
                  <a:extLst>
                    <a:ext uri="{9D8B030D-6E8A-4147-A177-3AD203B41FA5}">
                      <a16:colId xmlns:a16="http://schemas.microsoft.com/office/drawing/2014/main" val="3509199178"/>
                    </a:ext>
                  </a:extLst>
                </a:gridCol>
              </a:tblGrid>
              <a:tr h="198427">
                <a:tc>
                  <a:txBody>
                    <a:bodyPr/>
                    <a:lstStyle/>
                    <a:p>
                      <a:pPr algn="ctr">
                        <a:lnSpc>
                          <a:spcPts val="500"/>
                        </a:lnSpc>
                      </a:pP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gridSpan="3">
                  <a:txBody>
                    <a:bodyPr/>
                    <a:lstStyle/>
                    <a:p>
                      <a:pPr algn="ctr">
                        <a:lnSpc>
                          <a:spcPts val="500"/>
                        </a:lnSpc>
                      </a:pPr>
                      <a:r>
                        <a:rPr kumimoji="1" lang="en-US" altLang="ja-JP" sz="900" dirty="0"/>
                        <a:t>2022</a:t>
                      </a:r>
                      <a:r>
                        <a:rPr kumimoji="1" lang="ja-JP" altLang="en-US" sz="900" dirty="0"/>
                        <a:t>年</a:t>
                      </a:r>
                      <a:r>
                        <a:rPr kumimoji="1" lang="en-US" altLang="ja-JP" sz="900" dirty="0"/>
                        <a:t>10</a:t>
                      </a:r>
                      <a:r>
                        <a:rPr kumimoji="1" lang="ja-JP" altLang="en-US" sz="900" dirty="0"/>
                        <a:t>月</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hMerge="1">
                  <a:txBody>
                    <a:bodyPr/>
                    <a:lstStyle/>
                    <a:p>
                      <a:pPr algn="ctr">
                        <a:lnSpc>
                          <a:spcPts val="800"/>
                        </a:lnSpc>
                      </a:pPr>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hMerge="1">
                  <a:txBody>
                    <a:bodyPr/>
                    <a:lstStyle/>
                    <a:p>
                      <a:pPr algn="ctr">
                        <a:lnSpc>
                          <a:spcPts val="800"/>
                        </a:lnSpc>
                      </a:pPr>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2550617805"/>
                  </a:ext>
                </a:extLst>
              </a:tr>
              <a:tr h="226780">
                <a:tc>
                  <a:txBody>
                    <a:bodyPr/>
                    <a:lstStyle/>
                    <a:p>
                      <a:pPr algn="ctr">
                        <a:lnSpc>
                          <a:spcPts val="500"/>
                        </a:lnSpc>
                      </a:pPr>
                      <a:r>
                        <a:rPr kumimoji="1" lang="ja-JP" altLang="en-US" sz="900" dirty="0">
                          <a:solidFill>
                            <a:schemeClr val="bg1"/>
                          </a:solidFill>
                        </a:rPr>
                        <a:t>項目</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lnSpc>
                          <a:spcPts val="500"/>
                        </a:lnSpc>
                      </a:pPr>
                      <a:r>
                        <a:rPr kumimoji="1" lang="ja-JP" altLang="en-US" sz="900" dirty="0">
                          <a:solidFill>
                            <a:schemeClr val="bg1"/>
                          </a:solidFill>
                        </a:rPr>
                        <a:t>実績</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lnSpc>
                          <a:spcPts val="500"/>
                        </a:lnSpc>
                      </a:pPr>
                      <a:r>
                        <a:rPr kumimoji="1" lang="ja-JP" altLang="en-US" sz="900" dirty="0">
                          <a:solidFill>
                            <a:schemeClr val="bg1"/>
                          </a:solidFill>
                        </a:rPr>
                        <a:t>予算比</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lnSpc>
                          <a:spcPts val="500"/>
                        </a:lnSpc>
                      </a:pPr>
                      <a:r>
                        <a:rPr kumimoji="1" lang="ja-JP" altLang="en-US" sz="900" dirty="0">
                          <a:solidFill>
                            <a:schemeClr val="bg1"/>
                          </a:solidFill>
                        </a:rPr>
                        <a:t>前年比</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547474764"/>
                  </a:ext>
                </a:extLst>
              </a:tr>
              <a:tr h="221736">
                <a:tc>
                  <a:txBody>
                    <a:bodyPr/>
                    <a:lstStyle/>
                    <a:p>
                      <a:pPr algn="ctr">
                        <a:lnSpc>
                          <a:spcPts val="500"/>
                        </a:lnSpc>
                      </a:pPr>
                      <a:r>
                        <a:rPr kumimoji="1" lang="ja-JP" altLang="en-US" sz="900" dirty="0"/>
                        <a:t>売上高</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2,108</a:t>
                      </a:r>
                      <a:r>
                        <a:rPr kumimoji="1" lang="ja-JP" altLang="en-US" sz="900" dirty="0"/>
                        <a:t>百万円</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94</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99</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9873846"/>
                  </a:ext>
                </a:extLst>
              </a:tr>
              <a:tr h="209123">
                <a:tc>
                  <a:txBody>
                    <a:bodyPr/>
                    <a:lstStyle/>
                    <a:p>
                      <a:pPr algn="ctr">
                        <a:lnSpc>
                          <a:spcPts val="500"/>
                        </a:lnSpc>
                      </a:pPr>
                      <a:r>
                        <a:rPr kumimoji="1" lang="ja-JP" altLang="en-US" sz="900" dirty="0"/>
                        <a:t>買上客数</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368,853</a:t>
                      </a:r>
                      <a:r>
                        <a:rPr kumimoji="1" lang="ja-JP" altLang="en-US" sz="900" dirty="0"/>
                        <a:t>人</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78</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85</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4763825"/>
                  </a:ext>
                </a:extLst>
              </a:tr>
              <a:tr h="217770">
                <a:tc>
                  <a:txBody>
                    <a:bodyPr/>
                    <a:lstStyle/>
                    <a:p>
                      <a:pPr algn="ctr">
                        <a:lnSpc>
                          <a:spcPts val="500"/>
                        </a:lnSpc>
                      </a:pPr>
                      <a:r>
                        <a:rPr kumimoji="1" lang="ja-JP" altLang="en-US" sz="900" dirty="0"/>
                        <a:t>客単価</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5,715</a:t>
                      </a:r>
                      <a:r>
                        <a:rPr kumimoji="1" lang="ja-JP" altLang="en-US" sz="900" dirty="0"/>
                        <a:t>円</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117</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117</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9389077"/>
                  </a:ext>
                </a:extLst>
              </a:tr>
              <a:tr h="222165">
                <a:tc>
                  <a:txBody>
                    <a:bodyPr/>
                    <a:lstStyle/>
                    <a:p>
                      <a:pPr algn="ctr">
                        <a:lnSpc>
                          <a:spcPts val="500"/>
                        </a:lnSpc>
                      </a:pPr>
                      <a:r>
                        <a:rPr kumimoji="1" lang="en-US" altLang="ja-JP" sz="900" dirty="0"/>
                        <a:t>MI</a:t>
                      </a:r>
                      <a:r>
                        <a:rPr kumimoji="1" lang="ja-JP" altLang="en-US" sz="900" dirty="0"/>
                        <a:t>カード獲得</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368</a:t>
                      </a:r>
                      <a:r>
                        <a:rPr kumimoji="1" lang="ja-JP" altLang="en-US" sz="900" dirty="0"/>
                        <a:t>件</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54</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127</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9605790"/>
                  </a:ext>
                </a:extLst>
              </a:tr>
            </a:tbl>
          </a:graphicData>
        </a:graphic>
      </p:graphicFrame>
      <p:graphicFrame>
        <p:nvGraphicFramePr>
          <p:cNvPr id="2" name="表 13">
            <a:extLst>
              <a:ext uri="{FF2B5EF4-FFF2-40B4-BE49-F238E27FC236}">
                <a16:creationId xmlns:a16="http://schemas.microsoft.com/office/drawing/2014/main" id="{C614CBC5-21C1-DFD8-095D-81CA81AF00BF}"/>
              </a:ext>
            </a:extLst>
          </p:cNvPr>
          <p:cNvGraphicFramePr>
            <a:graphicFrameLocks noGrp="1"/>
          </p:cNvGraphicFramePr>
          <p:nvPr>
            <p:extLst>
              <p:ext uri="{D42A27DB-BD31-4B8C-83A1-F6EECF244321}">
                <p14:modId xmlns:p14="http://schemas.microsoft.com/office/powerpoint/2010/main" val="853313196"/>
              </p:ext>
            </p:extLst>
          </p:nvPr>
        </p:nvGraphicFramePr>
        <p:xfrm>
          <a:off x="242127" y="4617119"/>
          <a:ext cx="7128001" cy="1079999"/>
        </p:xfrm>
        <a:graphic>
          <a:graphicData uri="http://schemas.openxmlformats.org/drawingml/2006/table">
            <a:tbl>
              <a:tblPr firstRow="1" bandRow="1">
                <a:tableStyleId>{93296810-A885-4BE3-A3E7-6D5BEEA58F35}</a:tableStyleId>
              </a:tblPr>
              <a:tblGrid>
                <a:gridCol w="1065739">
                  <a:extLst>
                    <a:ext uri="{9D8B030D-6E8A-4147-A177-3AD203B41FA5}">
                      <a16:colId xmlns:a16="http://schemas.microsoft.com/office/drawing/2014/main" val="366993073"/>
                    </a:ext>
                  </a:extLst>
                </a:gridCol>
                <a:gridCol w="970832">
                  <a:extLst>
                    <a:ext uri="{9D8B030D-6E8A-4147-A177-3AD203B41FA5}">
                      <a16:colId xmlns:a16="http://schemas.microsoft.com/office/drawing/2014/main" val="1804684404"/>
                    </a:ext>
                  </a:extLst>
                </a:gridCol>
                <a:gridCol w="1018286">
                  <a:extLst>
                    <a:ext uri="{9D8B030D-6E8A-4147-A177-3AD203B41FA5}">
                      <a16:colId xmlns:a16="http://schemas.microsoft.com/office/drawing/2014/main" val="3431999181"/>
                    </a:ext>
                  </a:extLst>
                </a:gridCol>
                <a:gridCol w="1018286">
                  <a:extLst>
                    <a:ext uri="{9D8B030D-6E8A-4147-A177-3AD203B41FA5}">
                      <a16:colId xmlns:a16="http://schemas.microsoft.com/office/drawing/2014/main" val="3509199178"/>
                    </a:ext>
                  </a:extLst>
                </a:gridCol>
                <a:gridCol w="1018286">
                  <a:extLst>
                    <a:ext uri="{9D8B030D-6E8A-4147-A177-3AD203B41FA5}">
                      <a16:colId xmlns:a16="http://schemas.microsoft.com/office/drawing/2014/main" val="1570736624"/>
                    </a:ext>
                  </a:extLst>
                </a:gridCol>
                <a:gridCol w="1018286">
                  <a:extLst>
                    <a:ext uri="{9D8B030D-6E8A-4147-A177-3AD203B41FA5}">
                      <a16:colId xmlns:a16="http://schemas.microsoft.com/office/drawing/2014/main" val="3711640686"/>
                    </a:ext>
                  </a:extLst>
                </a:gridCol>
                <a:gridCol w="1018286">
                  <a:extLst>
                    <a:ext uri="{9D8B030D-6E8A-4147-A177-3AD203B41FA5}">
                      <a16:colId xmlns:a16="http://schemas.microsoft.com/office/drawing/2014/main" val="835019775"/>
                    </a:ext>
                  </a:extLst>
                </a:gridCol>
              </a:tblGrid>
              <a:tr h="215743">
                <a:tc>
                  <a:txBody>
                    <a:bodyPr/>
                    <a:lstStyle/>
                    <a:p>
                      <a:pPr algn="ctr">
                        <a:lnSpc>
                          <a:spcPts val="500"/>
                        </a:lnSpc>
                      </a:pPr>
                      <a:r>
                        <a:rPr kumimoji="1" lang="ja-JP" altLang="en-US" sz="900" dirty="0"/>
                        <a:t>単位：百万円</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gridSpan="3">
                  <a:txBody>
                    <a:bodyPr/>
                    <a:lstStyle/>
                    <a:p>
                      <a:pPr algn="ctr">
                        <a:lnSpc>
                          <a:spcPts val="500"/>
                        </a:lnSpc>
                      </a:pPr>
                      <a:r>
                        <a:rPr kumimoji="1" lang="en-US" altLang="ja-JP" sz="900" dirty="0"/>
                        <a:t>2022</a:t>
                      </a:r>
                      <a:r>
                        <a:rPr kumimoji="1" lang="ja-JP" altLang="en-US" sz="900" dirty="0"/>
                        <a:t>年</a:t>
                      </a:r>
                      <a:r>
                        <a:rPr kumimoji="1" lang="en-US" altLang="ja-JP" sz="900" dirty="0"/>
                        <a:t>10</a:t>
                      </a:r>
                      <a:r>
                        <a:rPr kumimoji="1" lang="ja-JP" altLang="en-US" sz="900" dirty="0"/>
                        <a:t>月</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hMerge="1">
                  <a:txBody>
                    <a:bodyPr/>
                    <a:lstStyle/>
                    <a:p>
                      <a:pPr algn="ctr">
                        <a:lnSpc>
                          <a:spcPts val="800"/>
                        </a:lnSpc>
                      </a:pPr>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hMerge="1">
                  <a:txBody>
                    <a:bodyPr/>
                    <a:lstStyle/>
                    <a:p>
                      <a:pPr algn="ctr">
                        <a:lnSpc>
                          <a:spcPts val="800"/>
                        </a:lnSpc>
                      </a:pPr>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gridSpan="3">
                  <a:txBody>
                    <a:bodyPr/>
                    <a:lstStyle/>
                    <a:p>
                      <a:pPr algn="ctr">
                        <a:lnSpc>
                          <a:spcPts val="500"/>
                        </a:lnSpc>
                      </a:pPr>
                      <a:r>
                        <a:rPr kumimoji="1" lang="en-US" altLang="ja-JP" sz="900" dirty="0"/>
                        <a:t>2022</a:t>
                      </a:r>
                      <a:r>
                        <a:rPr kumimoji="1" lang="ja-JP" altLang="en-US" sz="900" dirty="0"/>
                        <a:t>年</a:t>
                      </a:r>
                      <a:r>
                        <a:rPr kumimoji="1" lang="en-US" altLang="ja-JP" sz="900" dirty="0"/>
                        <a:t>4-10</a:t>
                      </a:r>
                      <a:r>
                        <a:rPr kumimoji="1" lang="ja-JP" altLang="en-US" sz="900" dirty="0"/>
                        <a:t>月累計</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hMerge="1">
                  <a:txBody>
                    <a:bodyPr/>
                    <a:lstStyle/>
                    <a:p>
                      <a:pPr algn="ctr">
                        <a:lnSpc>
                          <a:spcPts val="500"/>
                        </a:lnSpc>
                      </a:pPr>
                      <a:endParaRPr kumimoji="1" lang="ja-JP" altLang="en-US" sz="7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hMerge="1">
                  <a:txBody>
                    <a:bodyPr/>
                    <a:lstStyle/>
                    <a:p>
                      <a:pPr algn="ctr">
                        <a:lnSpc>
                          <a:spcPts val="500"/>
                        </a:lnSpc>
                      </a:pPr>
                      <a:endParaRPr kumimoji="1" lang="ja-JP" altLang="en-US" sz="7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2550617805"/>
                  </a:ext>
                </a:extLst>
              </a:tr>
              <a:tr h="216064">
                <a:tc>
                  <a:txBody>
                    <a:bodyPr/>
                    <a:lstStyle/>
                    <a:p>
                      <a:pPr algn="ctr">
                        <a:lnSpc>
                          <a:spcPts val="500"/>
                        </a:lnSpc>
                      </a:pPr>
                      <a:r>
                        <a:rPr kumimoji="1" lang="ja-JP" altLang="en-US" sz="900" dirty="0">
                          <a:solidFill>
                            <a:schemeClr val="bg1"/>
                          </a:solidFill>
                        </a:rPr>
                        <a:t>項目</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lnSpc>
                          <a:spcPts val="500"/>
                        </a:lnSpc>
                      </a:pPr>
                      <a:r>
                        <a:rPr kumimoji="1" lang="ja-JP" altLang="en-US" sz="900" dirty="0">
                          <a:solidFill>
                            <a:schemeClr val="bg1"/>
                          </a:solidFill>
                        </a:rPr>
                        <a:t>実績</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lnSpc>
                          <a:spcPts val="500"/>
                        </a:lnSpc>
                      </a:pPr>
                      <a:r>
                        <a:rPr kumimoji="1" lang="ja-JP" altLang="en-US" sz="900" dirty="0">
                          <a:solidFill>
                            <a:schemeClr val="bg1"/>
                          </a:solidFill>
                        </a:rPr>
                        <a:t>予算比</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lnSpc>
                          <a:spcPts val="500"/>
                        </a:lnSpc>
                      </a:pPr>
                      <a:r>
                        <a:rPr kumimoji="1" lang="ja-JP" altLang="en-US" sz="900" dirty="0">
                          <a:solidFill>
                            <a:schemeClr val="bg1"/>
                          </a:solidFill>
                        </a:rPr>
                        <a:t>前年比</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lnSpc>
                          <a:spcPts val="500"/>
                        </a:lnSpc>
                      </a:pPr>
                      <a:r>
                        <a:rPr kumimoji="1" lang="ja-JP" altLang="en-US" sz="900" dirty="0">
                          <a:solidFill>
                            <a:schemeClr val="bg1"/>
                          </a:solidFill>
                        </a:rPr>
                        <a:t>実績</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lnSpc>
                          <a:spcPts val="500"/>
                        </a:lnSpc>
                      </a:pPr>
                      <a:r>
                        <a:rPr kumimoji="1" lang="ja-JP" altLang="en-US" sz="900" dirty="0">
                          <a:solidFill>
                            <a:schemeClr val="bg1"/>
                          </a:solidFill>
                        </a:rPr>
                        <a:t>予算差</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lnSpc>
                          <a:spcPts val="500"/>
                        </a:lnSpc>
                      </a:pPr>
                      <a:r>
                        <a:rPr kumimoji="1" lang="ja-JP" altLang="en-US" sz="900" dirty="0">
                          <a:solidFill>
                            <a:schemeClr val="bg1"/>
                          </a:solidFill>
                        </a:rPr>
                        <a:t>前年差</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547474764"/>
                  </a:ext>
                </a:extLst>
              </a:tr>
              <a:tr h="216064">
                <a:tc>
                  <a:txBody>
                    <a:bodyPr/>
                    <a:lstStyle/>
                    <a:p>
                      <a:pPr algn="ctr">
                        <a:lnSpc>
                          <a:spcPts val="500"/>
                        </a:lnSpc>
                      </a:pPr>
                      <a:r>
                        <a:rPr kumimoji="1" lang="ja-JP" altLang="en-US" sz="900" dirty="0"/>
                        <a:t>営業総利益</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519</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97</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102</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3,698</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ja-JP" altLang="en-US" sz="900" dirty="0"/>
                        <a:t>▲</a:t>
                      </a:r>
                      <a:r>
                        <a:rPr kumimoji="1" lang="en-US" altLang="ja-JP" sz="900" dirty="0"/>
                        <a:t>158</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287</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9873846"/>
                  </a:ext>
                </a:extLst>
              </a:tr>
              <a:tr h="216064">
                <a:tc>
                  <a:txBody>
                    <a:bodyPr/>
                    <a:lstStyle/>
                    <a:p>
                      <a:pPr algn="ctr">
                        <a:lnSpc>
                          <a:spcPts val="500"/>
                        </a:lnSpc>
                      </a:pPr>
                      <a:r>
                        <a:rPr kumimoji="1" lang="ja-JP" altLang="en-US" sz="900" dirty="0"/>
                        <a:t>販売管理費</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549</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97</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98</a:t>
                      </a:r>
                      <a:r>
                        <a:rPr kumimoji="1" lang="ja-JP" altLang="en-US" sz="900" dirty="0"/>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3,948</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ja-JP" altLang="en-US" sz="900" dirty="0"/>
                        <a:t>▲</a:t>
                      </a:r>
                      <a:r>
                        <a:rPr kumimoji="1" lang="en-US" altLang="ja-JP" sz="900" dirty="0"/>
                        <a:t>103</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ja-JP" altLang="en-US" sz="900" dirty="0"/>
                        <a:t>▲</a:t>
                      </a:r>
                      <a:r>
                        <a:rPr kumimoji="1" lang="en-US" altLang="ja-JP" sz="900" dirty="0"/>
                        <a:t>60</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4763825"/>
                  </a:ext>
                </a:extLst>
              </a:tr>
              <a:tr h="216064">
                <a:tc>
                  <a:txBody>
                    <a:bodyPr/>
                    <a:lstStyle/>
                    <a:p>
                      <a:pPr algn="ctr">
                        <a:lnSpc>
                          <a:spcPts val="500"/>
                        </a:lnSpc>
                      </a:pPr>
                      <a:r>
                        <a:rPr kumimoji="1" lang="ja-JP" altLang="en-US" sz="900" dirty="0"/>
                        <a:t>営業利益</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ja-JP" altLang="en-US" sz="900" dirty="0"/>
                        <a:t>△</a:t>
                      </a:r>
                      <a:r>
                        <a:rPr kumimoji="1" lang="en-US" altLang="ja-JP" sz="900" dirty="0"/>
                        <a:t>29</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ja-JP" altLang="en-US" sz="900" dirty="0"/>
                        <a:t>▲</a:t>
                      </a:r>
                      <a:r>
                        <a:rPr kumimoji="1" lang="en-US" altLang="ja-JP" sz="900" dirty="0"/>
                        <a:t>4</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20</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ja-JP" altLang="en-US" sz="900" dirty="0"/>
                        <a:t>△</a:t>
                      </a:r>
                      <a:r>
                        <a:rPr kumimoji="1" lang="en-US" altLang="ja-JP" sz="900" dirty="0"/>
                        <a:t>250</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ja-JP" altLang="en-US" sz="900" dirty="0"/>
                        <a:t>▲</a:t>
                      </a:r>
                      <a:r>
                        <a:rPr kumimoji="1" lang="en-US" altLang="ja-JP" sz="900" dirty="0"/>
                        <a:t>55</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500"/>
                        </a:lnSpc>
                      </a:pPr>
                      <a:r>
                        <a:rPr kumimoji="1" lang="en-US" altLang="ja-JP" sz="900" dirty="0"/>
                        <a:t>347</a:t>
                      </a:r>
                      <a:endParaRPr kumimoji="1" lang="ja-JP" altLang="en-US" sz="9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9389077"/>
                  </a:ext>
                </a:extLst>
              </a:tr>
            </a:tbl>
          </a:graphicData>
        </a:graphic>
      </p:graphicFrame>
    </p:spTree>
    <p:extLst>
      <p:ext uri="{BB962C8B-B14F-4D97-AF65-F5344CB8AC3E}">
        <p14:creationId xmlns:p14="http://schemas.microsoft.com/office/powerpoint/2010/main" val="113387495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C47A232C178D74EBF4D796C64A86504" ma:contentTypeVersion="4" ma:contentTypeDescription="新しいドキュメントを作成します。" ma:contentTypeScope="" ma:versionID="4e2f80862b2ab119ee8f871bfbbab040">
  <xsd:schema xmlns:xsd="http://www.w3.org/2001/XMLSchema" xmlns:xs="http://www.w3.org/2001/XMLSchema" xmlns:p="http://schemas.microsoft.com/office/2006/metadata/properties" xmlns:ns2="fb5526b9-b6c7-4352-be0d-e00411a61e14" xmlns:ns3="59f55d45-25c4-4255-8f64-76216f43eff6" targetNamespace="http://schemas.microsoft.com/office/2006/metadata/properties" ma:root="true" ma:fieldsID="2fc87ec4c85a96a05b4225b05698e23b" ns2:_="" ns3:_="">
    <xsd:import namespace="fb5526b9-b6c7-4352-be0d-e00411a61e14"/>
    <xsd:import namespace="59f55d45-25c4-4255-8f64-76216f43eff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5526b9-b6c7-4352-be0d-e00411a61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f55d45-25c4-4255-8f64-76216f43eff6"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6B99D8-0A58-413F-89EE-8C8244AF8A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5526b9-b6c7-4352-be0d-e00411a61e14"/>
    <ds:schemaRef ds:uri="59f55d45-25c4-4255-8f64-76216f43ef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C1B8C7-7D5E-4B31-9C04-62193B2FFC7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12039</TotalTime>
  <Words>1165</Words>
  <Application>Microsoft Office PowerPoint</Application>
  <PresentationFormat>ユーザー設定</PresentationFormat>
  <Paragraphs>121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真山 諒</dc:creator>
  <cp:lastModifiedBy>工藤 翼</cp:lastModifiedBy>
  <cp:revision>45</cp:revision>
  <dcterms:created xsi:type="dcterms:W3CDTF">2022-11-09T06:18:46Z</dcterms:created>
  <dcterms:modified xsi:type="dcterms:W3CDTF">2022-12-18T04:12:09Z</dcterms:modified>
</cp:coreProperties>
</file>