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909300"/>
  <p:notesSz cx="7772400" cy="109093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08"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0E9"/>
    <a:srgbClr val="FFFFCC"/>
    <a:srgbClr val="FFFFFF"/>
    <a:srgbClr val="D4E2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1068" y="-900"/>
      </p:cViewPr>
      <p:guideLst>
        <p:guide orient="horz" pos="2908"/>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3406" y="3381883"/>
            <a:ext cx="6611937" cy="229095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6812" y="6109208"/>
            <a:ext cx="5445125" cy="27273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937" y="2509139"/>
            <a:ext cx="3383756" cy="720013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6056" y="2509139"/>
            <a:ext cx="3383756" cy="720013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937" y="436372"/>
            <a:ext cx="7000875" cy="174548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937" y="2509139"/>
            <a:ext cx="7000875" cy="720013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4775" y="10145649"/>
            <a:ext cx="2489200" cy="54546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937" y="10145649"/>
            <a:ext cx="1789112" cy="54546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11/30/2022</a:t>
            </a:fld>
            <a:endParaRPr lang="en-US"/>
          </a:p>
        </p:txBody>
      </p:sp>
      <p:sp>
        <p:nvSpPr>
          <p:cNvPr id="6" name="Holder 6"/>
          <p:cNvSpPr>
            <a:spLocks noGrp="1"/>
          </p:cNvSpPr>
          <p:nvPr>
            <p:ph type="sldNum" sz="quarter" idx="7"/>
          </p:nvPr>
        </p:nvSpPr>
        <p:spPr>
          <a:xfrm>
            <a:off x="5600700" y="10145649"/>
            <a:ext cx="1789112" cy="54546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791200" y="188677"/>
            <a:ext cx="1804609" cy="610424"/>
          </a:xfrm>
          <a:prstGeom prst="rect">
            <a:avLst/>
          </a:prstGeom>
        </p:spPr>
        <p:txBody>
          <a:bodyPr vert="horz" wrap="square" lIns="0" tIns="12700" rIns="0" bIns="0" rtlCol="0">
            <a:spAutoFit/>
          </a:bodyPr>
          <a:lstStyle/>
          <a:p>
            <a:pPr marL="12700" algn="r">
              <a:lnSpc>
                <a:spcPct val="100000"/>
              </a:lnSpc>
              <a:spcBef>
                <a:spcPts val="1305"/>
              </a:spcBef>
              <a:tabLst>
                <a:tab pos="774065" algn="l"/>
              </a:tabLst>
            </a:pPr>
            <a:r>
              <a:rPr lang="en-US" sz="1400" dirty="0">
                <a:latin typeface="Yu Gothic"/>
                <a:cs typeface="Yu Gothic"/>
              </a:rPr>
              <a:t>Vol.</a:t>
            </a:r>
            <a:r>
              <a:rPr lang="ja-JP" altLang="en-US" sz="1400" dirty="0">
                <a:latin typeface="Yu Gothic"/>
                <a:cs typeface="Yu Gothic"/>
              </a:rPr>
              <a:t>⑫</a:t>
            </a:r>
            <a:r>
              <a:rPr lang="en-US" sz="1400" dirty="0">
                <a:latin typeface="Yu Gothic"/>
                <a:cs typeface="Yu Gothic"/>
              </a:rPr>
              <a:t> </a:t>
            </a:r>
          </a:p>
          <a:p>
            <a:pPr marL="12700" algn="r">
              <a:lnSpc>
                <a:spcPct val="100000"/>
              </a:lnSpc>
              <a:spcBef>
                <a:spcPts val="1305"/>
              </a:spcBef>
              <a:tabLst>
                <a:tab pos="774065" algn="l"/>
              </a:tabLst>
            </a:pPr>
            <a:r>
              <a:rPr lang="en-US" sz="1400" dirty="0">
                <a:latin typeface="Yu Gothic"/>
                <a:cs typeface="Yu Gothic"/>
              </a:rPr>
              <a:t>2022</a:t>
            </a:r>
            <a:r>
              <a:rPr lang="ja-JP" altLang="en-US" sz="1400" dirty="0">
                <a:latin typeface="Yu Gothic"/>
                <a:cs typeface="Yu Gothic"/>
              </a:rPr>
              <a:t>年</a:t>
            </a:r>
            <a:r>
              <a:rPr lang="en-US" altLang="ja-JP" sz="1400" dirty="0">
                <a:latin typeface="Yu Gothic"/>
                <a:cs typeface="Yu Gothic"/>
              </a:rPr>
              <a:t>11</a:t>
            </a:r>
            <a:r>
              <a:rPr lang="ja-JP" altLang="en-US" sz="1400" dirty="0">
                <a:latin typeface="Yu Gothic"/>
                <a:cs typeface="Yu Gothic"/>
              </a:rPr>
              <a:t>月</a:t>
            </a:r>
            <a:r>
              <a:rPr lang="en-US" altLang="ja-JP" sz="1400" dirty="0">
                <a:latin typeface="Yu Gothic"/>
                <a:cs typeface="Yu Gothic"/>
              </a:rPr>
              <a:t>30</a:t>
            </a:r>
            <a:r>
              <a:rPr lang="ja-JP" altLang="en-US" sz="1400" dirty="0">
                <a:latin typeface="Yu Gothic"/>
                <a:cs typeface="Yu Gothic"/>
              </a:rPr>
              <a:t>日発刊</a:t>
            </a:r>
            <a:endParaRPr sz="1400" dirty="0">
              <a:latin typeface="Yu Gothic"/>
              <a:cs typeface="Yu Gothic"/>
            </a:endParaRPr>
          </a:p>
        </p:txBody>
      </p:sp>
      <p:pic>
        <p:nvPicPr>
          <p:cNvPr id="3" name="object 3"/>
          <p:cNvPicPr/>
          <p:nvPr/>
        </p:nvPicPr>
        <p:blipFill>
          <a:blip r:embed="rId2" cstate="print"/>
          <a:stretch>
            <a:fillRect/>
          </a:stretch>
        </p:blipFill>
        <p:spPr>
          <a:xfrm>
            <a:off x="330283" y="200754"/>
            <a:ext cx="1601048" cy="848172"/>
          </a:xfrm>
          <a:prstGeom prst="rect">
            <a:avLst/>
          </a:prstGeom>
        </p:spPr>
      </p:pic>
      <p:sp>
        <p:nvSpPr>
          <p:cNvPr id="4" name="object 4"/>
          <p:cNvSpPr txBox="1"/>
          <p:nvPr/>
        </p:nvSpPr>
        <p:spPr>
          <a:xfrm>
            <a:off x="97825" y="824449"/>
            <a:ext cx="7560309" cy="744435"/>
          </a:xfrm>
          <a:prstGeom prst="rect">
            <a:avLst/>
          </a:prstGeom>
        </p:spPr>
        <p:txBody>
          <a:bodyPr vert="horz" wrap="square" lIns="0" tIns="112395" rIns="0" bIns="0" rtlCol="0">
            <a:spAutoFit/>
          </a:bodyPr>
          <a:lstStyle/>
          <a:p>
            <a:pPr marL="1526540">
              <a:spcBef>
                <a:spcPts val="885"/>
              </a:spcBef>
            </a:pPr>
            <a:r>
              <a:rPr lang="ja-JP" altLang="en-US" sz="2000" b="1" dirty="0">
                <a:solidFill>
                  <a:srgbClr val="385622"/>
                </a:solidFill>
                <a:latin typeface="Yu Gothic"/>
                <a:cs typeface="Yu Gothic"/>
              </a:rPr>
              <a:t>　</a:t>
            </a:r>
            <a:r>
              <a:rPr sz="2000" b="1" dirty="0" err="1">
                <a:solidFill>
                  <a:srgbClr val="385622"/>
                </a:solidFill>
                <a:latin typeface="Yu Gothic"/>
                <a:cs typeface="Yu Gothic"/>
              </a:rPr>
              <a:t>日本橋分会</a:t>
            </a:r>
            <a:r>
              <a:rPr lang="ja-JP" altLang="en-US" sz="2000" b="1" dirty="0">
                <a:solidFill>
                  <a:srgbClr val="385622"/>
                </a:solidFill>
                <a:latin typeface="Yu Gothic"/>
                <a:cs typeface="Yu Gothic"/>
              </a:rPr>
              <a:t>　　</a:t>
            </a:r>
            <a:r>
              <a:rPr lang="en-US" altLang="ja-JP" sz="2000" b="1" dirty="0">
                <a:solidFill>
                  <a:srgbClr val="385622"/>
                </a:solidFill>
                <a:latin typeface="Yu Gothic"/>
                <a:cs typeface="Yu Gothic"/>
              </a:rPr>
              <a:t>10</a:t>
            </a:r>
            <a:r>
              <a:rPr lang="ja-JP" altLang="en-US" sz="2000" b="1" dirty="0">
                <a:solidFill>
                  <a:srgbClr val="385622"/>
                </a:solidFill>
                <a:latin typeface="Yu Gothic"/>
                <a:cs typeface="Yu Gothic"/>
              </a:rPr>
              <a:t>月組合活動ニュース</a:t>
            </a:r>
            <a:endParaRPr sz="2000" dirty="0">
              <a:latin typeface="Yu Gothic"/>
              <a:cs typeface="Yu Gothic"/>
            </a:endParaRPr>
          </a:p>
          <a:p>
            <a:pPr marL="12700">
              <a:lnSpc>
                <a:spcPct val="100000"/>
              </a:lnSpc>
              <a:spcBef>
                <a:spcPts val="620"/>
              </a:spcBef>
            </a:pPr>
            <a:r>
              <a:rPr sz="1600" spc="-5" dirty="0">
                <a:solidFill>
                  <a:srgbClr val="385622"/>
                </a:solidFill>
                <a:latin typeface="Yu Gothic"/>
                <a:cs typeface="Yu Gothic"/>
              </a:rPr>
              <a:t>《</a:t>
            </a:r>
            <a:r>
              <a:rPr lang="en-US" altLang="ja-JP" sz="1600" spc="-5" dirty="0">
                <a:solidFill>
                  <a:srgbClr val="385622"/>
                </a:solidFill>
                <a:latin typeface="Yu Gothic"/>
                <a:cs typeface="Yu Gothic"/>
              </a:rPr>
              <a:t>10</a:t>
            </a:r>
            <a:r>
              <a:rPr sz="1600" spc="-5" dirty="0">
                <a:solidFill>
                  <a:srgbClr val="385622"/>
                </a:solidFill>
                <a:latin typeface="Yu Gothic"/>
                <a:cs typeface="Yu Gothic"/>
              </a:rPr>
              <a:t>月の主</a:t>
            </a:r>
            <a:r>
              <a:rPr sz="1600" spc="-10" dirty="0">
                <a:solidFill>
                  <a:srgbClr val="385622"/>
                </a:solidFill>
                <a:latin typeface="Yu Gothic"/>
                <a:cs typeface="Yu Gothic"/>
              </a:rPr>
              <a:t>な</a:t>
            </a:r>
            <a:r>
              <a:rPr sz="1600" spc="-5" dirty="0">
                <a:solidFill>
                  <a:srgbClr val="385622"/>
                </a:solidFill>
                <a:latin typeface="Yu Gothic"/>
                <a:cs typeface="Yu Gothic"/>
              </a:rPr>
              <a:t>活動》</a:t>
            </a:r>
            <a:endParaRPr sz="1600" dirty="0">
              <a:latin typeface="Yu Gothic"/>
              <a:cs typeface="Yu Gothic"/>
            </a:endParaRPr>
          </a:p>
        </p:txBody>
      </p:sp>
      <p:graphicFrame>
        <p:nvGraphicFramePr>
          <p:cNvPr id="21" name="object 21"/>
          <p:cNvGraphicFramePr>
            <a:graphicFrameLocks noGrp="1"/>
          </p:cNvGraphicFramePr>
          <p:nvPr>
            <p:extLst>
              <p:ext uri="{D42A27DB-BD31-4B8C-83A1-F6EECF244321}">
                <p14:modId xmlns:p14="http://schemas.microsoft.com/office/powerpoint/2010/main" val="157797708"/>
              </p:ext>
            </p:extLst>
          </p:nvPr>
        </p:nvGraphicFramePr>
        <p:xfrm>
          <a:off x="97825" y="1567938"/>
          <a:ext cx="7560309" cy="3256915"/>
        </p:xfrm>
        <a:graphic>
          <a:graphicData uri="http://schemas.openxmlformats.org/drawingml/2006/table">
            <a:tbl>
              <a:tblPr firstRow="1" bandRow="1">
                <a:tableStyleId>{2D5ABB26-0587-4C30-8999-92F81FD0307C}</a:tableStyleId>
              </a:tblPr>
              <a:tblGrid>
                <a:gridCol w="2950428">
                  <a:extLst>
                    <a:ext uri="{9D8B030D-6E8A-4147-A177-3AD203B41FA5}">
                      <a16:colId xmlns:a16="http://schemas.microsoft.com/office/drawing/2014/main" val="20000"/>
                    </a:ext>
                  </a:extLst>
                </a:gridCol>
                <a:gridCol w="4609881">
                  <a:extLst>
                    <a:ext uri="{9D8B030D-6E8A-4147-A177-3AD203B41FA5}">
                      <a16:colId xmlns:a16="http://schemas.microsoft.com/office/drawing/2014/main" val="20001"/>
                    </a:ext>
                  </a:extLst>
                </a:gridCol>
              </a:tblGrid>
              <a:tr h="370320">
                <a:tc>
                  <a:txBody>
                    <a:bodyPr/>
                    <a:lstStyle/>
                    <a:p>
                      <a:pPr algn="ctr">
                        <a:lnSpc>
                          <a:spcPct val="100000"/>
                        </a:lnSpc>
                        <a:spcBef>
                          <a:spcPts val="265"/>
                        </a:spcBef>
                      </a:pPr>
                      <a:endParaRPr lang="en-US" sz="1200" b="1" dirty="0">
                        <a:solidFill>
                          <a:srgbClr val="FFFFFF"/>
                        </a:solidFill>
                        <a:latin typeface="Yu Gothic"/>
                        <a:cs typeface="Yu Gothic"/>
                      </a:endParaRPr>
                    </a:p>
                    <a:p>
                      <a:pPr algn="ctr">
                        <a:lnSpc>
                          <a:spcPct val="100000"/>
                        </a:lnSpc>
                        <a:spcBef>
                          <a:spcPts val="265"/>
                        </a:spcBef>
                      </a:pPr>
                      <a:r>
                        <a:rPr sz="1400" b="1" dirty="0" err="1">
                          <a:solidFill>
                            <a:srgbClr val="FFFFFF"/>
                          </a:solidFill>
                          <a:latin typeface="Yu Gothic"/>
                          <a:cs typeface="Yu Gothic"/>
                        </a:rPr>
                        <a:t>日にちと活動</a:t>
                      </a:r>
                      <a:endParaRPr lang="en-US" sz="1400" b="1" dirty="0">
                        <a:solidFill>
                          <a:srgbClr val="FFFFFF"/>
                        </a:solidFill>
                        <a:latin typeface="Yu Gothic"/>
                        <a:cs typeface="Yu Gothic"/>
                      </a:endParaRPr>
                    </a:p>
                    <a:p>
                      <a:pPr algn="ctr">
                        <a:lnSpc>
                          <a:spcPct val="100000"/>
                        </a:lnSpc>
                        <a:spcBef>
                          <a:spcPts val="265"/>
                        </a:spcBef>
                      </a:pPr>
                      <a:endParaRPr sz="1200" dirty="0">
                        <a:latin typeface="Yu Gothic"/>
                        <a:cs typeface="Yu Gothic"/>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tc>
                  <a:txBody>
                    <a:bodyPr/>
                    <a:lstStyle/>
                    <a:p>
                      <a:pPr marL="1270" algn="ctr">
                        <a:lnSpc>
                          <a:spcPct val="100000"/>
                        </a:lnSpc>
                        <a:spcBef>
                          <a:spcPts val="265"/>
                        </a:spcBef>
                      </a:pPr>
                      <a:endParaRPr lang="en-US" sz="1200" b="1" dirty="0">
                        <a:solidFill>
                          <a:srgbClr val="FFFFFF"/>
                        </a:solidFill>
                        <a:latin typeface="Yu Gothic"/>
                        <a:cs typeface="Yu Gothic"/>
                      </a:endParaRPr>
                    </a:p>
                    <a:p>
                      <a:pPr marL="1270" algn="ctr">
                        <a:lnSpc>
                          <a:spcPct val="100000"/>
                        </a:lnSpc>
                        <a:spcBef>
                          <a:spcPts val="265"/>
                        </a:spcBef>
                      </a:pPr>
                      <a:r>
                        <a:rPr sz="1400" b="1" dirty="0">
                          <a:solidFill>
                            <a:srgbClr val="FFFFFF"/>
                          </a:solidFill>
                          <a:latin typeface="Yu Gothic"/>
                          <a:cs typeface="Yu Gothic"/>
                        </a:rPr>
                        <a:t>内</a:t>
                      </a:r>
                      <a:r>
                        <a:rPr lang="ja-JP" altLang="en-US" sz="1400" b="1" dirty="0">
                          <a:solidFill>
                            <a:srgbClr val="FFFFFF"/>
                          </a:solidFill>
                          <a:latin typeface="Yu Gothic"/>
                          <a:cs typeface="Yu Gothic"/>
                        </a:rPr>
                        <a:t>　　</a:t>
                      </a:r>
                      <a:r>
                        <a:rPr sz="1400" b="1" dirty="0">
                          <a:solidFill>
                            <a:srgbClr val="FFFFFF"/>
                          </a:solidFill>
                          <a:latin typeface="Yu Gothic"/>
                          <a:cs typeface="Yu Gothic"/>
                        </a:rPr>
                        <a:t>容</a:t>
                      </a:r>
                      <a:endParaRPr sz="1400" dirty="0">
                        <a:latin typeface="Yu Gothic"/>
                        <a:cs typeface="Yu Gothic"/>
                      </a:endParaRPr>
                    </a:p>
                  </a:txBody>
                  <a:tcPr marL="0" marR="0" marT="336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extLst>
                  <a:ext uri="{0D108BD9-81ED-4DB2-BD59-A6C34878D82A}">
                    <a16:rowId xmlns:a16="http://schemas.microsoft.com/office/drawing/2014/main" val="10000"/>
                  </a:ext>
                </a:extLst>
              </a:tr>
              <a:tr h="435283">
                <a:tc>
                  <a:txBody>
                    <a:bodyPr/>
                    <a:lstStyle/>
                    <a:p>
                      <a:pPr marL="90805" marR="0" lvl="0" indent="0" algn="l" defTabSz="914400" eaLnBrk="1" fontAlgn="auto" latinLnBrk="0" hangingPunct="1">
                        <a:lnSpc>
                          <a:spcPct val="100000"/>
                        </a:lnSpc>
                        <a:spcBef>
                          <a:spcPts val="0"/>
                        </a:spcBef>
                        <a:spcAft>
                          <a:spcPts val="0"/>
                        </a:spcAft>
                        <a:buClrTx/>
                        <a:buSzTx/>
                        <a:buFontTx/>
                        <a:buNone/>
                        <a:tabLst/>
                        <a:defRPr/>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10</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月</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14</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日（金）</a:t>
                      </a:r>
                      <a:endParaRPr lang="en-US" altLang="ja-JP" sz="1100" b="1" dirty="0">
                        <a:solidFill>
                          <a:srgbClr val="385622"/>
                        </a:solidFill>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労使</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　フェロー社員・エルダーフェロー</a:t>
                      </a:r>
                    </a:p>
                    <a:p>
                      <a:pPr marL="90805" marR="0" lvl="0" indent="0" algn="l" defTabSz="914400" eaLnBrk="1" fontAlgn="auto" latinLnBrk="0" hangingPunct="1">
                        <a:lnSpc>
                          <a:spcPct val="100000"/>
                        </a:lnSpc>
                        <a:spcBef>
                          <a:spcPts val="0"/>
                        </a:spcBef>
                        <a:spcAft>
                          <a:spcPts val="0"/>
                        </a:spcAft>
                        <a:buClrTx/>
                        <a:buSzTx/>
                        <a:buFontTx/>
                        <a:buNone/>
                        <a:tabLst/>
                        <a:defRPr/>
                      </a:pP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職種区分統合に関する労使確認会</a:t>
                      </a:r>
                    </a:p>
                    <a:p>
                      <a:pPr marL="90805" marR="0" lvl="0" indent="0" algn="l" defTabSz="914400" eaLnBrk="1" fontAlgn="auto" latinLnBrk="0" hangingPunct="1">
                        <a:lnSpc>
                          <a:spcPct val="100000"/>
                        </a:lnSpc>
                        <a:spcBef>
                          <a:spcPts val="0"/>
                        </a:spcBef>
                        <a:spcAft>
                          <a:spcPts val="0"/>
                        </a:spcAft>
                        <a:buClrTx/>
                        <a:buSzTx/>
                        <a:buFontTx/>
                        <a:buNone/>
                        <a:tabLst/>
                        <a:defRPr/>
                      </a:pPr>
                      <a:endParaRPr lang="ja-JP" altLang="en-US" sz="1100" b="1" dirty="0">
                        <a:solidFill>
                          <a:srgbClr val="385622"/>
                        </a:solidFill>
                        <a:latin typeface="游ゴシック" panose="020B0400000000000000" pitchFamily="50" charset="-128"/>
                        <a:ea typeface="游ゴシック" panose="020B0400000000000000" pitchFamily="50" charset="-128"/>
                        <a:cs typeface="Yu Gothic"/>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4E2CF"/>
                    </a:solidFill>
                  </a:tcPr>
                </a:tc>
                <a:tc>
                  <a:txBody>
                    <a:bodyPr/>
                    <a:lstStyle/>
                    <a:p>
                      <a:pPr marL="92075" marR="0" lvl="0" indent="0" algn="l" defTabSz="914400" eaLnBrk="1" fontAlgn="auto" latinLnBrk="0" hangingPunct="1">
                        <a:lnSpc>
                          <a:spcPct val="100000"/>
                        </a:lnSpc>
                        <a:spcBef>
                          <a:spcPts val="0"/>
                        </a:spcBef>
                        <a:spcAft>
                          <a:spcPts val="0"/>
                        </a:spcAft>
                        <a:buClrTx/>
                        <a:buSzTx/>
                        <a:buFontTx/>
                        <a:buNone/>
                        <a:tabLst/>
                        <a:defRPr/>
                      </a:pPr>
                      <a:r>
                        <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10</a:t>
                      </a: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月に職種区分統合されたフェロー社員・エルダーフェローの</a:t>
                      </a:r>
                      <a:endPar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p>
                      <a:pPr marL="92075" marR="0" lvl="0" indent="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働く環境について労使で意見交換を行いました。</a:t>
                      </a:r>
                    </a:p>
                    <a:p>
                      <a:pPr marL="92075" marR="0" lvl="0" indent="0" algn="l"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txBody>
                  <a:tcPr marL="0" marR="0" marT="118110"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4E2CF"/>
                    </a:solidFill>
                  </a:tcPr>
                </a:tc>
                <a:extLst>
                  <a:ext uri="{0D108BD9-81ED-4DB2-BD59-A6C34878D82A}">
                    <a16:rowId xmlns:a16="http://schemas.microsoft.com/office/drawing/2014/main" val="3819310657"/>
                  </a:ext>
                </a:extLst>
              </a:tr>
              <a:tr h="435283">
                <a:tc>
                  <a:txBody>
                    <a:bodyPr/>
                    <a:lstStyle/>
                    <a:p>
                      <a:pPr marL="90805" marR="0" lvl="0" indent="0" algn="l" defTabSz="914400" eaLnBrk="1" fontAlgn="auto" latinLnBrk="0" hangingPunct="1">
                        <a:lnSpc>
                          <a:spcPct val="100000"/>
                        </a:lnSpc>
                        <a:spcBef>
                          <a:spcPts val="0"/>
                        </a:spcBef>
                        <a:spcAft>
                          <a:spcPts val="0"/>
                        </a:spcAft>
                        <a:buClrTx/>
                        <a:buSzTx/>
                        <a:buFontTx/>
                        <a:buNone/>
                        <a:tabLst/>
                        <a:defRPr/>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10</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月</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21</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日（金）</a:t>
                      </a:r>
                      <a:endParaRPr lang="en-US" altLang="ja-JP" sz="1100" b="1" dirty="0">
                        <a:solidFill>
                          <a:srgbClr val="385622"/>
                        </a:solidFill>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労使</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営業統括部営業運営部</a:t>
                      </a:r>
                      <a:endParaRPr lang="en-US" altLang="ja-JP" sz="1100" b="1" dirty="0">
                        <a:solidFill>
                          <a:srgbClr val="385622"/>
                        </a:solidFill>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橋爪部長・佐藤部長ミーティング</a:t>
                      </a:r>
                      <a:endParaRPr lang="en-US" altLang="ja-JP" sz="1100" b="1" dirty="0">
                        <a:solidFill>
                          <a:srgbClr val="385622"/>
                        </a:solidFill>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endParaRPr lang="en-US" altLang="ja-JP" sz="1100" b="1" dirty="0">
                        <a:solidFill>
                          <a:srgbClr val="385622"/>
                        </a:solidFill>
                        <a:latin typeface="游ゴシック" panose="020B0400000000000000" pitchFamily="50" charset="-128"/>
                        <a:ea typeface="游ゴシック" panose="020B0400000000000000" pitchFamily="50" charset="-128"/>
                        <a:cs typeface="Yu Gothic"/>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EBF0E9"/>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  『2022</a:t>
                      </a: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年度お中元応援</a:t>
                      </a:r>
                      <a:r>
                        <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a:t>
                      </a: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アンケートで集めた現場の声を基に</a:t>
                      </a:r>
                      <a:endPar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  </a:t>
                      </a: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お中元振返りとお歳暮の取組みについて労使で意見交換を行いました。</a:t>
                      </a:r>
                      <a:endPar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p>
                      <a:pPr marL="0" marR="0" lvl="0" indent="0" algn="l"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txBody>
                  <a:tcPr marL="0" marR="0" marT="118110"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EBF0E9"/>
                    </a:solidFill>
                  </a:tcPr>
                </a:tc>
                <a:extLst>
                  <a:ext uri="{0D108BD9-81ED-4DB2-BD59-A6C34878D82A}">
                    <a16:rowId xmlns:a16="http://schemas.microsoft.com/office/drawing/2014/main" val="2314043853"/>
                  </a:ext>
                </a:extLst>
              </a:tr>
              <a:tr h="435283">
                <a:tc>
                  <a:txBody>
                    <a:bodyPr/>
                    <a:lstStyle/>
                    <a:p>
                      <a:pPr marL="90805" algn="l">
                        <a:lnSpc>
                          <a:spcPct val="100000"/>
                        </a:lnSpc>
                        <a:spcBef>
                          <a:spcPts val="270"/>
                        </a:spcBef>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10</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月</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28</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日</a:t>
                      </a:r>
                      <a:r>
                        <a:rPr lang="zh-TW" altLang="en-US" sz="1100" b="1" spc="-15"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spc="-15" dirty="0">
                          <a:solidFill>
                            <a:srgbClr val="385622"/>
                          </a:solidFill>
                          <a:latin typeface="游ゴシック" panose="020B0400000000000000" pitchFamily="50" charset="-128"/>
                          <a:ea typeface="游ゴシック" panose="020B0400000000000000" pitchFamily="50" charset="-128"/>
                          <a:cs typeface="Yu Gothic"/>
                        </a:rPr>
                        <a:t>金</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a:t>
                      </a:r>
                      <a:endParaRPr lang="zh-TW" altLang="en-US" sz="1100" dirty="0">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r>
                        <a:rPr lang="en-US" altLang="zh-TW" sz="1100" b="1" dirty="0">
                          <a:solidFill>
                            <a:srgbClr val="385622"/>
                          </a:solidFill>
                          <a:latin typeface="游ゴシック" panose="020B0400000000000000" pitchFamily="50" charset="-128"/>
                          <a:ea typeface="游ゴシック" panose="020B0400000000000000" pitchFamily="50" charset="-128"/>
                          <a:cs typeface="Yu Gothic"/>
                        </a:rPr>
                        <a:t>【</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労使</a:t>
                      </a:r>
                      <a:r>
                        <a:rPr lang="en-US" altLang="zh-TW" sz="1100" b="1" dirty="0">
                          <a:solidFill>
                            <a:srgbClr val="385622"/>
                          </a:solidFill>
                          <a:latin typeface="游ゴシック" panose="020B0400000000000000" pitchFamily="50" charset="-128"/>
                          <a:ea typeface="游ゴシック" panose="020B0400000000000000" pitchFamily="50" charset="-128"/>
                          <a:cs typeface="Yu Gothic"/>
                        </a:rPr>
                        <a:t>】</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安全衛生委員会</a:t>
                      </a:r>
                      <a:endParaRPr lang="en-US" altLang="zh-TW" sz="1100" b="1" dirty="0">
                        <a:solidFill>
                          <a:srgbClr val="385622"/>
                        </a:solidFill>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endParaRPr lang="zh-TW" altLang="en-US" sz="1100" dirty="0">
                        <a:latin typeface="游ゴシック" panose="020B0400000000000000" pitchFamily="50" charset="-128"/>
                        <a:ea typeface="游ゴシック" panose="020B0400000000000000" pitchFamily="50" charset="-128"/>
                        <a:cs typeface="Yu Gothic"/>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D4E2CF"/>
                    </a:solidFill>
                  </a:tcPr>
                </a:tc>
                <a:tc>
                  <a:txBody>
                    <a:bodyPr/>
                    <a:lstStyle/>
                    <a:p>
                      <a:pPr marL="92075" marR="0" lvl="0" indent="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rPr>
                        <a:t>店内環境と労務状況を確認しています。</a:t>
                      </a:r>
                      <a:endParaRPr kumimoji="0" lang="en-US" altLang="ja-JP"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p>
                      <a:pPr marL="92075" marR="0" lvl="0" indent="0" algn="l"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385622"/>
                        </a:solidFill>
                        <a:effectLst/>
                        <a:uLnTx/>
                        <a:uFillTx/>
                        <a:latin typeface="游ゴシック" panose="020B0400000000000000" pitchFamily="50" charset="-128"/>
                        <a:ea typeface="游ゴシック" panose="020B0400000000000000" pitchFamily="50" charset="-128"/>
                        <a:cs typeface="Yu Gothic"/>
                      </a:endParaRPr>
                    </a:p>
                  </a:txBody>
                  <a:tcPr marL="0" marR="0" marT="118110"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D4E2CF"/>
                    </a:solidFill>
                  </a:tcPr>
                </a:tc>
                <a:extLst>
                  <a:ext uri="{0D108BD9-81ED-4DB2-BD59-A6C34878D82A}">
                    <a16:rowId xmlns:a16="http://schemas.microsoft.com/office/drawing/2014/main" val="1505387693"/>
                  </a:ext>
                </a:extLst>
              </a:tr>
              <a:tr h="454913">
                <a:tc>
                  <a:txBody>
                    <a:bodyPr/>
                    <a:lstStyle/>
                    <a:p>
                      <a:pPr marL="90805" algn="l">
                        <a:lnSpc>
                          <a:spcPct val="100000"/>
                        </a:lnSpc>
                        <a:spcBef>
                          <a:spcPts val="270"/>
                        </a:spcBef>
                      </a:pP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10</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月</a:t>
                      </a:r>
                      <a:r>
                        <a:rPr lang="en-US" altLang="ja-JP" sz="1100" b="1" dirty="0">
                          <a:solidFill>
                            <a:srgbClr val="385622"/>
                          </a:solidFill>
                          <a:latin typeface="游ゴシック" panose="020B0400000000000000" pitchFamily="50" charset="-128"/>
                          <a:ea typeface="游ゴシック" panose="020B0400000000000000" pitchFamily="50" charset="-128"/>
                          <a:cs typeface="Yu Gothic"/>
                        </a:rPr>
                        <a:t>28</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日</a:t>
                      </a:r>
                      <a:r>
                        <a:rPr lang="zh-TW" altLang="en-US" sz="1100" b="1" spc="-15"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spc="-15" dirty="0">
                          <a:solidFill>
                            <a:srgbClr val="385622"/>
                          </a:solidFill>
                          <a:latin typeface="游ゴシック" panose="020B0400000000000000" pitchFamily="50" charset="-128"/>
                          <a:ea typeface="游ゴシック" panose="020B0400000000000000" pitchFamily="50" charset="-128"/>
                          <a:cs typeface="Yu Gothic"/>
                        </a:rPr>
                        <a:t>金</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a:t>
                      </a:r>
                      <a:endParaRPr lang="zh-TW" altLang="en-US" sz="1100" dirty="0">
                        <a:latin typeface="游ゴシック" panose="020B0400000000000000" pitchFamily="50" charset="-128"/>
                        <a:ea typeface="游ゴシック" panose="020B0400000000000000" pitchFamily="50" charset="-128"/>
                        <a:cs typeface="Yu Gothic"/>
                      </a:endParaRPr>
                    </a:p>
                    <a:p>
                      <a:pPr marL="90805" marR="0" lvl="0" indent="0" algn="l" defTabSz="914400" eaLnBrk="1" fontAlgn="auto" latinLnBrk="0" hangingPunct="1">
                        <a:lnSpc>
                          <a:spcPct val="100000"/>
                        </a:lnSpc>
                        <a:spcBef>
                          <a:spcPts val="0"/>
                        </a:spcBef>
                        <a:spcAft>
                          <a:spcPts val="0"/>
                        </a:spcAft>
                        <a:buClrTx/>
                        <a:buSzTx/>
                        <a:buFontTx/>
                        <a:buNone/>
                        <a:tabLst/>
                        <a:defRPr/>
                      </a:pPr>
                      <a:r>
                        <a:rPr lang="en-US" altLang="zh-TW" sz="1100" b="1" dirty="0">
                          <a:solidFill>
                            <a:srgbClr val="385622"/>
                          </a:solidFill>
                          <a:latin typeface="游ゴシック" panose="020B0400000000000000" pitchFamily="50" charset="-128"/>
                          <a:ea typeface="游ゴシック" panose="020B0400000000000000" pitchFamily="50" charset="-128"/>
                          <a:cs typeface="Yu Gothic"/>
                        </a:rPr>
                        <a:t>【</a:t>
                      </a:r>
                      <a:r>
                        <a:rPr lang="zh-TW" altLang="en-US" sz="1100" b="1" dirty="0">
                          <a:solidFill>
                            <a:srgbClr val="385622"/>
                          </a:solidFill>
                          <a:latin typeface="游ゴシック" panose="020B0400000000000000" pitchFamily="50" charset="-128"/>
                          <a:ea typeface="游ゴシック" panose="020B0400000000000000" pitchFamily="50" charset="-128"/>
                          <a:cs typeface="Yu Gothic"/>
                        </a:rPr>
                        <a:t>労使</a:t>
                      </a:r>
                      <a:r>
                        <a:rPr lang="en-US" altLang="zh-TW" sz="11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100" b="1" dirty="0">
                          <a:solidFill>
                            <a:srgbClr val="385622"/>
                          </a:solidFill>
                          <a:latin typeface="游ゴシック" panose="020B0400000000000000" pitchFamily="50" charset="-128"/>
                          <a:ea typeface="游ゴシック" panose="020B0400000000000000" pitchFamily="50" charset="-128"/>
                          <a:cs typeface="Yu Gothic"/>
                        </a:rPr>
                        <a:t>時間管理確認会</a:t>
                      </a:r>
                      <a:endParaRPr sz="1100" dirty="0">
                        <a:latin typeface="游ゴシック" panose="020B0400000000000000" pitchFamily="50" charset="-128"/>
                        <a:ea typeface="游ゴシック" panose="020B0400000000000000" pitchFamily="50" charset="-128"/>
                        <a:cs typeface="Yu Gothic"/>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rgbClr val="EBF0E9"/>
                    </a:solidFill>
                  </a:tcPr>
                </a:tc>
                <a:tc>
                  <a:txBody>
                    <a:bodyPr/>
                    <a:lstStyle/>
                    <a:p>
                      <a:pPr marL="92075" marR="0" lvl="0" indent="0" algn="l" defTabSz="914400" eaLnBrk="1" fontAlgn="auto" latinLnBrk="0" hangingPunct="1">
                        <a:lnSpc>
                          <a:spcPct val="100000"/>
                        </a:lnSpc>
                        <a:spcBef>
                          <a:spcPts val="0"/>
                        </a:spcBef>
                        <a:spcAft>
                          <a:spcPts val="0"/>
                        </a:spcAft>
                        <a:buClrTx/>
                        <a:buSzTx/>
                        <a:buFontTx/>
                        <a:buNone/>
                        <a:tabLst/>
                        <a:defRPr/>
                      </a:pPr>
                      <a:r>
                        <a:rPr lang="ja-JP" altLang="en-US" sz="1100" dirty="0">
                          <a:solidFill>
                            <a:srgbClr val="657D55"/>
                          </a:solidFill>
                          <a:latin typeface="游ゴシック" panose="020B0400000000000000" pitchFamily="50" charset="-128"/>
                          <a:ea typeface="游ゴシック" panose="020B0400000000000000" pitchFamily="50" charset="-128"/>
                        </a:rPr>
                        <a:t>労使で定めた一定の長時間労働者（</a:t>
                      </a:r>
                      <a:r>
                        <a:rPr lang="en-US" altLang="ja-JP" sz="1100" dirty="0">
                          <a:solidFill>
                            <a:srgbClr val="657D55"/>
                          </a:solidFill>
                          <a:latin typeface="游ゴシック" panose="020B0400000000000000" pitchFamily="50" charset="-128"/>
                          <a:ea typeface="游ゴシック" panose="020B0400000000000000" pitchFamily="50" charset="-128"/>
                        </a:rPr>
                        <a:t>9</a:t>
                      </a:r>
                      <a:r>
                        <a:rPr lang="ja-JP" altLang="en-US" sz="1100" dirty="0">
                          <a:solidFill>
                            <a:srgbClr val="657D55"/>
                          </a:solidFill>
                          <a:latin typeface="游ゴシック" panose="020B0400000000000000" pitchFamily="50" charset="-128"/>
                          <a:ea typeface="游ゴシック" panose="020B0400000000000000" pitchFamily="50" charset="-128"/>
                        </a:rPr>
                        <a:t>月対象者）の状況確認と改善</a:t>
                      </a:r>
                      <a:endParaRPr lang="en-US" altLang="ja-JP" sz="1100" dirty="0">
                        <a:solidFill>
                          <a:srgbClr val="657D55"/>
                        </a:solidFill>
                        <a:latin typeface="游ゴシック" panose="020B0400000000000000" pitchFamily="50" charset="-128"/>
                        <a:ea typeface="游ゴシック" panose="020B0400000000000000" pitchFamily="50" charset="-128"/>
                      </a:endParaRPr>
                    </a:p>
                    <a:p>
                      <a:pPr marL="92075" marR="0" lvl="0" indent="0" algn="l" defTabSz="914400" eaLnBrk="1" fontAlgn="auto" latinLnBrk="0" hangingPunct="1">
                        <a:lnSpc>
                          <a:spcPct val="100000"/>
                        </a:lnSpc>
                        <a:spcBef>
                          <a:spcPts val="0"/>
                        </a:spcBef>
                        <a:spcAft>
                          <a:spcPts val="0"/>
                        </a:spcAft>
                        <a:buClrTx/>
                        <a:buSzTx/>
                        <a:buFontTx/>
                        <a:buNone/>
                        <a:tabLst/>
                        <a:defRPr/>
                      </a:pPr>
                      <a:r>
                        <a:rPr lang="ja-JP" altLang="en-US" sz="1100" dirty="0">
                          <a:solidFill>
                            <a:srgbClr val="657D55"/>
                          </a:solidFill>
                          <a:latin typeface="游ゴシック" panose="020B0400000000000000" pitchFamily="50" charset="-128"/>
                          <a:ea typeface="游ゴシック" panose="020B0400000000000000" pitchFamily="50" charset="-128"/>
                        </a:rPr>
                        <a:t>に向けた取組み等について話し合いました。</a:t>
                      </a:r>
                      <a:endParaRPr lang="en-US" altLang="ja-JP" sz="1100" dirty="0">
                        <a:solidFill>
                          <a:srgbClr val="657D55"/>
                        </a:solidFill>
                        <a:latin typeface="游ゴシック" panose="020B0400000000000000" pitchFamily="50" charset="-128"/>
                        <a:ea typeface="游ゴシック" panose="020B0400000000000000" pitchFamily="50" charset="-128"/>
                      </a:endParaRPr>
                    </a:p>
                    <a:p>
                      <a:pPr marL="92075" marR="0" lvl="0" indent="0" algn="l" defTabSz="914400" eaLnBrk="1" fontAlgn="auto" latinLnBrk="0" hangingPunct="1">
                        <a:lnSpc>
                          <a:spcPct val="100000"/>
                        </a:lnSpc>
                        <a:spcBef>
                          <a:spcPts val="0"/>
                        </a:spcBef>
                        <a:spcAft>
                          <a:spcPts val="0"/>
                        </a:spcAft>
                        <a:buClrTx/>
                        <a:buSzTx/>
                        <a:buFontTx/>
                        <a:buNone/>
                        <a:tabLst/>
                        <a:defRPr/>
                      </a:pPr>
                      <a:endParaRPr lang="ja-JP" altLang="en-US" sz="1100" dirty="0">
                        <a:solidFill>
                          <a:srgbClr val="657D55"/>
                        </a:solidFill>
                        <a:latin typeface="游ゴシック" panose="020B0400000000000000" pitchFamily="50" charset="-128"/>
                        <a:ea typeface="游ゴシック" panose="020B0400000000000000" pitchFamily="50" charset="-128"/>
                      </a:endParaRPr>
                    </a:p>
                  </a:txBody>
                  <a:tcPr marL="0" marR="0" marT="118110"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rgbClr val="EBF0E9"/>
                    </a:solidFill>
                  </a:tcPr>
                </a:tc>
                <a:extLst>
                  <a:ext uri="{0D108BD9-81ED-4DB2-BD59-A6C34878D82A}">
                    <a16:rowId xmlns:a16="http://schemas.microsoft.com/office/drawing/2014/main" val="3780264957"/>
                  </a:ext>
                </a:extLst>
              </a:tr>
            </a:tbl>
          </a:graphicData>
        </a:graphic>
      </p:graphicFrame>
      <p:sp>
        <p:nvSpPr>
          <p:cNvPr id="20" name="object 19">
            <a:extLst>
              <a:ext uri="{FF2B5EF4-FFF2-40B4-BE49-F238E27FC236}">
                <a16:creationId xmlns:a16="http://schemas.microsoft.com/office/drawing/2014/main" id="{F2E06DDC-3C65-8138-CFBB-1A3D2B2AB3AA}"/>
              </a:ext>
            </a:extLst>
          </p:cNvPr>
          <p:cNvSpPr txBox="1"/>
          <p:nvPr/>
        </p:nvSpPr>
        <p:spPr>
          <a:xfrm>
            <a:off x="123996" y="10506826"/>
            <a:ext cx="1002030" cy="345440"/>
          </a:xfrm>
          <a:prstGeom prst="rect">
            <a:avLst/>
          </a:prstGeom>
        </p:spPr>
        <p:txBody>
          <a:bodyPr vert="horz" wrap="square" lIns="0" tIns="12065" rIns="0" bIns="0" rtlCol="0">
            <a:spAutoFit/>
          </a:bodyPr>
          <a:lstStyle/>
          <a:p>
            <a:pPr marL="2540" algn="ctr">
              <a:lnSpc>
                <a:spcPct val="100000"/>
              </a:lnSpc>
              <a:spcBef>
                <a:spcPts val="95"/>
              </a:spcBef>
            </a:pPr>
            <a:r>
              <a:rPr sz="700" spc="-5" dirty="0">
                <a:solidFill>
                  <a:srgbClr val="385622"/>
                </a:solidFill>
                <a:latin typeface="Yu Gothic"/>
                <a:cs typeface="Yu Gothic"/>
              </a:rPr>
              <a:t>&lt;イ</a:t>
            </a:r>
            <a:r>
              <a:rPr sz="700" spc="5" dirty="0">
                <a:solidFill>
                  <a:srgbClr val="385622"/>
                </a:solidFill>
                <a:latin typeface="Yu Gothic"/>
                <a:cs typeface="Yu Gothic"/>
              </a:rPr>
              <a:t>ン</a:t>
            </a:r>
            <a:r>
              <a:rPr sz="700" spc="-5" dirty="0">
                <a:solidFill>
                  <a:srgbClr val="385622"/>
                </a:solidFill>
                <a:latin typeface="Yu Gothic"/>
                <a:cs typeface="Yu Gothic"/>
              </a:rPr>
              <a:t>グち</a:t>
            </a:r>
            <a:r>
              <a:rPr sz="700" spc="5" dirty="0">
                <a:solidFill>
                  <a:srgbClr val="385622"/>
                </a:solidFill>
                <a:latin typeface="Yu Gothic"/>
                <a:cs typeface="Yu Gothic"/>
              </a:rPr>
              <a:t>ゃ</a:t>
            </a:r>
            <a:r>
              <a:rPr sz="700" spc="-5" dirty="0">
                <a:solidFill>
                  <a:srgbClr val="385622"/>
                </a:solidFill>
                <a:latin typeface="Yu Gothic"/>
                <a:cs typeface="Yu Gothic"/>
              </a:rPr>
              <a:t>ん&gt;</a:t>
            </a:r>
            <a:endParaRPr sz="700" dirty="0">
              <a:latin typeface="Yu Gothic"/>
              <a:cs typeface="Yu Gothic"/>
            </a:endParaRPr>
          </a:p>
          <a:p>
            <a:pPr marL="635" algn="ctr">
              <a:lnSpc>
                <a:spcPct val="100000"/>
              </a:lnSpc>
            </a:pPr>
            <a:r>
              <a:rPr sz="700" spc="-5" dirty="0">
                <a:solidFill>
                  <a:srgbClr val="385622"/>
                </a:solidFill>
                <a:latin typeface="Yu Gothic"/>
                <a:cs typeface="Yu Gothic"/>
              </a:rPr>
              <a:t>ＩＭＧＵ公式</a:t>
            </a:r>
            <a:endParaRPr sz="700" dirty="0">
              <a:latin typeface="Yu Gothic"/>
              <a:cs typeface="Yu Gothic"/>
            </a:endParaRPr>
          </a:p>
          <a:p>
            <a:pPr algn="ctr">
              <a:lnSpc>
                <a:spcPct val="100000"/>
              </a:lnSpc>
            </a:pPr>
            <a:r>
              <a:rPr sz="700" spc="-5" dirty="0">
                <a:solidFill>
                  <a:srgbClr val="385622"/>
                </a:solidFill>
                <a:latin typeface="Yu Gothic"/>
                <a:cs typeface="Yu Gothic"/>
              </a:rPr>
              <a:t>マスコ</a:t>
            </a:r>
            <a:r>
              <a:rPr sz="700" spc="5" dirty="0">
                <a:solidFill>
                  <a:srgbClr val="385622"/>
                </a:solidFill>
                <a:latin typeface="Yu Gothic"/>
                <a:cs typeface="Yu Gothic"/>
              </a:rPr>
              <a:t>ッ</a:t>
            </a:r>
            <a:r>
              <a:rPr sz="700" spc="-5" dirty="0">
                <a:solidFill>
                  <a:srgbClr val="385622"/>
                </a:solidFill>
                <a:latin typeface="Yu Gothic"/>
                <a:cs typeface="Yu Gothic"/>
              </a:rPr>
              <a:t>トキ</a:t>
            </a:r>
            <a:r>
              <a:rPr sz="700" spc="5" dirty="0">
                <a:solidFill>
                  <a:srgbClr val="385622"/>
                </a:solidFill>
                <a:latin typeface="Yu Gothic"/>
                <a:cs typeface="Yu Gothic"/>
              </a:rPr>
              <a:t>ャ</a:t>
            </a:r>
            <a:r>
              <a:rPr sz="700" spc="-5" dirty="0">
                <a:solidFill>
                  <a:srgbClr val="385622"/>
                </a:solidFill>
                <a:latin typeface="Yu Gothic"/>
                <a:cs typeface="Yu Gothic"/>
              </a:rPr>
              <a:t>ラク</a:t>
            </a:r>
            <a:r>
              <a:rPr sz="700" spc="5" dirty="0">
                <a:solidFill>
                  <a:srgbClr val="385622"/>
                </a:solidFill>
                <a:latin typeface="Yu Gothic"/>
                <a:cs typeface="Yu Gothic"/>
              </a:rPr>
              <a:t>タ</a:t>
            </a:r>
            <a:r>
              <a:rPr sz="700" spc="-5" dirty="0">
                <a:solidFill>
                  <a:srgbClr val="385622"/>
                </a:solidFill>
                <a:latin typeface="Yu Gothic"/>
                <a:cs typeface="Yu Gothic"/>
              </a:rPr>
              <a:t>ー</a:t>
            </a:r>
            <a:endParaRPr sz="700" dirty="0">
              <a:latin typeface="Yu Gothic"/>
              <a:cs typeface="Yu Gothic"/>
            </a:endParaRPr>
          </a:p>
        </p:txBody>
      </p:sp>
      <p:sp>
        <p:nvSpPr>
          <p:cNvPr id="27" name="テキスト ボックス 26">
            <a:extLst>
              <a:ext uri="{FF2B5EF4-FFF2-40B4-BE49-F238E27FC236}">
                <a16:creationId xmlns:a16="http://schemas.microsoft.com/office/drawing/2014/main" id="{DFD0631A-1FD6-4AA7-9344-3767C0919932}"/>
              </a:ext>
            </a:extLst>
          </p:cNvPr>
          <p:cNvSpPr txBox="1"/>
          <p:nvPr/>
        </p:nvSpPr>
        <p:spPr>
          <a:xfrm>
            <a:off x="97825" y="4796040"/>
            <a:ext cx="2417028" cy="338554"/>
          </a:xfrm>
          <a:prstGeom prst="rect">
            <a:avLst/>
          </a:prstGeom>
          <a:noFill/>
        </p:spPr>
        <p:txBody>
          <a:bodyPr wrap="square" rtlCol="0">
            <a:spAutoFit/>
          </a:bodyPr>
          <a:lstStyle/>
          <a:p>
            <a:r>
              <a:rPr lang="en-US" altLang="ja-JP" sz="1600" spc="-5" dirty="0">
                <a:solidFill>
                  <a:srgbClr val="385622"/>
                </a:solidFill>
                <a:latin typeface="Yu Gothic"/>
              </a:rPr>
              <a:t>《</a:t>
            </a:r>
            <a:r>
              <a:rPr lang="en-US" altLang="ja-JP" sz="1600" spc="-5" dirty="0">
                <a:solidFill>
                  <a:srgbClr val="385622"/>
                </a:solidFill>
                <a:latin typeface="+mn-ea"/>
              </a:rPr>
              <a:t>10</a:t>
            </a:r>
            <a:r>
              <a:rPr lang="ja-JP" altLang="en-US" sz="1600" spc="-5" dirty="0">
                <a:solidFill>
                  <a:srgbClr val="385622"/>
                </a:solidFill>
                <a:latin typeface="Yu Gothic"/>
              </a:rPr>
              <a:t>月のピックアップ</a:t>
            </a:r>
            <a:r>
              <a:rPr lang="en-US" altLang="ja-JP" sz="1600" spc="-5" dirty="0">
                <a:solidFill>
                  <a:srgbClr val="385622"/>
                </a:solidFill>
                <a:latin typeface="Yu Gothic"/>
              </a:rPr>
              <a:t>》</a:t>
            </a:r>
          </a:p>
        </p:txBody>
      </p:sp>
      <p:pic>
        <p:nvPicPr>
          <p:cNvPr id="31" name="object 31">
            <a:extLst>
              <a:ext uri="{FF2B5EF4-FFF2-40B4-BE49-F238E27FC236}">
                <a16:creationId xmlns:a16="http://schemas.microsoft.com/office/drawing/2014/main" id="{AD6BDF3D-D826-F39B-731C-ADC92439B343}"/>
              </a:ext>
            </a:extLst>
          </p:cNvPr>
          <p:cNvPicPr/>
          <p:nvPr/>
        </p:nvPicPr>
        <p:blipFill>
          <a:blip r:embed="rId3" cstate="print"/>
          <a:stretch>
            <a:fillRect/>
          </a:stretch>
        </p:blipFill>
        <p:spPr>
          <a:xfrm>
            <a:off x="2514853" y="3111144"/>
            <a:ext cx="387728" cy="471875"/>
          </a:xfrm>
          <a:prstGeom prst="rect">
            <a:avLst/>
          </a:prstGeom>
        </p:spPr>
      </p:pic>
      <p:sp>
        <p:nvSpPr>
          <p:cNvPr id="6" name="フローチャート: 代替処理 5">
            <a:extLst>
              <a:ext uri="{FF2B5EF4-FFF2-40B4-BE49-F238E27FC236}">
                <a16:creationId xmlns:a16="http://schemas.microsoft.com/office/drawing/2014/main" id="{BC731721-6BB2-0E7D-D5C4-7D4EA2356C4E}"/>
              </a:ext>
            </a:extLst>
          </p:cNvPr>
          <p:cNvSpPr/>
          <p:nvPr/>
        </p:nvSpPr>
        <p:spPr>
          <a:xfrm>
            <a:off x="136099" y="5100152"/>
            <a:ext cx="7483760" cy="4471494"/>
          </a:xfrm>
          <a:prstGeom prst="flowChartAlternateProcess">
            <a:avLst/>
          </a:prstGeom>
          <a:solidFill>
            <a:srgbClr val="E1EFD9"/>
          </a:solidFill>
          <a:ln>
            <a:solidFill>
              <a:srgbClr val="6FAC46"/>
            </a:solidFill>
          </a:ln>
        </p:spPr>
        <p:txBody>
          <a:bodyPr wrap="square" lIns="0" tIns="0" rIns="0" bIns="0" rtlCol="0"/>
          <a:lstStyle/>
          <a:p>
            <a:endParaRPr lang="ja-JP" altLang="en-US">
              <a:solidFill>
                <a:schemeClr val="tx1"/>
              </a:solidFill>
            </a:endParaRPr>
          </a:p>
        </p:txBody>
      </p:sp>
      <p:sp>
        <p:nvSpPr>
          <p:cNvPr id="8" name="テキスト ボックス 7">
            <a:extLst>
              <a:ext uri="{FF2B5EF4-FFF2-40B4-BE49-F238E27FC236}">
                <a16:creationId xmlns:a16="http://schemas.microsoft.com/office/drawing/2014/main" id="{9A2F9AE6-9B9C-D41A-8E27-CBB7178E0CC4}"/>
              </a:ext>
            </a:extLst>
          </p:cNvPr>
          <p:cNvSpPr txBox="1"/>
          <p:nvPr/>
        </p:nvSpPr>
        <p:spPr>
          <a:xfrm>
            <a:off x="210460" y="6139734"/>
            <a:ext cx="7335038" cy="2562240"/>
          </a:xfrm>
          <a:prstGeom prst="rect">
            <a:avLst/>
          </a:prstGeom>
          <a:noFill/>
          <a:ln w="22225" cmpd="dbl">
            <a:solidFill>
              <a:schemeClr val="accent3">
                <a:lumMod val="50000"/>
              </a:schemeClr>
            </a:solidFill>
          </a:ln>
        </p:spPr>
        <p:txBody>
          <a:bodyPr wrap="square" rtlCol="0">
            <a:spAutoFit/>
          </a:bodyPr>
          <a:lstStyle/>
          <a:p>
            <a:r>
              <a:rPr lang="ja-JP" altLang="en-US" sz="1200" b="1" spc="-15" dirty="0">
                <a:solidFill>
                  <a:srgbClr val="385622"/>
                </a:solidFill>
                <a:latin typeface="游ゴシック" panose="020B0400000000000000" pitchFamily="50" charset="-128"/>
                <a:ea typeface="游ゴシック" panose="020B0400000000000000" pitchFamily="50" charset="-128"/>
              </a:rPr>
              <a:t>■ヒヤリング内容のポイント</a:t>
            </a:r>
            <a:endParaRPr lang="en-US" altLang="ja-JP" sz="1200" b="1" spc="-15" dirty="0">
              <a:solidFill>
                <a:srgbClr val="385622"/>
              </a:solidFill>
              <a:latin typeface="游ゴシック" panose="020B0400000000000000" pitchFamily="50" charset="-128"/>
              <a:ea typeface="游ゴシック" panose="020B0400000000000000" pitchFamily="50" charset="-128"/>
            </a:endParaRPr>
          </a:p>
          <a:p>
            <a:r>
              <a:rPr lang="ja-JP" altLang="en-US" sz="1100" b="1" spc="-15" dirty="0">
                <a:solidFill>
                  <a:schemeClr val="accent3">
                    <a:lumMod val="50000"/>
                  </a:schemeClr>
                </a:solidFill>
                <a:latin typeface="游ゴシック" panose="020B0400000000000000" pitchFamily="50" charset="-128"/>
                <a:ea typeface="游ゴシック" panose="020B0400000000000000" pitchFamily="50" charset="-128"/>
              </a:rPr>
              <a:t>１</a:t>
            </a:r>
            <a:r>
              <a:rPr lang="en-US" altLang="ja-JP" sz="1100" b="1" spc="-15" dirty="0">
                <a:solidFill>
                  <a:schemeClr val="accent3">
                    <a:lumMod val="50000"/>
                  </a:schemeClr>
                </a:solidFill>
                <a:latin typeface="游ゴシック" panose="020B0400000000000000" pitchFamily="50" charset="-128"/>
                <a:ea typeface="游ゴシック" panose="020B0400000000000000" pitchFamily="50" charset="-128"/>
              </a:rPr>
              <a:t>.</a:t>
            </a:r>
            <a:r>
              <a:rPr lang="ja-JP" altLang="en-US" sz="1100" b="1" spc="-15" dirty="0">
                <a:solidFill>
                  <a:schemeClr val="accent3">
                    <a:lumMod val="50000"/>
                  </a:schemeClr>
                </a:solidFill>
                <a:latin typeface="游ゴシック" panose="020B0400000000000000" pitchFamily="50" charset="-128"/>
                <a:ea typeface="游ゴシック" panose="020B0400000000000000" pitchFamily="50" charset="-128"/>
              </a:rPr>
              <a:t>取組に対する受け止め方について</a:t>
            </a:r>
            <a:endParaRPr lang="en-US" altLang="ja-JP" sz="1100" b="1" spc="-15" dirty="0">
              <a:solidFill>
                <a:schemeClr val="accent3">
                  <a:lumMod val="50000"/>
                </a:schemeClr>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日本橋本店の業績の状況や店内での繁閑に応じた働き方の実現、他所属との連携の強化という点での取組みの必要性を理解しているという意見が多く寄せられました。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一部応援によって元階運営への影響が大きい職場から「納得できない」という意見も寄せられました。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r>
              <a:rPr lang="ja-JP" altLang="en-US" sz="1100" b="1" spc="-15" dirty="0">
                <a:solidFill>
                  <a:srgbClr val="385622"/>
                </a:solidFill>
                <a:latin typeface="游ゴシック" panose="020B0400000000000000" pitchFamily="50" charset="-128"/>
                <a:ea typeface="游ゴシック" panose="020B0400000000000000" pitchFamily="50" charset="-128"/>
              </a:rPr>
              <a:t>２</a:t>
            </a:r>
            <a:r>
              <a:rPr lang="en-US" altLang="ja-JP" sz="1100" b="1" spc="-15" dirty="0">
                <a:solidFill>
                  <a:srgbClr val="385622"/>
                </a:solidFill>
                <a:latin typeface="游ゴシック" panose="020B0400000000000000" pitchFamily="50" charset="-128"/>
                <a:ea typeface="游ゴシック" panose="020B0400000000000000" pitchFamily="50" charset="-128"/>
              </a:rPr>
              <a:t>.</a:t>
            </a:r>
            <a:r>
              <a:rPr lang="ja-JP" altLang="en-US" sz="1100" b="1" spc="-15" dirty="0">
                <a:solidFill>
                  <a:srgbClr val="385622"/>
                </a:solidFill>
                <a:latin typeface="游ゴシック" panose="020B0400000000000000" pitchFamily="50" charset="-128"/>
                <a:ea typeface="游ゴシック" panose="020B0400000000000000" pitchFamily="50" charset="-128"/>
              </a:rPr>
              <a:t>主業務への影響について</a:t>
            </a:r>
            <a:endParaRPr lang="en-US" altLang="ja-JP" sz="1100" b="1" spc="-15" dirty="0">
              <a:solidFill>
                <a:srgbClr val="385622"/>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主業務の見直しの実施の有無については、大半の職場から「実施されていない」という回答が寄せられました。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所属全体というよりも担当内のメンバー同士の自主的な協力や、個人の工夫や努力等（個人の裁量でできる業務の場合やスケジュール調整）で乗り切ったという回答が多く寄せられました。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営業部の計画担当や後方所属は応援回数が傾斜されていたことにより、企画・計画業務に影響が生じたという意見も寄せられました。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r>
              <a:rPr lang="ja-JP" altLang="en-US" sz="1100" b="1" spc="-15" dirty="0">
                <a:solidFill>
                  <a:srgbClr val="385622"/>
                </a:solidFill>
                <a:latin typeface="游ゴシック" panose="020B0400000000000000" pitchFamily="50" charset="-128"/>
                <a:ea typeface="游ゴシック" panose="020B0400000000000000" pitchFamily="50" charset="-128"/>
              </a:rPr>
              <a:t>３</a:t>
            </a:r>
            <a:r>
              <a:rPr lang="en-US" altLang="ja-JP" sz="1100" b="1" spc="-15" dirty="0">
                <a:solidFill>
                  <a:srgbClr val="385622"/>
                </a:solidFill>
                <a:latin typeface="游ゴシック" panose="020B0400000000000000" pitchFamily="50" charset="-128"/>
                <a:ea typeface="游ゴシック" panose="020B0400000000000000" pitchFamily="50" charset="-128"/>
              </a:rPr>
              <a:t>.</a:t>
            </a:r>
            <a:r>
              <a:rPr kumimoji="1" lang="ja-JP" altLang="en-US" sz="1100" b="1" spc="-15" dirty="0">
                <a:solidFill>
                  <a:srgbClr val="385622"/>
                </a:solidFill>
                <a:latin typeface="游ゴシック" panose="020B0400000000000000" pitchFamily="50" charset="-128"/>
                <a:ea typeface="游ゴシック" panose="020B0400000000000000" pitchFamily="50" charset="-128"/>
              </a:rPr>
              <a:t>労務面に与える影響について</a:t>
            </a:r>
            <a:endParaRPr kumimoji="1" lang="en-US" altLang="ja-JP" sz="1100" b="1" spc="-15" dirty="0">
              <a:solidFill>
                <a:srgbClr val="385622"/>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時間外勤務や時差時間（業務をしていたが時間外勤務にはしなかった時間）が増加したという回答が多く寄せられました。また休憩時間中に主業務に対応していたという回答も複数寄せられました。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a:p>
            <a:pPr marL="171450" indent="-79375">
              <a:buFont typeface="Arial" panose="020B0604020202020204" pitchFamily="34" charset="0"/>
              <a:buChar char="•"/>
            </a:pPr>
            <a:r>
              <a:rPr lang="ja-JP" altLang="en-US" sz="1050" spc="-15" dirty="0">
                <a:solidFill>
                  <a:schemeClr val="accent3">
                    <a:lumMod val="50000"/>
                  </a:schemeClr>
                </a:solidFill>
                <a:latin typeface="游ゴシック" panose="020B0400000000000000" pitchFamily="50" charset="-128"/>
                <a:ea typeface="游ゴシック" panose="020B0400000000000000" pitchFamily="50" charset="-128"/>
              </a:rPr>
              <a:t>育児勤務者からも退出間際の接客で残業となったという回答も複数寄せられました。</a:t>
            </a:r>
            <a:endParaRPr lang="en-US" altLang="ja-JP" sz="1050" spc="-15" dirty="0">
              <a:solidFill>
                <a:schemeClr val="accent3">
                  <a:lumMod val="50000"/>
                </a:schemeClr>
              </a:solidFill>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790BDA75-26A6-E439-E8BC-CAD874B59678}"/>
              </a:ext>
            </a:extLst>
          </p:cNvPr>
          <p:cNvSpPr txBox="1"/>
          <p:nvPr/>
        </p:nvSpPr>
        <p:spPr>
          <a:xfrm>
            <a:off x="218680" y="8842436"/>
            <a:ext cx="7335038" cy="646331"/>
          </a:xfrm>
          <a:prstGeom prst="rect">
            <a:avLst/>
          </a:prstGeom>
          <a:noFill/>
        </p:spPr>
        <p:txBody>
          <a:bodyPr wrap="square" rtlCol="0">
            <a:spAutoFit/>
          </a:bodyPr>
          <a:lstStyle/>
          <a:p>
            <a:pPr algn="ctr"/>
            <a:r>
              <a:rPr lang="en-US" altLang="ja-JP" sz="1200" b="1" spc="-15" dirty="0">
                <a:solidFill>
                  <a:srgbClr val="385622"/>
                </a:solidFill>
                <a:latin typeface="游ゴシック" panose="020B0400000000000000" pitchFamily="50" charset="-128"/>
                <a:ea typeface="游ゴシック" panose="020B0400000000000000" pitchFamily="50" charset="-128"/>
              </a:rPr>
              <a:t>10</a:t>
            </a:r>
            <a:r>
              <a:rPr lang="ja-JP" altLang="en-US" sz="1200" b="1" spc="-15" dirty="0">
                <a:solidFill>
                  <a:srgbClr val="385622"/>
                </a:solidFill>
                <a:latin typeface="游ゴシック" panose="020B0400000000000000" pitchFamily="50" charset="-128"/>
                <a:ea typeface="游ゴシック" panose="020B0400000000000000" pitchFamily="50" charset="-128"/>
              </a:rPr>
              <a:t>月</a:t>
            </a:r>
            <a:r>
              <a:rPr lang="en-US" altLang="ja-JP" sz="1200" b="1" spc="-15" dirty="0">
                <a:solidFill>
                  <a:srgbClr val="385622"/>
                </a:solidFill>
                <a:latin typeface="游ゴシック" panose="020B0400000000000000" pitchFamily="50" charset="-128"/>
                <a:ea typeface="游ゴシック" panose="020B0400000000000000" pitchFamily="50" charset="-128"/>
              </a:rPr>
              <a:t>21</a:t>
            </a:r>
            <a:r>
              <a:rPr lang="ja-JP" altLang="en-US" sz="1200" b="1" spc="-15" dirty="0">
                <a:solidFill>
                  <a:srgbClr val="385622"/>
                </a:solidFill>
                <a:latin typeface="游ゴシック" panose="020B0400000000000000" pitchFamily="50" charset="-128"/>
                <a:ea typeface="游ゴシック" panose="020B0400000000000000" pitchFamily="50" charset="-128"/>
              </a:rPr>
              <a:t>日（金）橋爪営業統括部長・佐藤営業運営部長と部長懇話会を開催し、</a:t>
            </a:r>
            <a:endParaRPr lang="en-US" altLang="ja-JP" sz="1200" b="1" spc="-15" dirty="0">
              <a:solidFill>
                <a:srgbClr val="385622"/>
              </a:solidFill>
              <a:latin typeface="游ゴシック" panose="020B0400000000000000" pitchFamily="50" charset="-128"/>
              <a:ea typeface="游ゴシック" panose="020B0400000000000000" pitchFamily="50" charset="-128"/>
            </a:endParaRPr>
          </a:p>
          <a:p>
            <a:pPr algn="ctr"/>
            <a:r>
              <a:rPr lang="ja-JP" altLang="en-US" sz="1200" b="1" spc="-15" dirty="0">
                <a:solidFill>
                  <a:srgbClr val="385622"/>
                </a:solidFill>
                <a:latin typeface="游ゴシック" panose="020B0400000000000000" pitchFamily="50" charset="-128"/>
                <a:ea typeface="游ゴシック" panose="020B0400000000000000" pitchFamily="50" charset="-128"/>
              </a:rPr>
              <a:t>課題を解決し現実的かつ効果的な運営につなげるために、</a:t>
            </a:r>
            <a:endParaRPr lang="en-US" altLang="ja-JP" sz="1200" b="1" spc="-15" dirty="0">
              <a:solidFill>
                <a:srgbClr val="385622"/>
              </a:solidFill>
              <a:latin typeface="游ゴシック" panose="020B0400000000000000" pitchFamily="50" charset="-128"/>
              <a:ea typeface="游ゴシック" panose="020B0400000000000000" pitchFamily="50" charset="-128"/>
            </a:endParaRPr>
          </a:p>
          <a:p>
            <a:pPr algn="ctr"/>
            <a:r>
              <a:rPr lang="ja-JP" altLang="en-US" sz="1200" b="1" spc="-15" dirty="0">
                <a:solidFill>
                  <a:srgbClr val="385622"/>
                </a:solidFill>
                <a:latin typeface="游ゴシック" panose="020B0400000000000000" pitchFamily="50" charset="-128"/>
                <a:ea typeface="游ゴシック" panose="020B0400000000000000" pitchFamily="50" charset="-128"/>
              </a:rPr>
              <a:t>労使で意見交換を行いました。意見交換の内容は次号でお伝えさせていただきます。</a:t>
            </a:r>
          </a:p>
        </p:txBody>
      </p:sp>
      <p:pic>
        <p:nvPicPr>
          <p:cNvPr id="12" name="図 11">
            <a:extLst>
              <a:ext uri="{FF2B5EF4-FFF2-40B4-BE49-F238E27FC236}">
                <a16:creationId xmlns:a16="http://schemas.microsoft.com/office/drawing/2014/main" id="{790F02DC-CF02-F402-C595-39FAEEE13E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362" y="9466149"/>
            <a:ext cx="916206" cy="1110818"/>
          </a:xfrm>
          <a:prstGeom prst="rect">
            <a:avLst/>
          </a:prstGeom>
        </p:spPr>
      </p:pic>
      <p:sp>
        <p:nvSpPr>
          <p:cNvPr id="9" name="object 25">
            <a:extLst>
              <a:ext uri="{FF2B5EF4-FFF2-40B4-BE49-F238E27FC236}">
                <a16:creationId xmlns:a16="http://schemas.microsoft.com/office/drawing/2014/main" id="{F8422BB7-2644-345D-7C78-7E46AF0F99B5}"/>
              </a:ext>
            </a:extLst>
          </p:cNvPr>
          <p:cNvSpPr txBox="1"/>
          <p:nvPr/>
        </p:nvSpPr>
        <p:spPr>
          <a:xfrm>
            <a:off x="462098" y="5218223"/>
            <a:ext cx="6848203" cy="873957"/>
          </a:xfrm>
          <a:prstGeom prst="rect">
            <a:avLst/>
          </a:prstGeom>
        </p:spPr>
        <p:txBody>
          <a:bodyPr vert="horz" wrap="square" lIns="0" tIns="12065" rIns="0" bIns="0" rtlCol="0">
            <a:spAutoFit/>
          </a:bodyPr>
          <a:lstStyle/>
          <a:p>
            <a:pPr marL="109855" algn="ctr">
              <a:lnSpc>
                <a:spcPct val="100000"/>
              </a:lnSpc>
            </a:pPr>
            <a:r>
              <a:rPr sz="18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800" b="1" dirty="0">
                <a:solidFill>
                  <a:srgbClr val="385622"/>
                </a:solidFill>
                <a:latin typeface="游ゴシック" panose="020B0400000000000000" pitchFamily="50" charset="-128"/>
                <a:ea typeface="游ゴシック" panose="020B0400000000000000" pitchFamily="50" charset="-128"/>
                <a:cs typeface="Yu Gothic"/>
              </a:rPr>
              <a:t>日本橋本店　</a:t>
            </a:r>
            <a:r>
              <a:rPr lang="en-US" altLang="ja-JP" sz="1800" b="1" dirty="0">
                <a:solidFill>
                  <a:srgbClr val="385622"/>
                </a:solidFill>
                <a:latin typeface="游ゴシック" panose="020B0400000000000000" pitchFamily="50" charset="-128"/>
                <a:ea typeface="游ゴシック" panose="020B0400000000000000" pitchFamily="50" charset="-128"/>
                <a:cs typeface="Yu Gothic"/>
              </a:rPr>
              <a:t>2022</a:t>
            </a:r>
            <a:r>
              <a:rPr lang="ja-JP" altLang="en-US" sz="1800" b="1" dirty="0">
                <a:solidFill>
                  <a:srgbClr val="385622"/>
                </a:solidFill>
                <a:latin typeface="游ゴシック" panose="020B0400000000000000" pitchFamily="50" charset="-128"/>
                <a:ea typeface="游ゴシック" panose="020B0400000000000000" pitchFamily="50" charset="-128"/>
                <a:cs typeface="Yu Gothic"/>
              </a:rPr>
              <a:t>年度お中元応援</a:t>
            </a:r>
            <a:r>
              <a:rPr sz="1800" b="1" dirty="0">
                <a:solidFill>
                  <a:srgbClr val="385622"/>
                </a:solidFill>
                <a:latin typeface="游ゴシック" panose="020B0400000000000000" pitchFamily="50" charset="-128"/>
                <a:ea typeface="游ゴシック" panose="020B0400000000000000" pitchFamily="50" charset="-128"/>
                <a:cs typeface="Yu Gothic"/>
              </a:rPr>
              <a:t>】</a:t>
            </a:r>
            <a:r>
              <a:rPr lang="ja-JP" altLang="en-US" sz="1800" b="1" dirty="0">
                <a:solidFill>
                  <a:srgbClr val="385622"/>
                </a:solidFill>
                <a:latin typeface="游ゴシック" panose="020B0400000000000000" pitchFamily="50" charset="-128"/>
                <a:ea typeface="游ゴシック" panose="020B0400000000000000" pitchFamily="50" charset="-128"/>
                <a:cs typeface="Yu Gothic"/>
              </a:rPr>
              <a:t>ヒヤリング報告</a:t>
            </a:r>
            <a:endParaRPr lang="en-US" altLang="ja-JP" b="1" dirty="0">
              <a:solidFill>
                <a:srgbClr val="385622"/>
              </a:solidFill>
              <a:latin typeface="游ゴシック" panose="020B0400000000000000" pitchFamily="50" charset="-128"/>
              <a:ea typeface="游ゴシック" panose="020B0400000000000000" pitchFamily="50" charset="-128"/>
              <a:cs typeface="Yu Gothic"/>
            </a:endParaRPr>
          </a:p>
          <a:p>
            <a:pPr marL="109855">
              <a:lnSpc>
                <a:spcPct val="100000"/>
              </a:lnSpc>
              <a:spcBef>
                <a:spcPts val="600"/>
              </a:spcBef>
            </a:pPr>
            <a:r>
              <a:rPr lang="ja-JP" altLang="en-US" sz="1000" spc="-15" dirty="0">
                <a:solidFill>
                  <a:srgbClr val="FF0000"/>
                </a:solidFill>
                <a:latin typeface="游ゴシック" panose="020B0400000000000000" pitchFamily="50" charset="-128"/>
                <a:ea typeface="游ゴシック" panose="020B0400000000000000" pitchFamily="50" charset="-128"/>
              </a:rPr>
              <a:t>　</a:t>
            </a:r>
            <a:r>
              <a:rPr lang="en-US" altLang="ja-JP" sz="1100" spc="-15" dirty="0">
                <a:solidFill>
                  <a:schemeClr val="accent3">
                    <a:lumMod val="50000"/>
                  </a:schemeClr>
                </a:solidFill>
                <a:latin typeface="游ゴシック" panose="020B0400000000000000" pitchFamily="50" charset="-128"/>
                <a:ea typeface="游ゴシック" panose="020B0400000000000000" pitchFamily="50" charset="-128"/>
              </a:rPr>
              <a:t>2022</a:t>
            </a:r>
            <a:r>
              <a:rPr lang="ja-JP" altLang="en-US" sz="1100" spc="-15" dirty="0">
                <a:solidFill>
                  <a:schemeClr val="accent3">
                    <a:lumMod val="50000"/>
                  </a:schemeClr>
                </a:solidFill>
                <a:latin typeface="游ゴシック" panose="020B0400000000000000" pitchFamily="50" charset="-128"/>
                <a:ea typeface="游ゴシック" panose="020B0400000000000000" pitchFamily="50" charset="-128"/>
              </a:rPr>
              <a:t>年６・７月のお中元ギフトセンターが日本橋本店に勤務するメンバーの応援体制で運営されました。労働組合は</a:t>
            </a:r>
            <a:r>
              <a:rPr lang="en-US" altLang="ja-JP" sz="1100" spc="-15" dirty="0">
                <a:solidFill>
                  <a:schemeClr val="accent3">
                    <a:lumMod val="50000"/>
                  </a:schemeClr>
                </a:solidFill>
                <a:latin typeface="游ゴシック" panose="020B0400000000000000" pitchFamily="50" charset="-128"/>
                <a:ea typeface="游ゴシック" panose="020B0400000000000000" pitchFamily="50" charset="-128"/>
              </a:rPr>
              <a:t> 8</a:t>
            </a:r>
            <a:r>
              <a:rPr lang="ja-JP" altLang="en-US" sz="1100" spc="-15" dirty="0">
                <a:solidFill>
                  <a:schemeClr val="accent3">
                    <a:lumMod val="50000"/>
                  </a:schemeClr>
                </a:solidFill>
                <a:latin typeface="游ゴシック" panose="020B0400000000000000" pitchFamily="50" charset="-128"/>
                <a:ea typeface="游ゴシック" panose="020B0400000000000000" pitchFamily="50" charset="-128"/>
              </a:rPr>
              <a:t>月にギフトセンター運営に参加した皆さんが問題・課題と感じたことについて、アンケート等でヒヤリングしました。ヒヤリングで寄せられた課題等のポイントをお知らせします。</a:t>
            </a:r>
            <a:endParaRPr lang="en-US" altLang="ja-JP" sz="1100" spc="-15" dirty="0">
              <a:solidFill>
                <a:schemeClr val="accent3">
                  <a:lumMod val="50000"/>
                </a:schemeClr>
              </a:solidFill>
              <a:latin typeface="游ゴシック" panose="020B0400000000000000" pitchFamily="50" charset="-128"/>
              <a:ea typeface="游ゴシック" panose="020B0400000000000000" pitchFamily="50" charset="-128"/>
            </a:endParaRPr>
          </a:p>
        </p:txBody>
      </p:sp>
      <p:grpSp>
        <p:nvGrpSpPr>
          <p:cNvPr id="14" name="グループ化 13">
            <a:extLst>
              <a:ext uri="{FF2B5EF4-FFF2-40B4-BE49-F238E27FC236}">
                <a16:creationId xmlns:a16="http://schemas.microsoft.com/office/drawing/2014/main" id="{0C4040C9-ADEC-E2A1-B291-BB3BEAAB4200}"/>
              </a:ext>
            </a:extLst>
          </p:cNvPr>
          <p:cNvGrpSpPr/>
          <p:nvPr/>
        </p:nvGrpSpPr>
        <p:grpSpPr>
          <a:xfrm>
            <a:off x="1212581" y="9603353"/>
            <a:ext cx="6383228" cy="1241184"/>
            <a:chOff x="1212581" y="9603353"/>
            <a:chExt cx="6383228" cy="1241184"/>
          </a:xfrm>
        </p:grpSpPr>
        <p:pic>
          <p:nvPicPr>
            <p:cNvPr id="43" name="図 42">
              <a:extLst>
                <a:ext uri="{FF2B5EF4-FFF2-40B4-BE49-F238E27FC236}">
                  <a16:creationId xmlns:a16="http://schemas.microsoft.com/office/drawing/2014/main" id="{B3CEA661-117E-7FB0-0F98-426D584FF129}"/>
                </a:ext>
              </a:extLst>
            </p:cNvPr>
            <p:cNvPicPr>
              <a:picLocks noChangeAspect="1"/>
            </p:cNvPicPr>
            <p:nvPr/>
          </p:nvPicPr>
          <p:blipFill>
            <a:blip r:embed="rId5"/>
            <a:stretch>
              <a:fillRect/>
            </a:stretch>
          </p:blipFill>
          <p:spPr>
            <a:xfrm>
              <a:off x="1212581" y="9603353"/>
              <a:ext cx="6383228" cy="1241184"/>
            </a:xfrm>
            <a:prstGeom prst="rect">
              <a:avLst/>
            </a:prstGeom>
            <a:solidFill>
              <a:schemeClr val="accent1">
                <a:lumMod val="20000"/>
                <a:lumOff val="80000"/>
              </a:schemeClr>
            </a:solidFill>
            <a:ln>
              <a:noFill/>
            </a:ln>
          </p:spPr>
        </p:pic>
        <p:pic>
          <p:nvPicPr>
            <p:cNvPr id="44" name="図 43" descr="QR コード&#10;&#10;自動的に生成された説明">
              <a:extLst>
                <a:ext uri="{FF2B5EF4-FFF2-40B4-BE49-F238E27FC236}">
                  <a16:creationId xmlns:a16="http://schemas.microsoft.com/office/drawing/2014/main" id="{6E6C3939-7191-ABD0-740C-DD64DB3728F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8405" y="10099779"/>
              <a:ext cx="634503" cy="661129"/>
            </a:xfrm>
            <a:prstGeom prst="rect">
              <a:avLst/>
            </a:prstGeom>
          </p:spPr>
        </p:pic>
        <p:sp>
          <p:nvSpPr>
            <p:cNvPr id="45" name="四角形: 角を丸くする 44">
              <a:extLst>
                <a:ext uri="{FF2B5EF4-FFF2-40B4-BE49-F238E27FC236}">
                  <a16:creationId xmlns:a16="http://schemas.microsoft.com/office/drawing/2014/main" id="{9F40BFC3-40E4-0E8B-645F-DA1182444AF6}"/>
                </a:ext>
              </a:extLst>
            </p:cNvPr>
            <p:cNvSpPr/>
            <p:nvPr/>
          </p:nvSpPr>
          <p:spPr>
            <a:xfrm>
              <a:off x="1371600" y="9717070"/>
              <a:ext cx="848113" cy="324198"/>
            </a:xfrm>
            <a:prstGeom prst="roundRect">
              <a:avLst/>
            </a:prstGeom>
            <a:solidFill>
              <a:srgbClr val="FFFDE4"/>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rPr>
                <a:t>ＬＩＮＥ</a:t>
              </a:r>
              <a:endParaRPr lang="en-US" altLang="ja-JP" sz="900" b="1" dirty="0">
                <a:solidFill>
                  <a:schemeClr val="tx1"/>
                </a:solidFill>
              </a:endParaRPr>
            </a:p>
          </p:txBody>
        </p:sp>
        <p:sp>
          <p:nvSpPr>
            <p:cNvPr id="47" name="四角形: 角を丸くする 46">
              <a:extLst>
                <a:ext uri="{FF2B5EF4-FFF2-40B4-BE49-F238E27FC236}">
                  <a16:creationId xmlns:a16="http://schemas.microsoft.com/office/drawing/2014/main" id="{A9D40A4C-B515-988B-B5BE-D3618B124A2C}"/>
                </a:ext>
              </a:extLst>
            </p:cNvPr>
            <p:cNvSpPr/>
            <p:nvPr/>
          </p:nvSpPr>
          <p:spPr>
            <a:xfrm>
              <a:off x="2306268" y="9717070"/>
              <a:ext cx="1275131" cy="331116"/>
            </a:xfrm>
            <a:prstGeom prst="roundRect">
              <a:avLst/>
            </a:prstGeom>
            <a:solidFill>
              <a:srgbClr val="FFFDE4"/>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b="1" dirty="0">
                  <a:solidFill>
                    <a:schemeClr val="tx1"/>
                  </a:solidFill>
                </a:rPr>
                <a:t>Yammer</a:t>
              </a:r>
            </a:p>
            <a:p>
              <a:pPr algn="ctr"/>
              <a:r>
                <a:rPr lang="en-US" altLang="ja-JP" sz="800" b="1" dirty="0">
                  <a:solidFill>
                    <a:schemeClr val="tx1"/>
                  </a:solidFill>
                </a:rPr>
                <a:t>mi_</a:t>
              </a:r>
              <a:r>
                <a:rPr lang="ja-JP" altLang="en-US" sz="800" b="1" dirty="0">
                  <a:solidFill>
                    <a:schemeClr val="tx1"/>
                  </a:solidFill>
                </a:rPr>
                <a:t>支部労働組合</a:t>
              </a:r>
              <a:r>
                <a:rPr lang="en-US" altLang="ja-JP" sz="800" b="1" dirty="0">
                  <a:solidFill>
                    <a:schemeClr val="tx1"/>
                  </a:solidFill>
                </a:rPr>
                <a:t>_</a:t>
              </a:r>
              <a:r>
                <a:rPr lang="ja-JP" altLang="en-US" sz="800" b="1" dirty="0">
                  <a:solidFill>
                    <a:schemeClr val="tx1"/>
                  </a:solidFill>
                </a:rPr>
                <a:t>通信</a:t>
              </a:r>
              <a:endParaRPr kumimoji="1" lang="en-US" altLang="ja-JP" sz="800" b="1" dirty="0">
                <a:solidFill>
                  <a:schemeClr val="tx1"/>
                </a:solidFill>
              </a:endParaRPr>
            </a:p>
          </p:txBody>
        </p:sp>
        <p:sp>
          <p:nvSpPr>
            <p:cNvPr id="48" name="object 18">
              <a:extLst>
                <a:ext uri="{FF2B5EF4-FFF2-40B4-BE49-F238E27FC236}">
                  <a16:creationId xmlns:a16="http://schemas.microsoft.com/office/drawing/2014/main" id="{BC42578D-1655-F8C0-1D3A-E8021345E61C}"/>
                </a:ext>
              </a:extLst>
            </p:cNvPr>
            <p:cNvSpPr txBox="1"/>
            <p:nvPr/>
          </p:nvSpPr>
          <p:spPr>
            <a:xfrm>
              <a:off x="3684052" y="10177340"/>
              <a:ext cx="3618229" cy="486672"/>
            </a:xfrm>
            <a:prstGeom prst="rect">
              <a:avLst/>
            </a:prstGeom>
          </p:spPr>
          <p:txBody>
            <a:bodyPr vert="horz" wrap="square" lIns="0" tIns="12065" rIns="0" bIns="0" rtlCol="0">
              <a:spAutoFit/>
            </a:bodyPr>
            <a:lstStyle/>
            <a:p>
              <a:pPr algn="ctr">
                <a:lnSpc>
                  <a:spcPct val="100000"/>
                </a:lnSpc>
                <a:spcBef>
                  <a:spcPts val="95"/>
                </a:spcBef>
                <a:tabLst>
                  <a:tab pos="1142365" algn="l"/>
                  <a:tab pos="2159635" algn="l"/>
                  <a:tab pos="2921635" algn="l"/>
                </a:tabLst>
              </a:pPr>
              <a:r>
                <a:rPr sz="1000" spc="-5" dirty="0">
                  <a:solidFill>
                    <a:srgbClr val="385622"/>
                  </a:solidFill>
                  <a:latin typeface="Yu Gothic"/>
                  <a:cs typeface="Yu Gothic"/>
                </a:rPr>
                <a:t>連絡先：労働組合	三越伊勢丹支部	日本橋分会	</a:t>
              </a:r>
              <a:r>
                <a:rPr sz="1000" spc="-10" dirty="0">
                  <a:solidFill>
                    <a:srgbClr val="385622"/>
                  </a:solidFill>
                  <a:latin typeface="Yu Gothic"/>
                  <a:cs typeface="Yu Gothic"/>
                </a:rPr>
                <a:t>801-23-911</a:t>
              </a:r>
              <a:endParaRPr lang="en-US" sz="1000" spc="-10" dirty="0">
                <a:solidFill>
                  <a:srgbClr val="385622"/>
                </a:solidFill>
                <a:latin typeface="Yu Gothic"/>
                <a:cs typeface="Yu Gothic"/>
              </a:endParaRPr>
            </a:p>
            <a:p>
              <a:pPr algn="ctr">
                <a:lnSpc>
                  <a:spcPct val="100000"/>
                </a:lnSpc>
                <a:spcBef>
                  <a:spcPts val="95"/>
                </a:spcBef>
                <a:tabLst>
                  <a:tab pos="1142365" algn="l"/>
                  <a:tab pos="2159635" algn="l"/>
                  <a:tab pos="2921635" algn="l"/>
                </a:tabLst>
              </a:pPr>
              <a:endParaRPr sz="1000" dirty="0">
                <a:latin typeface="Yu Gothic"/>
                <a:cs typeface="Yu Gothic"/>
              </a:endParaRPr>
            </a:p>
            <a:p>
              <a:pPr algn="ctr">
                <a:lnSpc>
                  <a:spcPct val="100000"/>
                </a:lnSpc>
              </a:pPr>
              <a:r>
                <a:rPr sz="1000" spc="-5" dirty="0" err="1">
                  <a:solidFill>
                    <a:srgbClr val="385622"/>
                  </a:solidFill>
                  <a:latin typeface="Yu Gothic"/>
                  <a:cs typeface="Yu Gothic"/>
                </a:rPr>
                <a:t>担当：</a:t>
              </a:r>
              <a:r>
                <a:rPr sz="1000" spc="5" dirty="0" err="1">
                  <a:solidFill>
                    <a:srgbClr val="385622"/>
                  </a:solidFill>
                  <a:latin typeface="Yu Gothic"/>
                  <a:cs typeface="Yu Gothic"/>
                </a:rPr>
                <a:t>濱</a:t>
              </a:r>
              <a:r>
                <a:rPr sz="1000" spc="-5" dirty="0" err="1">
                  <a:solidFill>
                    <a:srgbClr val="385622"/>
                  </a:solidFill>
                  <a:latin typeface="Yu Gothic"/>
                  <a:cs typeface="Yu Gothic"/>
                </a:rPr>
                <a:t>野・中村</a:t>
              </a:r>
              <a:r>
                <a:rPr sz="1000" dirty="0">
                  <a:solidFill>
                    <a:srgbClr val="385622"/>
                  </a:solidFill>
                  <a:latin typeface="游ゴシック" panose="020B0400000000000000" pitchFamily="50" charset="-128"/>
                  <a:ea typeface="游ゴシック" panose="020B0400000000000000" pitchFamily="50" charset="-128"/>
                  <a:cs typeface="Yu Gothic"/>
                </a:rPr>
                <a:t>・</a:t>
              </a:r>
              <a:r>
                <a:rPr lang="ja-JP" altLang="en-US" sz="1000" spc="5" dirty="0">
                  <a:solidFill>
                    <a:srgbClr val="385622"/>
                  </a:solidFill>
                  <a:latin typeface="游ゴシック" panose="020B0400000000000000" pitchFamily="50" charset="-128"/>
                  <a:ea typeface="游ゴシック" panose="020B0400000000000000" pitchFamily="50" charset="-128"/>
                  <a:cs typeface="Yu Gothic"/>
                </a:rPr>
                <a:t>阿部・眞鍋</a:t>
              </a:r>
              <a:endParaRPr sz="1000" dirty="0">
                <a:latin typeface="游ゴシック" panose="020B0400000000000000" pitchFamily="50" charset="-128"/>
                <a:ea typeface="游ゴシック" panose="020B0400000000000000" pitchFamily="50" charset="-128"/>
                <a:cs typeface="Yu Gothic"/>
              </a:endParaRPr>
            </a:p>
          </p:txBody>
        </p:sp>
        <p:sp>
          <p:nvSpPr>
            <p:cNvPr id="5" name="テキスト ボックス 4">
              <a:extLst>
                <a:ext uri="{FF2B5EF4-FFF2-40B4-BE49-F238E27FC236}">
                  <a16:creationId xmlns:a16="http://schemas.microsoft.com/office/drawing/2014/main" id="{ED24BC4A-03AF-9626-4AE2-3A8FE193AA80}"/>
                </a:ext>
              </a:extLst>
            </p:cNvPr>
            <p:cNvSpPr txBox="1"/>
            <p:nvPr/>
          </p:nvSpPr>
          <p:spPr>
            <a:xfrm>
              <a:off x="3530944" y="9775843"/>
              <a:ext cx="3924444" cy="307777"/>
            </a:xfrm>
            <a:prstGeom prst="rect">
              <a:avLst/>
            </a:prstGeom>
            <a:noFill/>
          </p:spPr>
          <p:txBody>
            <a:bodyPr wrap="square" rtlCol="0">
              <a:spAutoFit/>
            </a:bodyPr>
            <a:lstStyle/>
            <a:p>
              <a:r>
                <a:rPr lang="ja-JP" altLang="en-US" sz="1400" b="1" dirty="0">
                  <a:solidFill>
                    <a:srgbClr val="385622"/>
                  </a:solidFill>
                  <a:latin typeface="Yu Gothic"/>
                </a:rPr>
                <a:t>ご質問やご相談は下記の担当までご連絡ください</a:t>
              </a:r>
            </a:p>
          </p:txBody>
        </p:sp>
        <p:pic>
          <p:nvPicPr>
            <p:cNvPr id="13" name="図 12" descr="QR コード&#10;&#10;自動的に生成された説明">
              <a:extLst>
                <a:ext uri="{FF2B5EF4-FFF2-40B4-BE49-F238E27FC236}">
                  <a16:creationId xmlns:a16="http://schemas.microsoft.com/office/drawing/2014/main" id="{1924C8BE-15CA-DA86-35BF-3A11981E957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27033" y="10099779"/>
              <a:ext cx="633600" cy="633600"/>
            </a:xfrm>
            <a:prstGeom prst="rect">
              <a:avLst/>
            </a:prstGeom>
          </p:spPr>
        </p:pic>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2487</TotalTime>
  <Words>620</Words>
  <Application>Microsoft Office PowerPoint</Application>
  <PresentationFormat>ユーザー設定</PresentationFormat>
  <Paragraphs>52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游ゴシック</vt:lpstr>
      <vt:lpstr>游ゴシック</vt:lpstr>
      <vt:lpstr>Arial</vt:lpstr>
      <vt:lpstr>Calibri</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imgu052</dc:creator>
  <cp:lastModifiedBy>眞鍋 恵</cp:lastModifiedBy>
  <cp:revision>51</cp:revision>
  <dcterms:created xsi:type="dcterms:W3CDTF">2022-02-09T06:46:42Z</dcterms:created>
  <dcterms:modified xsi:type="dcterms:W3CDTF">2022-11-30T08:30:13Z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2022-02-05T00:00:00Z</vt:filetime>
  </property>
  <property fmtid="{D5CDD505-2E9C-101B-9397-08002B2CF9AE}" pid="3" name="Creator">
    <vt:lpwstr>Microsoft® PowerPoint® for Microsoft 365</vt:lpwstr>
  </property>
  <property fmtid="{D5CDD505-2E9C-101B-9397-08002B2CF9AE}" pid="4" name="LastSaved">
    <vt:filetime>2022-02-09T00:00:00Z</vt:filetime>
  </property>
</Properties>
</file>