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7" r:id="rId4"/>
  </p:sldMasterIdLst>
  <p:notesMasterIdLst>
    <p:notesMasterId r:id="rId16"/>
  </p:notesMasterIdLst>
  <p:handoutMasterIdLst>
    <p:handoutMasterId r:id="rId17"/>
  </p:handoutMasterIdLst>
  <p:sldIdLst>
    <p:sldId id="378" r:id="rId5"/>
    <p:sldId id="391" r:id="rId6"/>
    <p:sldId id="388" r:id="rId7"/>
    <p:sldId id="399" r:id="rId8"/>
    <p:sldId id="393" r:id="rId9"/>
    <p:sldId id="396" r:id="rId10"/>
    <p:sldId id="400" r:id="rId11"/>
    <p:sldId id="402" r:id="rId12"/>
    <p:sldId id="403" r:id="rId13"/>
    <p:sldId id="405" r:id="rId14"/>
    <p:sldId id="386" r:id="rId15"/>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玉谷 謙一朗（札幌①）" initials="玉谷" lastIdx="1" clrIdx="0">
    <p:extLst>
      <p:ext uri="{19B8F6BF-5375-455C-9EA6-DF929625EA0E}">
        <p15:presenceInfo xmlns:p15="http://schemas.microsoft.com/office/powerpoint/2012/main" userId="S::tamatani_kenichirou@imgu.or.jp::3a5488f0-2dc2-4c90-807b-9d599e07b8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ED5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23" autoAdjust="0"/>
  </p:normalViewPr>
  <p:slideViewPr>
    <p:cSldViewPr snapToGrid="0">
      <p:cViewPr>
        <p:scale>
          <a:sx n="75" d="100"/>
          <a:sy n="75" d="100"/>
        </p:scale>
        <p:origin x="840" y="-9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EB5072A-A174-4DA3-9E61-CD017E533DD8}"/>
              </a:ext>
            </a:extLst>
          </p:cNvPr>
          <p:cNvSpPr>
            <a:spLocks noGrp="1"/>
          </p:cNvSpPr>
          <p:nvPr>
            <p:ph type="hdr" sz="quarter"/>
          </p:nvPr>
        </p:nvSpPr>
        <p:spPr>
          <a:xfrm>
            <a:off x="1" y="0"/>
            <a:ext cx="2949575" cy="498475"/>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D717E95-AF3E-4FA2-A577-D48F52ECC47E}"/>
              </a:ext>
            </a:extLst>
          </p:cNvPr>
          <p:cNvSpPr>
            <a:spLocks noGrp="1"/>
          </p:cNvSpPr>
          <p:nvPr>
            <p:ph type="dt" sz="quarter" idx="1"/>
          </p:nvPr>
        </p:nvSpPr>
        <p:spPr>
          <a:xfrm>
            <a:off x="3856038" y="0"/>
            <a:ext cx="2949575" cy="498475"/>
          </a:xfrm>
          <a:prstGeom prst="rect">
            <a:avLst/>
          </a:prstGeom>
        </p:spPr>
        <p:txBody>
          <a:bodyPr vert="horz" lIns="91430" tIns="45715" rIns="91430" bIns="45715" rtlCol="0"/>
          <a:lstStyle>
            <a:lvl1pPr algn="r">
              <a:defRPr sz="1200"/>
            </a:lvl1pPr>
          </a:lstStyle>
          <a:p>
            <a:fld id="{4C579F3D-3D94-4D74-AC70-073B2982D17B}" type="datetimeFigureOut">
              <a:rPr kumimoji="1" lang="ja-JP" altLang="en-US" smtClean="0"/>
              <a:t>2022/10/3</a:t>
            </a:fld>
            <a:endParaRPr kumimoji="1" lang="ja-JP" altLang="en-US"/>
          </a:p>
        </p:txBody>
      </p:sp>
      <p:sp>
        <p:nvSpPr>
          <p:cNvPr id="4" name="フッター プレースホルダー 3">
            <a:extLst>
              <a:ext uri="{FF2B5EF4-FFF2-40B4-BE49-F238E27FC236}">
                <a16:creationId xmlns:a16="http://schemas.microsoft.com/office/drawing/2014/main" id="{E44492A7-84E7-49CA-A3FB-6D76F2264726}"/>
              </a:ext>
            </a:extLst>
          </p:cNvPr>
          <p:cNvSpPr>
            <a:spLocks noGrp="1"/>
          </p:cNvSpPr>
          <p:nvPr>
            <p:ph type="ftr" sz="quarter" idx="2"/>
          </p:nvPr>
        </p:nvSpPr>
        <p:spPr>
          <a:xfrm>
            <a:off x="1" y="9440864"/>
            <a:ext cx="2949575" cy="498475"/>
          </a:xfrm>
          <a:prstGeom prst="rect">
            <a:avLst/>
          </a:prstGeom>
        </p:spPr>
        <p:txBody>
          <a:bodyPr vert="horz" lIns="91430" tIns="45715" rIns="91430" bIns="45715"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D85B90C-1D7A-4078-845A-71F92B7556C1}"/>
              </a:ext>
            </a:extLst>
          </p:cNvPr>
          <p:cNvSpPr>
            <a:spLocks noGrp="1"/>
          </p:cNvSpPr>
          <p:nvPr>
            <p:ph type="sldNum" sz="quarter" idx="3"/>
          </p:nvPr>
        </p:nvSpPr>
        <p:spPr>
          <a:xfrm>
            <a:off x="3856038" y="9440864"/>
            <a:ext cx="2949575" cy="498475"/>
          </a:xfrm>
          <a:prstGeom prst="rect">
            <a:avLst/>
          </a:prstGeom>
        </p:spPr>
        <p:txBody>
          <a:bodyPr vert="horz" lIns="91430" tIns="45715" rIns="91430" bIns="45715" rtlCol="0" anchor="b"/>
          <a:lstStyle>
            <a:lvl1pPr algn="r">
              <a:defRPr sz="1200"/>
            </a:lvl1pPr>
          </a:lstStyle>
          <a:p>
            <a:fld id="{F5E5A8EF-4422-4076-869F-80AA84A8AA08}" type="slidenum">
              <a:rPr kumimoji="1" lang="ja-JP" altLang="en-US" smtClean="0"/>
              <a:t>‹#›</a:t>
            </a:fld>
            <a:endParaRPr kumimoji="1" lang="ja-JP" altLang="en-US"/>
          </a:p>
        </p:txBody>
      </p:sp>
    </p:spTree>
    <p:extLst>
      <p:ext uri="{BB962C8B-B14F-4D97-AF65-F5344CB8AC3E}">
        <p14:creationId xmlns:p14="http://schemas.microsoft.com/office/powerpoint/2010/main" val="34409879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30" tIns="45715" rIns="91430" bIns="45715" rtlCol="0"/>
          <a:lstStyle>
            <a:lvl1pPr algn="r">
              <a:defRPr sz="1200"/>
            </a:lvl1pPr>
          </a:lstStyle>
          <a:p>
            <a:fld id="{52AD1265-0309-4110-B05F-C8A222176E17}" type="datetimeFigureOut">
              <a:rPr kumimoji="1" lang="ja-JP" altLang="en-US" smtClean="0"/>
              <a:t>2022/10/3</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30" tIns="45715" rIns="91430" bIns="45715" rtlCol="0" anchor="ctr"/>
          <a:lstStyle/>
          <a:p>
            <a:endParaRPr lang="ja-JP" altLang="en-US"/>
          </a:p>
        </p:txBody>
      </p:sp>
      <p:sp>
        <p:nvSpPr>
          <p:cNvPr id="5" name="ノート プレースホルダー 4"/>
          <p:cNvSpPr>
            <a:spLocks noGrp="1"/>
          </p:cNvSpPr>
          <p:nvPr>
            <p:ph type="body" sz="quarter" idx="3"/>
          </p:nvPr>
        </p:nvSpPr>
        <p:spPr>
          <a:xfrm>
            <a:off x="681039" y="4783139"/>
            <a:ext cx="5445125" cy="3913187"/>
          </a:xfrm>
          <a:prstGeom prst="rect">
            <a:avLst/>
          </a:prstGeom>
        </p:spPr>
        <p:txBody>
          <a:bodyPr vert="horz" lIns="91430" tIns="45715" rIns="91430"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4"/>
            <a:ext cx="2949575" cy="498475"/>
          </a:xfrm>
          <a:prstGeom prst="rect">
            <a:avLst/>
          </a:prstGeom>
        </p:spPr>
        <p:txBody>
          <a:bodyPr vert="horz" lIns="91430" tIns="45715" rIns="91430"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4"/>
            <a:ext cx="2949575" cy="498475"/>
          </a:xfrm>
          <a:prstGeom prst="rect">
            <a:avLst/>
          </a:prstGeom>
        </p:spPr>
        <p:txBody>
          <a:bodyPr vert="horz" lIns="91430" tIns="45715" rIns="91430" bIns="45715" rtlCol="0" anchor="b"/>
          <a:lstStyle>
            <a:lvl1pPr algn="r">
              <a:defRPr sz="1200"/>
            </a:lvl1pPr>
          </a:lstStyle>
          <a:p>
            <a:fld id="{186040CA-B3E2-4B43-94F1-EEFC3734DCBE}" type="slidenum">
              <a:rPr kumimoji="1" lang="ja-JP" altLang="en-US" smtClean="0"/>
              <a:t>‹#›</a:t>
            </a:fld>
            <a:endParaRPr kumimoji="1" lang="ja-JP" altLang="en-US"/>
          </a:p>
        </p:txBody>
      </p:sp>
    </p:spTree>
    <p:extLst>
      <p:ext uri="{BB962C8B-B14F-4D97-AF65-F5344CB8AC3E}">
        <p14:creationId xmlns:p14="http://schemas.microsoft.com/office/powerpoint/2010/main" val="144273803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皆さんこんにちは労働組合の木村で</a:t>
            </a:r>
            <a:endParaRPr kumimoji="1" lang="en-US" altLang="ja-JP" dirty="0"/>
          </a:p>
          <a:p>
            <a:r>
              <a:rPr kumimoji="1" lang="ja-JP" altLang="en-US" dirty="0"/>
              <a:t>今回の限定</a:t>
            </a:r>
            <a:r>
              <a:rPr kumimoji="1" lang="en-US" altLang="ja-JP" dirty="0"/>
              <a:t>VOICE</a:t>
            </a:r>
            <a:r>
              <a:rPr kumimoji="1" lang="ja-JP" altLang="en-US" dirty="0"/>
              <a:t>は北海道百科の全従業員が対象になります。</a:t>
            </a:r>
            <a:endParaRPr kumimoji="1" lang="en-US" altLang="ja-JP" dirty="0"/>
          </a:p>
          <a:p>
            <a:r>
              <a:rPr kumimoji="1" lang="ja-JP" altLang="en-US" dirty="0"/>
              <a:t>内容については</a:t>
            </a:r>
            <a:endParaRPr kumimoji="1" lang="en-US" altLang="ja-JP" dirty="0"/>
          </a:p>
          <a:p>
            <a:r>
              <a:rPr kumimoji="1" lang="en-US" altLang="ja-JP" dirty="0"/>
              <a:t>2022</a:t>
            </a:r>
            <a:r>
              <a:rPr kumimoji="1" lang="ja-JP" altLang="en-US" dirty="0"/>
              <a:t>年度労使通年協議について</a:t>
            </a:r>
            <a:endParaRPr kumimoji="1" lang="en-US" altLang="ja-JP" dirty="0"/>
          </a:p>
          <a:p>
            <a:r>
              <a:rPr kumimoji="1" lang="en-US" altLang="ja-JP" dirty="0"/>
              <a:t>2022</a:t>
            </a:r>
            <a:r>
              <a:rPr kumimoji="1" lang="ja-JP" altLang="en-US" dirty="0"/>
              <a:t>年</a:t>
            </a:r>
            <a:r>
              <a:rPr kumimoji="1" lang="en-US" altLang="ja-JP" dirty="0"/>
              <a:t>10</a:t>
            </a:r>
            <a:r>
              <a:rPr kumimoji="1" lang="ja-JP" altLang="en-US" dirty="0"/>
              <a:t>月地域別最低賃金改定に伴う、人事制度改定・既存者の対応について</a:t>
            </a:r>
            <a:endParaRPr kumimoji="1" lang="en-US" altLang="ja-JP" dirty="0"/>
          </a:p>
          <a:p>
            <a:r>
              <a:rPr kumimoji="1" lang="ja-JP" altLang="en-US" dirty="0"/>
              <a:t>の</a:t>
            </a:r>
            <a:r>
              <a:rPr kumimoji="1" lang="en-US" altLang="ja-JP" dirty="0"/>
              <a:t>2</a:t>
            </a:r>
            <a:r>
              <a:rPr kumimoji="1" lang="ja-JP" altLang="en-US" dirty="0"/>
              <a:t>つになります</a:t>
            </a:r>
            <a:r>
              <a:rPr kumimoji="1" lang="en-US" altLang="ja-JP" dirty="0"/>
              <a:t> </a:t>
            </a:r>
          </a:p>
        </p:txBody>
      </p:sp>
    </p:spTree>
    <p:extLst>
      <p:ext uri="{BB962C8B-B14F-4D97-AF65-F5344CB8AC3E}">
        <p14:creationId xmlns:p14="http://schemas.microsoft.com/office/powerpoint/2010/main" val="385741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54420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以上が今回の内容です。</a:t>
            </a:r>
            <a:endParaRPr kumimoji="1" lang="en-US" altLang="ja-JP" dirty="0"/>
          </a:p>
          <a:p>
            <a:r>
              <a:rPr kumimoji="1" lang="ja-JP" altLang="en-US" dirty="0"/>
              <a:t>ポイントとしては、</a:t>
            </a:r>
            <a:endParaRPr kumimoji="1" lang="en-US" altLang="ja-JP" dirty="0"/>
          </a:p>
        </p:txBody>
      </p:sp>
    </p:spTree>
    <p:extLst>
      <p:ext uri="{BB962C8B-B14F-4D97-AF65-F5344CB8AC3E}">
        <p14:creationId xmlns:p14="http://schemas.microsoft.com/office/powerpoint/2010/main" val="209348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088433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925536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42545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表に掲載されている項目が</a:t>
            </a:r>
            <a:r>
              <a:rPr kumimoji="1" lang="en-US" altLang="ja-JP" dirty="0"/>
              <a:t>2022</a:t>
            </a:r>
            <a:r>
              <a:rPr kumimoji="1" lang="ja-JP" altLang="en-US" dirty="0"/>
              <a:t>年度の通年協議項目になります</a:t>
            </a:r>
            <a:endParaRPr kumimoji="1" lang="en-US" altLang="ja-JP" dirty="0"/>
          </a:p>
          <a:p>
            <a:r>
              <a:rPr kumimoji="1" lang="en-US" altLang="ja-JP" dirty="0"/>
              <a:t>2022</a:t>
            </a:r>
            <a:r>
              <a:rPr kumimoji="1" lang="ja-JP" altLang="en-US" dirty="0"/>
              <a:t>年度は記載されている</a:t>
            </a:r>
            <a:r>
              <a:rPr kumimoji="1" lang="en-US" altLang="ja-JP" dirty="0"/>
              <a:t>7</a:t>
            </a:r>
            <a:r>
              <a:rPr kumimoji="1" lang="ja-JP" altLang="en-US" dirty="0"/>
              <a:t>つの項目を設定しました。</a:t>
            </a:r>
            <a:endParaRPr kumimoji="1" lang="en-US" altLang="ja-JP" dirty="0"/>
          </a:p>
          <a:p>
            <a:r>
              <a:rPr kumimoji="1" lang="en-US" altLang="ja-JP" dirty="0"/>
              <a:t>1</a:t>
            </a:r>
            <a:r>
              <a:rPr kumimoji="1" lang="ja-JP" altLang="en-US" dirty="0"/>
              <a:t>・</a:t>
            </a:r>
            <a:r>
              <a:rPr kumimoji="1" lang="en-US" altLang="ja-JP" dirty="0"/>
              <a:t>2</a:t>
            </a:r>
            <a:r>
              <a:rPr kumimoji="1" lang="ja-JP" altLang="en-US" dirty="0"/>
              <a:t>・５ステージ</a:t>
            </a:r>
            <a:r>
              <a:rPr kumimoji="1" lang="en-US" altLang="ja-JP" dirty="0"/>
              <a:t>B</a:t>
            </a:r>
            <a:r>
              <a:rPr kumimoji="1" lang="ja-JP" altLang="en-US" dirty="0"/>
              <a:t>・</a:t>
            </a:r>
            <a:r>
              <a:rPr kumimoji="1" lang="en-US" altLang="ja-JP" dirty="0"/>
              <a:t>C</a:t>
            </a:r>
            <a:r>
              <a:rPr kumimoji="1" lang="ja-JP" altLang="en-US" dirty="0"/>
              <a:t>の人事賃金制度改定・総実労働時間短縮については次年度以降の設定に向けた協議を行っていきます</a:t>
            </a:r>
            <a:endParaRPr kumimoji="1" lang="en-US" altLang="ja-JP" dirty="0"/>
          </a:p>
          <a:p>
            <a:r>
              <a:rPr kumimoji="1" lang="ja-JP" altLang="en-US" dirty="0"/>
              <a:t>３賞与水準の引上げについては、営業利益目標の状況を踏まえて水準の引上げの協議を行っていきます。</a:t>
            </a:r>
            <a:endParaRPr kumimoji="1" lang="en-US" altLang="ja-JP" dirty="0"/>
          </a:p>
          <a:p>
            <a:r>
              <a:rPr kumimoji="1" lang="ja-JP" altLang="en-US" dirty="0"/>
              <a:t>４時給制社員の人事賃金制度については次のページから説明します。</a:t>
            </a:r>
            <a:endParaRPr kumimoji="1" lang="en-US" altLang="ja-JP" dirty="0"/>
          </a:p>
          <a:p>
            <a:r>
              <a:rPr kumimoji="1" lang="ja-JP" altLang="en-US" dirty="0"/>
              <a:t>６働く環境の整備に向けて</a:t>
            </a:r>
            <a:endParaRPr kumimoji="1" lang="en-US" altLang="ja-JP" dirty="0"/>
          </a:p>
          <a:p>
            <a:r>
              <a:rPr kumimoji="1" lang="en-US" altLang="ja-JP" dirty="0"/>
              <a:t>7</a:t>
            </a:r>
            <a:r>
              <a:rPr kumimoji="1" lang="ja-JP" altLang="en-US" dirty="0"/>
              <a:t>職場風土改善の一環として表彰の取り組を</a:t>
            </a:r>
            <a:r>
              <a:rPr kumimoji="1" lang="en-US" altLang="ja-JP" dirty="0"/>
              <a:t>2022</a:t>
            </a:r>
            <a:r>
              <a:rPr kumimoji="1" lang="ja-JP" altLang="en-US" dirty="0"/>
              <a:t>年</a:t>
            </a:r>
            <a:r>
              <a:rPr kumimoji="1" lang="en-US" altLang="ja-JP" dirty="0"/>
              <a:t>10</a:t>
            </a:r>
            <a:r>
              <a:rPr kumimoji="1" lang="ja-JP" altLang="en-US" dirty="0"/>
              <a:t>月からスタートしていきます</a:t>
            </a:r>
            <a:endParaRPr kumimoji="1" lang="en-US" altLang="ja-JP" dirty="0"/>
          </a:p>
        </p:txBody>
      </p:sp>
    </p:spTree>
    <p:extLst>
      <p:ext uri="{BB962C8B-B14F-4D97-AF65-F5344CB8AC3E}">
        <p14:creationId xmlns:p14="http://schemas.microsoft.com/office/powerpoint/2010/main" val="1652705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42769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2899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2659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8644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98119" y="182879"/>
            <a:ext cx="950976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1859" y="882376"/>
            <a:ext cx="8098155" cy="2926080"/>
          </a:xfrm>
        </p:spPr>
        <p:txBody>
          <a:bodyPr anchor="b">
            <a:normAutofit/>
          </a:bodyPr>
          <a:lstStyle>
            <a:lvl1pPr algn="ctr">
              <a:lnSpc>
                <a:spcPct val="85000"/>
              </a:lnSpc>
              <a:defRPr sz="6000" b="1" cap="all" baseline="0">
                <a:solidFill>
                  <a:srgbClr val="FFFFFF"/>
                </a:solidFill>
              </a:defRPr>
            </a:lvl1pPr>
          </a:lstStyle>
          <a:p>
            <a:r>
              <a:rPr lang="ja-JP" altLang="en-US"/>
              <a:t>マスター タイトルの書式設定</a:t>
            </a:r>
            <a:endParaRPr lang="en-US"/>
          </a:p>
        </p:txBody>
      </p:sp>
      <p:sp>
        <p:nvSpPr>
          <p:cNvPr id="3" name="Subtitle 2"/>
          <p:cNvSpPr>
            <a:spLocks noGrp="1"/>
          </p:cNvSpPr>
          <p:nvPr>
            <p:ph type="subTitle" idx="1"/>
          </p:nvPr>
        </p:nvSpPr>
        <p:spPr>
          <a:xfrm>
            <a:off x="1388994" y="3869636"/>
            <a:ext cx="7123886"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lvl1pPr>
              <a:defRPr>
                <a:solidFill>
                  <a:srgbClr val="FFFFFF"/>
                </a:solidFill>
              </a:defRPr>
            </a:lvl1pPr>
          </a:lstStyle>
          <a:p>
            <a:fld id="{F01B2F6D-138F-4BE8-80EA-F020BA82ADC9}" type="datetime1">
              <a:rPr kumimoji="1" lang="ja-JP" altLang="en-US" smtClean="0"/>
              <a:t>2022/10/3</a:t>
            </a:fld>
            <a:endParaRPr kumimoji="1" lang="ja-JP" alt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9FFA082-13FA-487A-BD92-3B5404508BA9}" type="slidenum">
              <a:rPr kumimoji="1" lang="ja-JP" altLang="en-US" smtClean="0"/>
              <a:t>‹#›</a:t>
            </a:fld>
            <a:endParaRPr kumimoji="1" lang="ja-JP" altLang="en-US"/>
          </a:p>
        </p:txBody>
      </p:sp>
      <p:cxnSp>
        <p:nvCxnSpPr>
          <p:cNvPr id="8" name="Straight Connector 7"/>
          <p:cNvCxnSpPr/>
          <p:nvPr/>
        </p:nvCxnSpPr>
        <p:spPr>
          <a:xfrm>
            <a:off x="1607662" y="3733800"/>
            <a:ext cx="66865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49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793D54B-7347-4F31-8324-0241E695D983}" type="datetime1">
              <a:rPr kumimoji="1" lang="ja-JP" altLang="en-US" smtClean="0"/>
              <a:t>2022/10/3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227393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762000"/>
            <a:ext cx="1888331" cy="5410200"/>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928688" y="762000"/>
            <a:ext cx="6036469"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DF9D716-0258-46F7-A486-BFA2D85AB08A}" type="datetime1">
              <a:rPr kumimoji="1" lang="ja-JP" altLang="en-US" smtClean="0"/>
              <a:t>2022/10/3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334526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lvl1pPr>
              <a:spcBef>
                <a:spcPts val="1000"/>
              </a:spcBef>
              <a:defRPr/>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ABD2AE4-5772-4B58-B27A-A0D473C30C08}" type="datetime1">
              <a:rPr kumimoji="1" lang="ja-JP" altLang="en-US" smtClean="0"/>
              <a:t>2022/10/3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259702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98970" y="1173575"/>
            <a:ext cx="8098155" cy="2926080"/>
          </a:xfrm>
        </p:spPr>
        <p:txBody>
          <a:bodyPr anchor="b">
            <a:noAutofit/>
          </a:bodyPr>
          <a:lstStyle>
            <a:lvl1pPr algn="ctr">
              <a:lnSpc>
                <a:spcPct val="85000"/>
              </a:lnSpc>
              <a:defRPr sz="6000" b="0" cap="all" baseline="0"/>
            </a:lvl1pPr>
          </a:lstStyle>
          <a:p>
            <a:r>
              <a:rPr lang="ja-JP" altLang="en-US"/>
              <a:t>マスター タイトルの書式設定</a:t>
            </a:r>
            <a:endParaRPr lang="en-US"/>
          </a:p>
        </p:txBody>
      </p:sp>
      <p:sp>
        <p:nvSpPr>
          <p:cNvPr id="3" name="Text Placeholder 2"/>
          <p:cNvSpPr>
            <a:spLocks noGrp="1"/>
          </p:cNvSpPr>
          <p:nvPr>
            <p:ph type="body" idx="1"/>
          </p:nvPr>
        </p:nvSpPr>
        <p:spPr>
          <a:xfrm>
            <a:off x="1389316" y="4154520"/>
            <a:ext cx="7124891"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726836F-5161-4CB1-818A-2C4A6C756F10}" type="datetime1">
              <a:rPr kumimoji="1" lang="ja-JP" altLang="en-US" smtClean="0"/>
              <a:t>2022/10/3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cxnSp>
        <p:nvCxnSpPr>
          <p:cNvPr id="7" name="Straight Connector 6"/>
          <p:cNvCxnSpPr/>
          <p:nvPr/>
        </p:nvCxnSpPr>
        <p:spPr>
          <a:xfrm>
            <a:off x="1609726" y="4020408"/>
            <a:ext cx="668655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137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928688" y="2057399"/>
            <a:ext cx="386334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092435" y="2057400"/>
            <a:ext cx="386334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2257E4FA-36F1-46B0-8B05-C95D5CD70AAC}" type="datetime1">
              <a:rPr kumimoji="1" lang="ja-JP" altLang="en-US" smtClean="0"/>
              <a:t>2022/10/3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58704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928688" y="2001511"/>
            <a:ext cx="386334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928688" y="2721483"/>
            <a:ext cx="386334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5093703" y="1999032"/>
            <a:ext cx="386334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5093703" y="2719322"/>
            <a:ext cx="386334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E86D7EED-749E-4748-AC6E-0E2804BFEC28}" type="datetime1">
              <a:rPr kumimoji="1" lang="ja-JP" altLang="en-US" smtClean="0"/>
              <a:t>2022/10/3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188857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DDC4C7FB-5B94-404D-9FC9-1CC995C687CA}" type="datetime1">
              <a:rPr kumimoji="1" lang="ja-JP" altLang="en-US" smtClean="0"/>
              <a:t>2022/10/3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189561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D8833-5DF7-4C91-88F7-0DC0B48A5EBC}" type="datetime1">
              <a:rPr kumimoji="1" lang="ja-JP" altLang="en-US" smtClean="0"/>
              <a:t>2022/10/3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242128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28688" y="1097280"/>
            <a:ext cx="3070860" cy="1737360"/>
          </a:xfrm>
        </p:spPr>
        <p:txBody>
          <a:bodyPr anchor="b">
            <a:noAutofit/>
          </a:bodyPr>
          <a:lstStyle>
            <a:lvl1pPr>
              <a:lnSpc>
                <a:spcPct val="90000"/>
              </a:lnSpc>
              <a:defRPr sz="3000" b="0"/>
            </a:lvl1pPr>
          </a:lstStyle>
          <a:p>
            <a:r>
              <a:rPr lang="ja-JP" altLang="en-US"/>
              <a:t>マスター タイトルの書式設定</a:t>
            </a:r>
            <a:endParaRPr lang="en-US"/>
          </a:p>
        </p:txBody>
      </p:sp>
      <p:sp>
        <p:nvSpPr>
          <p:cNvPr id="3" name="Content Placeholder 2"/>
          <p:cNvSpPr>
            <a:spLocks noGrp="1"/>
          </p:cNvSpPr>
          <p:nvPr>
            <p:ph idx="1"/>
          </p:nvPr>
        </p:nvSpPr>
        <p:spPr>
          <a:xfrm>
            <a:off x="4473424" y="1097280"/>
            <a:ext cx="449544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928688" y="2834640"/>
            <a:ext cx="307086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14BD1C-C75B-412B-9A49-2C05895D0441}" type="datetime1">
              <a:rPr kumimoji="1" lang="ja-JP" altLang="en-US" smtClean="0"/>
              <a:t>2022/10/3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956677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928688" y="1097280"/>
            <a:ext cx="3070860" cy="1737360"/>
          </a:xfrm>
        </p:spPr>
        <p:txBody>
          <a:bodyPr anchor="b">
            <a:noAutofit/>
          </a:bodyPr>
          <a:lstStyle>
            <a:lvl1pPr>
              <a:lnSpc>
                <a:spcPct val="90000"/>
              </a:lnSpc>
              <a:defRPr sz="3000" b="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4354033" y="1069848"/>
            <a:ext cx="4612512"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928688" y="2834640"/>
            <a:ext cx="307086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0D573BB-534F-4FA2-B851-848369261F57}" type="datetime1">
              <a:rPr kumimoji="1" lang="ja-JP" altLang="en-US" smtClean="0"/>
              <a:t>2022/10/3</a:t>
            </a:fld>
            <a:endParaRPr kumimoji="1" lang="ja-JP"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220413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98120" y="182880"/>
            <a:ext cx="950976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28688" y="609600"/>
            <a:ext cx="8023860" cy="135636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928689" y="2057400"/>
            <a:ext cx="8021707" cy="40386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928684" y="6223830"/>
            <a:ext cx="1892373" cy="365125"/>
          </a:xfrm>
          <a:prstGeom prst="rect">
            <a:avLst/>
          </a:prstGeom>
        </p:spPr>
        <p:txBody>
          <a:bodyPr vert="horz" lIns="91440" tIns="45720" rIns="91440" bIns="45720" rtlCol="0" anchor="ctr"/>
          <a:lstStyle>
            <a:lvl1pPr algn="l">
              <a:defRPr sz="1000">
                <a:solidFill>
                  <a:schemeClr val="accent1"/>
                </a:solidFill>
              </a:defRPr>
            </a:lvl1pPr>
          </a:lstStyle>
          <a:p>
            <a:fld id="{7D92114D-40A4-4001-9EF5-146F3115FFB3}" type="datetime1">
              <a:rPr kumimoji="1" lang="ja-JP" altLang="en-US" smtClean="0"/>
              <a:t>2022/10/3</a:t>
            </a:fld>
            <a:endParaRPr kumimoji="1" lang="ja-JP" altLang="en-US"/>
          </a:p>
        </p:txBody>
      </p:sp>
      <p:sp>
        <p:nvSpPr>
          <p:cNvPr id="5" name="Footer Placeholder 4"/>
          <p:cNvSpPr>
            <a:spLocks noGrp="1"/>
          </p:cNvSpPr>
          <p:nvPr>
            <p:ph type="ftr" sz="quarter" idx="3"/>
          </p:nvPr>
        </p:nvSpPr>
        <p:spPr>
          <a:xfrm>
            <a:off x="3208683" y="6223830"/>
            <a:ext cx="3833192" cy="365125"/>
          </a:xfrm>
          <a:prstGeom prst="rect">
            <a:avLst/>
          </a:prstGeom>
        </p:spPr>
        <p:txBody>
          <a:bodyPr vert="horz" lIns="91440" tIns="45720" rIns="91440" bIns="45720" rtlCol="0" anchor="ctr"/>
          <a:lstStyle>
            <a:lvl1pPr algn="ctr">
              <a:defRPr sz="1000">
                <a:solidFill>
                  <a:schemeClr val="accent1"/>
                </a:solidFill>
              </a:defRPr>
            </a:lvl1pPr>
          </a:lstStyle>
          <a:p>
            <a:endParaRPr kumimoji="1" lang="ja-JP" altLang="en-US"/>
          </a:p>
        </p:txBody>
      </p:sp>
      <p:sp>
        <p:nvSpPr>
          <p:cNvPr id="6" name="Slide Number Placeholder 5"/>
          <p:cNvSpPr>
            <a:spLocks noGrp="1"/>
          </p:cNvSpPr>
          <p:nvPr>
            <p:ph type="sldNum" sz="quarter" idx="4"/>
          </p:nvPr>
        </p:nvSpPr>
        <p:spPr>
          <a:xfrm>
            <a:off x="7580244" y="6223830"/>
            <a:ext cx="1386302" cy="365125"/>
          </a:xfrm>
          <a:prstGeom prst="rect">
            <a:avLst/>
          </a:prstGeom>
        </p:spPr>
        <p:txBody>
          <a:bodyPr vert="horz" lIns="91440" tIns="45720" rIns="91440" bIns="45720" rtlCol="0" anchor="ctr"/>
          <a:lstStyle>
            <a:lvl1pPr algn="r">
              <a:defRPr sz="1000">
                <a:solidFill>
                  <a:schemeClr val="accent1"/>
                </a:solidFill>
              </a:defRPr>
            </a:lvl1p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118848523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sldNum="0" hdr="0" ftr="0" dt="0"/>
  <p:txStyles>
    <p:titleStyle>
      <a:lvl1pPr algn="l" defTabSz="685800" rtl="0" eaLnBrk="1" latinLnBrk="0" hangingPunct="1">
        <a:lnSpc>
          <a:spcPct val="90000"/>
        </a:lnSpc>
        <a:spcBef>
          <a:spcPct val="0"/>
        </a:spcBef>
        <a:buNone/>
        <a:defRPr kumimoji="1"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kumimoji="1"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2.emf"/><Relationship Id="rId5" Type="http://schemas.openxmlformats.org/officeDocument/2006/relationships/hyperlink" Target="https://forms.office.com/Pages/ResponsePage.aspx?id=1A5QTWvWEECCM_UsRyY4KyQake9HVZ1PrAikwHpNCS1UMllZNUs2UkZKRFRDRE83SFhBQjdZNlkyMS4u" TargetMode="External"/><Relationship Id="rId4" Type="http://schemas.openxmlformats.org/officeDocument/2006/relationships/notesSlide" Target="../notesSlides/notesSlide11.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4.emf"/><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0" name="字幕 2">
            <a:extLst>
              <a:ext uri="{FF2B5EF4-FFF2-40B4-BE49-F238E27FC236}">
                <a16:creationId xmlns:a16="http://schemas.microsoft.com/office/drawing/2014/main" id="{C6AEA400-038C-41F7-9471-419E4B1B3C15}"/>
              </a:ext>
            </a:extLst>
          </p:cNvPr>
          <p:cNvSpPr txBox="1">
            <a:spLocks/>
          </p:cNvSpPr>
          <p:nvPr/>
        </p:nvSpPr>
        <p:spPr>
          <a:xfrm>
            <a:off x="321013" y="496951"/>
            <a:ext cx="9256350" cy="3459107"/>
          </a:xfrm>
          <a:prstGeom prst="rect">
            <a:avLst/>
          </a:prstGeom>
          <a:solidFill>
            <a:schemeClr val="accent5">
              <a:lumMod val="20000"/>
              <a:lumOff val="80000"/>
              <a:alpha val="52000"/>
            </a:schemeClr>
          </a:solidFill>
        </p:spPr>
        <p:txBody>
          <a:bodyPr vert="horz" lIns="68580" tIns="34290" rIns="6858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20000"/>
              </a:lnSpc>
            </a:pPr>
            <a:endParaRPr lang="en-US" altLang="ja-JP" sz="100" b="1" dirty="0">
              <a:effectLst>
                <a:outerShdw blurRad="38100" dist="38100" dir="2700000" algn="tl">
                  <a:srgbClr val="000000">
                    <a:alpha val="43137"/>
                  </a:srgbClr>
                </a:outerShdw>
              </a:effectLst>
            </a:endParaRPr>
          </a:p>
          <a:p>
            <a:r>
              <a:rPr lang="ja-JP" altLang="en-US" sz="3200" b="1" u="sng" dirty="0">
                <a:effectLst>
                  <a:outerShdw blurRad="38100" dist="38100" dir="2700000" algn="tl">
                    <a:srgbClr val="000000">
                      <a:alpha val="43137"/>
                    </a:srgbClr>
                  </a:outerShdw>
                </a:effectLst>
                <a:highlight>
                  <a:srgbClr val="FFFF00"/>
                </a:highlight>
              </a:rPr>
              <a:t>２０２２年度９月 限定</a:t>
            </a:r>
            <a:r>
              <a:rPr lang="en-US" altLang="ja-JP" sz="3200" b="1" u="sng" dirty="0">
                <a:effectLst>
                  <a:outerShdw blurRad="38100" dist="38100" dir="2700000" algn="tl">
                    <a:srgbClr val="000000">
                      <a:alpha val="43137"/>
                    </a:srgbClr>
                  </a:outerShdw>
                </a:effectLst>
                <a:highlight>
                  <a:srgbClr val="FFFF00"/>
                </a:highlight>
              </a:rPr>
              <a:t>VOICE </a:t>
            </a:r>
            <a:r>
              <a:rPr lang="ja-JP" altLang="en-US" sz="3200" b="1" u="sng" dirty="0">
                <a:effectLst>
                  <a:outerShdw blurRad="38100" dist="38100" dir="2700000" algn="tl">
                    <a:srgbClr val="000000">
                      <a:alpha val="43137"/>
                    </a:srgbClr>
                  </a:outerShdw>
                </a:effectLst>
                <a:highlight>
                  <a:srgbClr val="FFFF00"/>
                </a:highlight>
              </a:rPr>
              <a:t>動画</a:t>
            </a:r>
            <a:endParaRPr lang="en-US" altLang="ja-JP" sz="3200" b="1" u="sng" dirty="0">
              <a:effectLst>
                <a:outerShdw blurRad="38100" dist="38100" dir="2700000" algn="tl">
                  <a:srgbClr val="000000">
                    <a:alpha val="43137"/>
                  </a:srgbClr>
                </a:outerShdw>
              </a:effectLst>
              <a:highlight>
                <a:srgbClr val="FFFF00"/>
              </a:highlight>
            </a:endParaRPr>
          </a:p>
          <a:p>
            <a:pPr algn="l"/>
            <a:endParaRPr lang="en-US" altLang="ja-JP" sz="1200" b="1" u="sng" dirty="0"/>
          </a:p>
          <a:p>
            <a:pPr algn="l"/>
            <a:r>
              <a:rPr lang="ja-JP" altLang="en-US" sz="2000" b="1" dirty="0"/>
              <a:t>◎</a:t>
            </a:r>
            <a:r>
              <a:rPr lang="ja-JP" altLang="en-US" sz="2000" b="1" u="sng" dirty="0"/>
              <a:t>限定</a:t>
            </a:r>
            <a:r>
              <a:rPr lang="en-US" altLang="ja-JP" sz="2000" b="1" u="sng" dirty="0"/>
              <a:t>VOICE</a:t>
            </a:r>
            <a:r>
              <a:rPr lang="ja-JP" altLang="en-US" sz="2000" b="1" u="sng" dirty="0"/>
              <a:t>動画は</a:t>
            </a:r>
            <a:r>
              <a:rPr lang="ja-JP" altLang="en-US" sz="2000" b="1" dirty="0"/>
              <a:t>、</a:t>
            </a:r>
            <a:r>
              <a:rPr lang="ja-JP" altLang="en-US" sz="2000" dirty="0"/>
              <a:t>各社の労使協議における「人事賃金制度」や「働く環境整備」、「労働条件に関わる協議」の経過について、対象の雇用形態メンバーへ、動画を用いて共有を行う</a:t>
            </a:r>
            <a:r>
              <a:rPr lang="en-US" altLang="ja-JP" sz="2000" dirty="0"/>
              <a:t>VOICE</a:t>
            </a:r>
            <a:r>
              <a:rPr lang="ja-JP" altLang="en-US" sz="2000" dirty="0"/>
              <a:t>です。</a:t>
            </a:r>
            <a:endParaRPr lang="en-US" altLang="ja-JP" sz="2000" dirty="0"/>
          </a:p>
          <a:p>
            <a:pPr algn="l"/>
            <a:r>
              <a:rPr lang="ja-JP" altLang="en-US" sz="2000" b="1" dirty="0"/>
              <a:t>◎今回の内容は</a:t>
            </a:r>
            <a:r>
              <a:rPr lang="ja-JP" altLang="en-US" sz="2800" b="1" dirty="0">
                <a:solidFill>
                  <a:srgbClr val="FF0000"/>
                </a:solidFill>
              </a:rPr>
              <a:t>「</a:t>
            </a:r>
            <a:r>
              <a:rPr lang="ja-JP" altLang="en-US" sz="2800" b="1" u="sng" dirty="0">
                <a:solidFill>
                  <a:srgbClr val="FF0000"/>
                </a:solidFill>
              </a:rPr>
              <a:t>北海道百科」「全従業員」が対象</a:t>
            </a:r>
            <a:r>
              <a:rPr lang="ja-JP" altLang="en-US" sz="2800" b="1" dirty="0">
                <a:solidFill>
                  <a:srgbClr val="FF0000"/>
                </a:solidFill>
              </a:rPr>
              <a:t> </a:t>
            </a:r>
            <a:r>
              <a:rPr lang="ja-JP" altLang="en-US" sz="2000" b="1" dirty="0"/>
              <a:t>です。</a:t>
            </a:r>
            <a:endParaRPr lang="en-US" altLang="ja-JP" sz="2000" b="1" dirty="0"/>
          </a:p>
          <a:p>
            <a:pPr algn="l"/>
            <a:r>
              <a:rPr lang="ja-JP" altLang="en-US" sz="2000" b="1" dirty="0"/>
              <a:t>◎意見・質問は「</a:t>
            </a:r>
            <a:r>
              <a:rPr lang="en-US" altLang="ja-JP" sz="2000" b="1" dirty="0"/>
              <a:t>Forms</a:t>
            </a:r>
            <a:r>
              <a:rPr lang="ja-JP" altLang="en-US" sz="2000" b="1" dirty="0"/>
              <a:t>」または「各組合事務所」までお願いします。</a:t>
            </a:r>
            <a:endParaRPr lang="en-US" altLang="ja-JP" sz="2000" b="1" dirty="0"/>
          </a:p>
        </p:txBody>
      </p:sp>
      <p:sp>
        <p:nvSpPr>
          <p:cNvPr id="11" name="字幕 2">
            <a:extLst>
              <a:ext uri="{FF2B5EF4-FFF2-40B4-BE49-F238E27FC236}">
                <a16:creationId xmlns:a16="http://schemas.microsoft.com/office/drawing/2014/main" id="{B13BF36C-DD5C-4261-B076-5DA38AA0479B}"/>
              </a:ext>
            </a:extLst>
          </p:cNvPr>
          <p:cNvSpPr txBox="1">
            <a:spLocks/>
          </p:cNvSpPr>
          <p:nvPr/>
        </p:nvSpPr>
        <p:spPr>
          <a:xfrm>
            <a:off x="281097" y="4020458"/>
            <a:ext cx="6158204" cy="2158962"/>
          </a:xfrm>
          <a:prstGeom prst="rect">
            <a:avLst/>
          </a:prstGeom>
          <a:solidFill>
            <a:schemeClr val="accent5">
              <a:lumMod val="20000"/>
              <a:lumOff val="80000"/>
              <a:alpha val="52000"/>
            </a:schemeClr>
          </a:solidFill>
          <a:ln w="28575">
            <a:solidFill>
              <a:schemeClr val="tx1"/>
            </a:solidFill>
          </a:ln>
        </p:spPr>
        <p:txBody>
          <a:bodyPr vert="horz" lIns="68580" tIns="34290" rIns="6858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20000"/>
              </a:lnSpc>
            </a:pPr>
            <a:endParaRPr lang="en-US" altLang="ja-JP" sz="100" b="1" dirty="0">
              <a:effectLst>
                <a:outerShdw blurRad="38100" dist="38100" dir="2700000" algn="tl">
                  <a:srgbClr val="000000">
                    <a:alpha val="43137"/>
                  </a:srgbClr>
                </a:outerShdw>
              </a:effectLst>
            </a:endParaRPr>
          </a:p>
          <a:p>
            <a:pPr algn="l"/>
            <a:r>
              <a:rPr lang="ja-JP" altLang="en-US" sz="1800" b="1" dirty="0"/>
              <a:t>＜今回の内容＞</a:t>
            </a:r>
            <a:endParaRPr lang="en-US" altLang="ja-JP" sz="1800" b="1" dirty="0"/>
          </a:p>
          <a:p>
            <a:pPr algn="l">
              <a:lnSpc>
                <a:spcPct val="100000"/>
              </a:lnSpc>
            </a:pPr>
            <a:r>
              <a:rPr lang="ja-JP" altLang="en-US" sz="2000" b="1" u="sng" dirty="0">
                <a:solidFill>
                  <a:srgbClr val="FF0000"/>
                </a:solidFill>
              </a:rPr>
              <a:t>１．２０２２年度労使通年協議について</a:t>
            </a:r>
            <a:endParaRPr lang="en-US" altLang="ja-JP" sz="2000" b="1" u="sng" dirty="0">
              <a:solidFill>
                <a:srgbClr val="FF0000"/>
              </a:solidFill>
            </a:endParaRPr>
          </a:p>
          <a:p>
            <a:pPr algn="l">
              <a:lnSpc>
                <a:spcPct val="100000"/>
              </a:lnSpc>
            </a:pPr>
            <a:r>
              <a:rPr lang="ja-JP" altLang="en-US" sz="2000" b="1" u="sng" dirty="0">
                <a:solidFill>
                  <a:srgbClr val="FF0000"/>
                </a:solidFill>
              </a:rPr>
              <a:t>２．２０２２年１０月地域別最低賃金改定に伴う、</a:t>
            </a:r>
            <a:endParaRPr lang="en-US" altLang="ja-JP" sz="2000" b="1" u="sng" dirty="0">
              <a:solidFill>
                <a:srgbClr val="FF0000"/>
              </a:solidFill>
            </a:endParaRPr>
          </a:p>
          <a:p>
            <a:pPr algn="l">
              <a:lnSpc>
                <a:spcPct val="100000"/>
              </a:lnSpc>
            </a:pPr>
            <a:r>
              <a:rPr lang="ja-JP" altLang="en-US" sz="2000" b="1" dirty="0">
                <a:solidFill>
                  <a:srgbClr val="FF0000"/>
                </a:solidFill>
              </a:rPr>
              <a:t>　</a:t>
            </a:r>
            <a:r>
              <a:rPr lang="ja-JP" altLang="en-US" sz="2000" b="1" u="sng" dirty="0">
                <a:solidFill>
                  <a:srgbClr val="FF0000"/>
                </a:solidFill>
              </a:rPr>
              <a:t>人事制度改定・既存者の対応について</a:t>
            </a:r>
            <a:endParaRPr lang="en-US" altLang="ja-JP" sz="2000" b="1" u="sng" dirty="0">
              <a:solidFill>
                <a:srgbClr val="FF0000"/>
              </a:solidFill>
            </a:endParaRPr>
          </a:p>
        </p:txBody>
      </p:sp>
      <p:sp>
        <p:nvSpPr>
          <p:cNvPr id="14" name="角丸四角形 7">
            <a:extLst>
              <a:ext uri="{FF2B5EF4-FFF2-40B4-BE49-F238E27FC236}">
                <a16:creationId xmlns:a16="http://schemas.microsoft.com/office/drawing/2014/main" id="{179B2BF0-FF52-49B1-8EDF-168D9EC72B58}"/>
              </a:ext>
            </a:extLst>
          </p:cNvPr>
          <p:cNvSpPr>
            <a:spLocks/>
          </p:cNvSpPr>
          <p:nvPr/>
        </p:nvSpPr>
        <p:spPr>
          <a:xfrm>
            <a:off x="116762" y="60633"/>
            <a:ext cx="1682885" cy="321120"/>
          </a:xfrm>
          <a:prstGeom prst="round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ja-JP" altLang="en-US" sz="1350" b="1" dirty="0">
                <a:ea typeface="HG丸ｺﾞｼｯｸM-PRO" panose="020F0600000000000000" pitchFamily="50" charset="-128"/>
                <a:cs typeface="Times New Roman" panose="02020603050405020304" pitchFamily="18" charset="0"/>
              </a:rPr>
              <a:t>社外秘</a:t>
            </a:r>
            <a:endParaRPr lang="ja-JP" altLang="en-US" sz="1350" dirty="0">
              <a:ea typeface="ＭＳ 明朝" panose="02020609040205080304" pitchFamily="17"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86ADCBE4-E42B-48BE-A828-3BB4E5C8525F}"/>
              </a:ext>
            </a:extLst>
          </p:cNvPr>
          <p:cNvSpPr/>
          <p:nvPr/>
        </p:nvSpPr>
        <p:spPr>
          <a:xfrm>
            <a:off x="0" y="6495810"/>
            <a:ext cx="795829" cy="36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t>Ｐ１</a:t>
            </a:r>
          </a:p>
        </p:txBody>
      </p:sp>
      <p:pic>
        <p:nvPicPr>
          <p:cNvPr id="67" name="ビデオ 66">
            <a:hlinkClick r:id="" action="ppaction://media"/>
            <a:extLst>
              <a:ext uri="{FF2B5EF4-FFF2-40B4-BE49-F238E27FC236}">
                <a16:creationId xmlns:a16="http://schemas.microsoft.com/office/drawing/2014/main" id="{C51C2C93-3EF1-3289-18F5-7BBB20A9C79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1" r="121"/>
          <a:stretch>
            <a:fillRect/>
          </a:stretch>
        </p:blipFill>
        <p:spPr>
          <a:xfrm>
            <a:off x="6463334" y="4213683"/>
            <a:ext cx="3230140" cy="1821356"/>
          </a:xfrm>
          <a:prstGeom prst="rect">
            <a:avLst/>
          </a:prstGeom>
        </p:spPr>
      </p:pic>
    </p:spTree>
    <p:extLst>
      <p:ext uri="{BB962C8B-B14F-4D97-AF65-F5344CB8AC3E}">
        <p14:creationId xmlns:p14="http://schemas.microsoft.com/office/powerpoint/2010/main" val="669304669"/>
      </p:ext>
    </p:extLst>
  </p:cSld>
  <p:clrMapOvr>
    <a:masterClrMapping/>
  </p:clrMapOvr>
  <mc:AlternateContent xmlns:mc="http://schemas.openxmlformats.org/markup-compatibility/2006" xmlns:p14="http://schemas.microsoft.com/office/powerpoint/2010/main">
    <mc:Choice Requires="p14">
      <p:transition spd="slow" p14:dur="2000" advTm="26680"/>
    </mc:Choice>
    <mc:Fallback xmlns="">
      <p:transition spd="slow" advTm="26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7"/>
                </p:tgtEl>
              </p:cMediaNode>
            </p:video>
            <p:seq concurrent="1" nextAc="seek">
              <p:cTn id="8" restart="whenNotActive" fill="hold" evtFilter="cancelBubble" nodeType="interactiveSeq">
                <p:stCondLst>
                  <p:cond evt="onClick" delay="0">
                    <p:tgtEl>
                      <p:spTgt spid="6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7"/>
                                        </p:tgtEl>
                                      </p:cBhvr>
                                    </p:cmd>
                                  </p:childTnLst>
                                </p:cTn>
                              </p:par>
                            </p:childTnLst>
                          </p:cTn>
                        </p:par>
                      </p:childTnLst>
                    </p:cTn>
                  </p:par>
                </p:childTnLst>
              </p:cTn>
              <p:nextCondLst>
                <p:cond evt="onClick" delay="0">
                  <p:tgtEl>
                    <p:spTgt spid="6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572D341-4679-4237-A5DC-B80AB33F5E03}"/>
              </a:ext>
            </a:extLst>
          </p:cNvPr>
          <p:cNvSpPr>
            <a:spLocks noChangeArrowheads="1"/>
          </p:cNvSpPr>
          <p:nvPr/>
        </p:nvSpPr>
        <p:spPr bwMode="auto">
          <a:xfrm>
            <a:off x="196172" y="175098"/>
            <a:ext cx="9492577" cy="787940"/>
          </a:xfrm>
          <a:prstGeom prst="rect">
            <a:avLst/>
          </a:prstGeom>
          <a:solidFill>
            <a:srgbClr val="00B050"/>
          </a:solidFill>
          <a:ln w="9525">
            <a:solidFill>
              <a:schemeClr val="bg1"/>
            </a:solidFill>
            <a:miter lim="800000"/>
            <a:headEnd/>
            <a:tailEnd/>
          </a:ln>
        </p:spPr>
        <p:txBody>
          <a:bodyPr vert="horz" wrap="square" lIns="74295" tIns="8890" rIns="74295" bIns="8890" numCol="1" anchor="ctr" anchorCtr="0" compatLnSpc="1">
            <a:prstTxWarp prst="textNoShape">
              <a:avLst/>
            </a:prstTxWarp>
          </a:bodyPr>
          <a:lstStyle/>
          <a:p>
            <a:pPr algn="ctr" defTabSz="914400" eaLnBrk="0" fontAlgn="base" hangingPunct="0">
              <a:spcBef>
                <a:spcPct val="0"/>
              </a:spcBef>
              <a:spcAft>
                <a:spcPct val="0"/>
              </a:spcAft>
            </a:pPr>
            <a:r>
              <a:rPr lang="en-US" altLang="ja-JP" sz="2400" b="1" dirty="0">
                <a:solidFill>
                  <a:schemeClr val="bg1"/>
                </a:solidFill>
                <a:latin typeface="HG丸ｺﾞｼｯｸM-PRO" panose="020F0600000000000000" pitchFamily="50" charset="-128"/>
                <a:ea typeface="HG丸ｺﾞｼｯｸM-PRO" panose="020F0600000000000000" pitchFamily="50" charset="-128"/>
              </a:rPr>
              <a:t>2</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．２０２２年１０月地域別最低賃金改定に伴う、</a:t>
            </a:r>
          </a:p>
          <a:p>
            <a:pPr algn="ctr" defTabSz="914400" eaLnBrk="0" fontAlgn="base" hangingPunct="0">
              <a:spcBef>
                <a:spcPct val="0"/>
              </a:spcBef>
              <a:spcAft>
                <a:spcPct val="0"/>
              </a:spcAft>
            </a:pPr>
            <a:r>
              <a:rPr lang="ja-JP" altLang="en-US" sz="2400" b="1" dirty="0">
                <a:solidFill>
                  <a:schemeClr val="bg1"/>
                </a:solidFill>
                <a:latin typeface="HG丸ｺﾞｼｯｸM-PRO" panose="020F0600000000000000" pitchFamily="50" charset="-128"/>
                <a:ea typeface="HG丸ｺﾞｼｯｸM-PRO" panose="020F0600000000000000" pitchFamily="50" charset="-128"/>
              </a:rPr>
              <a:t>　人事制度改定・既存者の対応について</a:t>
            </a:r>
          </a:p>
        </p:txBody>
      </p:sp>
      <p:sp>
        <p:nvSpPr>
          <p:cNvPr id="3" name="正方形/長方形 2">
            <a:extLst>
              <a:ext uri="{FF2B5EF4-FFF2-40B4-BE49-F238E27FC236}">
                <a16:creationId xmlns:a16="http://schemas.microsoft.com/office/drawing/2014/main" id="{7A2AF610-DB59-40F9-B99F-21F939195CFF}"/>
              </a:ext>
            </a:extLst>
          </p:cNvPr>
          <p:cNvSpPr/>
          <p:nvPr/>
        </p:nvSpPr>
        <p:spPr>
          <a:xfrm>
            <a:off x="0" y="6495810"/>
            <a:ext cx="795829" cy="36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Ｐ１２</a:t>
            </a:r>
          </a:p>
        </p:txBody>
      </p:sp>
      <p:pic>
        <p:nvPicPr>
          <p:cNvPr id="6" name="図 5">
            <a:extLst>
              <a:ext uri="{FF2B5EF4-FFF2-40B4-BE49-F238E27FC236}">
                <a16:creationId xmlns:a16="http://schemas.microsoft.com/office/drawing/2014/main" id="{09A7AB62-1B45-A89A-331F-B2DB6BF7FB3A}"/>
              </a:ext>
            </a:extLst>
          </p:cNvPr>
          <p:cNvPicPr>
            <a:picLocks noChangeAspect="1"/>
          </p:cNvPicPr>
          <p:nvPr/>
        </p:nvPicPr>
        <p:blipFill>
          <a:blip r:embed="rId5"/>
          <a:stretch>
            <a:fillRect/>
          </a:stretch>
        </p:blipFill>
        <p:spPr>
          <a:xfrm>
            <a:off x="1381681" y="1310599"/>
            <a:ext cx="7335790" cy="1990863"/>
          </a:xfrm>
          <a:prstGeom prst="rect">
            <a:avLst/>
          </a:prstGeom>
        </p:spPr>
      </p:pic>
      <p:pic>
        <p:nvPicPr>
          <p:cNvPr id="11" name="図 10">
            <a:extLst>
              <a:ext uri="{FF2B5EF4-FFF2-40B4-BE49-F238E27FC236}">
                <a16:creationId xmlns:a16="http://schemas.microsoft.com/office/drawing/2014/main" id="{ADDC2681-7DA6-42F7-7029-911B49ABF674}"/>
              </a:ext>
            </a:extLst>
          </p:cNvPr>
          <p:cNvPicPr>
            <a:picLocks noChangeAspect="1"/>
          </p:cNvPicPr>
          <p:nvPr/>
        </p:nvPicPr>
        <p:blipFill>
          <a:blip r:embed="rId6"/>
          <a:stretch>
            <a:fillRect/>
          </a:stretch>
        </p:blipFill>
        <p:spPr>
          <a:xfrm>
            <a:off x="1359183" y="3555552"/>
            <a:ext cx="7434030" cy="1988603"/>
          </a:xfrm>
          <a:prstGeom prst="rect">
            <a:avLst/>
          </a:prstGeom>
        </p:spPr>
      </p:pic>
      <p:pic>
        <p:nvPicPr>
          <p:cNvPr id="15" name="オーディオ 14">
            <a:hlinkClick r:id="" action="ppaction://media"/>
            <a:extLst>
              <a:ext uri="{FF2B5EF4-FFF2-40B4-BE49-F238E27FC236}">
                <a16:creationId xmlns:a16="http://schemas.microsoft.com/office/drawing/2014/main" id="{5BD82C4D-FCEA-52DB-6CF2-5C6284D4B1E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53951" t="-121387" r="-253951" b="-121387"/>
          <a:stretch>
            <a:fillRect/>
          </a:stretch>
        </p:blipFill>
        <p:spPr>
          <a:xfrm>
            <a:off x="7432493" y="5464969"/>
            <a:ext cx="2470514" cy="1393031"/>
          </a:xfrm>
          <a:prstGeom prst="rect">
            <a:avLst/>
          </a:prstGeom>
        </p:spPr>
      </p:pic>
    </p:spTree>
    <p:extLst>
      <p:ext uri="{BB962C8B-B14F-4D97-AF65-F5344CB8AC3E}">
        <p14:creationId xmlns:p14="http://schemas.microsoft.com/office/powerpoint/2010/main" val="3424344189"/>
      </p:ext>
    </p:extLst>
  </p:cSld>
  <p:clrMapOvr>
    <a:masterClrMapping/>
  </p:clrMapOvr>
  <mc:AlternateContent xmlns:mc="http://schemas.openxmlformats.org/markup-compatibility/2006" xmlns:p14="http://schemas.microsoft.com/office/powerpoint/2010/main">
    <mc:Choice Requires="p14">
      <p:transition spd="slow" p14:dur="2000" advTm="12493"/>
    </mc:Choice>
    <mc:Fallback xmlns="">
      <p:transition spd="slow" advTm="12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0" name="字幕 2">
            <a:extLst>
              <a:ext uri="{FF2B5EF4-FFF2-40B4-BE49-F238E27FC236}">
                <a16:creationId xmlns:a16="http://schemas.microsoft.com/office/drawing/2014/main" id="{C6AEA400-038C-41F7-9471-419E4B1B3C15}"/>
              </a:ext>
            </a:extLst>
          </p:cNvPr>
          <p:cNvSpPr txBox="1">
            <a:spLocks/>
          </p:cNvSpPr>
          <p:nvPr/>
        </p:nvSpPr>
        <p:spPr>
          <a:xfrm>
            <a:off x="405775" y="329928"/>
            <a:ext cx="9256350" cy="6250548"/>
          </a:xfrm>
          <a:prstGeom prst="rect">
            <a:avLst/>
          </a:prstGeom>
          <a:solidFill>
            <a:schemeClr val="accent5">
              <a:lumMod val="60000"/>
              <a:lumOff val="40000"/>
              <a:alpha val="52000"/>
            </a:schemeClr>
          </a:solidFill>
        </p:spPr>
        <p:txBody>
          <a:bodyPr vert="horz" lIns="68580" tIns="34290" rIns="6858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20000"/>
              </a:lnSpc>
            </a:pPr>
            <a:endParaRPr lang="en-US" altLang="ja-JP" sz="100" b="1" dirty="0">
              <a:effectLst>
                <a:outerShdw blurRad="38100" dist="38100" dir="2700000" algn="tl">
                  <a:srgbClr val="000000">
                    <a:alpha val="43137"/>
                  </a:srgbClr>
                </a:outerShdw>
              </a:effectLst>
            </a:endParaRPr>
          </a:p>
          <a:p>
            <a:r>
              <a:rPr lang="ja-JP" altLang="en-US" sz="3200" b="1" u="sng" dirty="0">
                <a:highlight>
                  <a:srgbClr val="FFFF00"/>
                </a:highlight>
              </a:rPr>
              <a:t>今回の共有は以上です！</a:t>
            </a:r>
            <a:endParaRPr lang="en-US" altLang="ja-JP" sz="1600" b="1" u="sng" dirty="0"/>
          </a:p>
          <a:p>
            <a:pPr algn="l"/>
            <a:r>
              <a:rPr lang="ja-JP" altLang="en-US" b="1" dirty="0"/>
              <a:t>＜今回の内容＞</a:t>
            </a:r>
            <a:endParaRPr lang="en-US" altLang="ja-JP" b="1" dirty="0"/>
          </a:p>
          <a:p>
            <a:pPr algn="l">
              <a:lnSpc>
                <a:spcPct val="100000"/>
              </a:lnSpc>
            </a:pPr>
            <a:r>
              <a:rPr lang="ja-JP" altLang="en-US" b="1" u="sng" dirty="0">
                <a:solidFill>
                  <a:srgbClr val="FF0000"/>
                </a:solidFill>
              </a:rPr>
              <a:t>１．</a:t>
            </a:r>
            <a:r>
              <a:rPr lang="ja-JP" altLang="en-US" sz="2400" b="1" u="sng" dirty="0">
                <a:solidFill>
                  <a:srgbClr val="FF0000"/>
                </a:solidFill>
              </a:rPr>
              <a:t>２０２２年度労使通年協議について</a:t>
            </a:r>
            <a:endParaRPr lang="en-US" altLang="ja-JP" sz="2400" b="1" u="sng" dirty="0">
              <a:solidFill>
                <a:srgbClr val="FF0000"/>
              </a:solidFill>
            </a:endParaRPr>
          </a:p>
          <a:p>
            <a:pPr algn="l">
              <a:lnSpc>
                <a:spcPct val="100000"/>
              </a:lnSpc>
            </a:pPr>
            <a:r>
              <a:rPr lang="ja-JP" altLang="en-US" b="1" u="sng" dirty="0">
                <a:solidFill>
                  <a:srgbClr val="FF0000"/>
                </a:solidFill>
              </a:rPr>
              <a:t>２．</a:t>
            </a:r>
            <a:r>
              <a:rPr lang="ja-JP" altLang="en-US" sz="2400" b="1" u="sng" dirty="0">
                <a:solidFill>
                  <a:srgbClr val="FF0000"/>
                </a:solidFill>
              </a:rPr>
              <a:t>２０２２年１０月地域別最低賃金改定に伴う、</a:t>
            </a:r>
            <a:endParaRPr lang="en-US" altLang="ja-JP" sz="2400" b="1" u="sng" dirty="0">
              <a:solidFill>
                <a:srgbClr val="FF0000"/>
              </a:solidFill>
            </a:endParaRPr>
          </a:p>
          <a:p>
            <a:pPr algn="l">
              <a:lnSpc>
                <a:spcPct val="100000"/>
              </a:lnSpc>
            </a:pPr>
            <a:r>
              <a:rPr lang="ja-JP" altLang="en-US" sz="2400" b="1" dirty="0">
                <a:solidFill>
                  <a:srgbClr val="FF0000"/>
                </a:solidFill>
              </a:rPr>
              <a:t>　</a:t>
            </a:r>
            <a:r>
              <a:rPr lang="ja-JP" altLang="en-US" sz="2400" b="1" u="sng" dirty="0">
                <a:solidFill>
                  <a:srgbClr val="FF0000"/>
                </a:solidFill>
              </a:rPr>
              <a:t>人事制度改定・既存者の対応について</a:t>
            </a:r>
            <a:endParaRPr lang="en-US" altLang="ja-JP" sz="2400" b="1" u="sng" dirty="0">
              <a:solidFill>
                <a:srgbClr val="FF0000"/>
              </a:solidFill>
            </a:endParaRPr>
          </a:p>
          <a:p>
            <a:pPr algn="l"/>
            <a:r>
              <a:rPr lang="ja-JP" altLang="en-US" sz="1800" b="1" dirty="0">
                <a:highlight>
                  <a:srgbClr val="FFFF00"/>
                </a:highlight>
              </a:rPr>
              <a:t>◎「</a:t>
            </a:r>
            <a:r>
              <a:rPr lang="en-US" altLang="ja-JP" sz="1800" b="1" dirty="0">
                <a:highlight>
                  <a:srgbClr val="FFFF00"/>
                </a:highlight>
              </a:rPr>
              <a:t>Forms</a:t>
            </a:r>
            <a:r>
              <a:rPr lang="ja-JP" altLang="en-US" sz="1800" b="1" dirty="0">
                <a:highlight>
                  <a:srgbClr val="FFFF00"/>
                </a:highlight>
              </a:rPr>
              <a:t>」へ、質問・意見をお願いします！！（以下の</a:t>
            </a:r>
            <a:r>
              <a:rPr lang="en-US" altLang="ja-JP" sz="1800" b="1" dirty="0">
                <a:highlight>
                  <a:srgbClr val="FFFF00"/>
                </a:highlight>
              </a:rPr>
              <a:t>QR</a:t>
            </a:r>
            <a:r>
              <a:rPr lang="ja-JP" altLang="en-US" sz="1800" b="1" dirty="0">
                <a:highlight>
                  <a:srgbClr val="FFFF00"/>
                </a:highlight>
              </a:rPr>
              <a:t>から簡単に入力できます）</a:t>
            </a:r>
            <a:endParaRPr lang="en-US" altLang="ja-JP" sz="1800" b="1" dirty="0">
              <a:highlight>
                <a:srgbClr val="FFFF00"/>
              </a:highlight>
            </a:endParaRPr>
          </a:p>
        </p:txBody>
      </p:sp>
      <p:sp>
        <p:nvSpPr>
          <p:cNvPr id="15" name="正方形/長方形 14">
            <a:extLst>
              <a:ext uri="{FF2B5EF4-FFF2-40B4-BE49-F238E27FC236}">
                <a16:creationId xmlns:a16="http://schemas.microsoft.com/office/drawing/2014/main" id="{86ADCBE4-E42B-48BE-A828-3BB4E5C8525F}"/>
              </a:ext>
            </a:extLst>
          </p:cNvPr>
          <p:cNvSpPr/>
          <p:nvPr/>
        </p:nvSpPr>
        <p:spPr>
          <a:xfrm>
            <a:off x="0" y="6495810"/>
            <a:ext cx="965976" cy="36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Ｐ１３</a:t>
            </a:r>
          </a:p>
        </p:txBody>
      </p:sp>
      <p:sp>
        <p:nvSpPr>
          <p:cNvPr id="8" name="テキスト ボックス 7">
            <a:extLst>
              <a:ext uri="{FF2B5EF4-FFF2-40B4-BE49-F238E27FC236}">
                <a16:creationId xmlns:a16="http://schemas.microsoft.com/office/drawing/2014/main" id="{405316D9-F57B-427F-AB82-1109E44F89B0}"/>
              </a:ext>
            </a:extLst>
          </p:cNvPr>
          <p:cNvSpPr txBox="1"/>
          <p:nvPr/>
        </p:nvSpPr>
        <p:spPr>
          <a:xfrm>
            <a:off x="437157" y="6193865"/>
            <a:ext cx="4674982" cy="369332"/>
          </a:xfrm>
          <a:prstGeom prst="rect">
            <a:avLst/>
          </a:prstGeom>
          <a:noFill/>
        </p:spPr>
        <p:txBody>
          <a:bodyPr wrap="square" rtlCol="0">
            <a:spAutoFit/>
          </a:bodyPr>
          <a:lstStyle/>
          <a:p>
            <a:r>
              <a:rPr kumimoji="1" lang="en-US" altLang="ja-JP" b="1" dirty="0">
                <a:solidFill>
                  <a:schemeClr val="accent4">
                    <a:lumMod val="75000"/>
                  </a:schemeClr>
                </a:solidFill>
              </a:rPr>
              <a:t>&lt;PC</a:t>
            </a:r>
            <a:r>
              <a:rPr kumimoji="1" lang="ja-JP" altLang="en-US" b="1" dirty="0">
                <a:solidFill>
                  <a:schemeClr val="accent4">
                    <a:lumMod val="75000"/>
                  </a:schemeClr>
                </a:solidFill>
              </a:rPr>
              <a:t>からは</a:t>
            </a:r>
            <a:r>
              <a:rPr kumimoji="1" lang="ja-JP" altLang="en-US" b="1" dirty="0">
                <a:solidFill>
                  <a:schemeClr val="accent4">
                    <a:lumMod val="75000"/>
                  </a:schemeClr>
                </a:solidFill>
                <a:hlinkClick r:id="rId5"/>
              </a:rPr>
              <a:t>こちらから</a:t>
            </a:r>
            <a:r>
              <a:rPr kumimoji="1" lang="en-US" altLang="ja-JP" b="1" dirty="0">
                <a:solidFill>
                  <a:schemeClr val="accent4">
                    <a:lumMod val="75000"/>
                  </a:schemeClr>
                </a:solidFill>
              </a:rPr>
              <a:t>&gt;</a:t>
            </a:r>
            <a:endParaRPr kumimoji="1" lang="ja-JP" altLang="en-US" b="1" dirty="0">
              <a:solidFill>
                <a:schemeClr val="accent4">
                  <a:lumMod val="75000"/>
                </a:schemeClr>
              </a:solidFill>
            </a:endParaRPr>
          </a:p>
        </p:txBody>
      </p:sp>
      <p:pic>
        <p:nvPicPr>
          <p:cNvPr id="12" name="図 11">
            <a:extLst>
              <a:ext uri="{FF2B5EF4-FFF2-40B4-BE49-F238E27FC236}">
                <a16:creationId xmlns:a16="http://schemas.microsoft.com/office/drawing/2014/main" id="{74688612-0F5C-45A9-BBED-1552F7CC455B}"/>
              </a:ext>
            </a:extLst>
          </p:cNvPr>
          <p:cNvPicPr>
            <a:picLocks noChangeAspect="1"/>
          </p:cNvPicPr>
          <p:nvPr/>
        </p:nvPicPr>
        <p:blipFill rotWithShape="1">
          <a:blip r:embed="rId6"/>
          <a:srcRect l="19878" r="21572" b="27167"/>
          <a:stretch/>
        </p:blipFill>
        <p:spPr>
          <a:xfrm>
            <a:off x="8016197" y="697005"/>
            <a:ext cx="1496122" cy="1357940"/>
          </a:xfrm>
          <a:prstGeom prst="rect">
            <a:avLst/>
          </a:prstGeom>
          <a:effectLst>
            <a:softEdge rad="31750"/>
          </a:effectLst>
        </p:spPr>
      </p:pic>
      <p:pic>
        <p:nvPicPr>
          <p:cNvPr id="4" name="図 3">
            <a:extLst>
              <a:ext uri="{FF2B5EF4-FFF2-40B4-BE49-F238E27FC236}">
                <a16:creationId xmlns:a16="http://schemas.microsoft.com/office/drawing/2014/main" id="{D7B84A3D-EDAC-55FB-9712-4825F4F2E05F}"/>
              </a:ext>
            </a:extLst>
          </p:cNvPr>
          <p:cNvPicPr>
            <a:picLocks noChangeAspect="1"/>
          </p:cNvPicPr>
          <p:nvPr/>
        </p:nvPicPr>
        <p:blipFill rotWithShape="1">
          <a:blip r:embed="rId7"/>
          <a:srcRect l="35465" t="19382" r="36648" b="8932"/>
          <a:stretch/>
        </p:blipFill>
        <p:spPr>
          <a:xfrm>
            <a:off x="3195586" y="3282215"/>
            <a:ext cx="2002056" cy="2894958"/>
          </a:xfrm>
          <a:prstGeom prst="rect">
            <a:avLst/>
          </a:prstGeom>
        </p:spPr>
      </p:pic>
      <p:pic>
        <p:nvPicPr>
          <p:cNvPr id="5" name="Picture 2" descr="【北海道百科】9月限定メンバーズVOICE(労使通年協議・２０２２年１０月地域別最低賃金改定に伴う、人事制度改定・既存者の対応について)質問意見シート  用 QR コード">
            <a:extLst>
              <a:ext uri="{FF2B5EF4-FFF2-40B4-BE49-F238E27FC236}">
                <a16:creationId xmlns:a16="http://schemas.microsoft.com/office/drawing/2014/main" id="{0293F9B8-A835-E392-FAD7-008F386E2E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608" y="4119612"/>
            <a:ext cx="1767840" cy="1767840"/>
          </a:xfrm>
          <a:prstGeom prst="rect">
            <a:avLst/>
          </a:prstGeom>
          <a:noFill/>
          <a:extLst>
            <a:ext uri="{909E8E84-426E-40DD-AFC4-6F175D3DCCD1}">
              <a14:hiddenFill xmlns:a14="http://schemas.microsoft.com/office/drawing/2010/main">
                <a:solidFill>
                  <a:srgbClr val="FFFFFF"/>
                </a:solidFill>
              </a14:hiddenFill>
            </a:ext>
          </a:extLst>
        </p:spPr>
      </p:pic>
      <p:pic>
        <p:nvPicPr>
          <p:cNvPr id="67" name="ビデオ 66">
            <a:hlinkClick r:id="" action="ppaction://media"/>
            <a:extLst>
              <a:ext uri="{FF2B5EF4-FFF2-40B4-BE49-F238E27FC236}">
                <a16:creationId xmlns:a16="http://schemas.microsoft.com/office/drawing/2014/main" id="{FBD8B33F-E0BD-840F-8D2F-816C8A4F88A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121" r="121"/>
          <a:stretch>
            <a:fillRect/>
          </a:stretch>
        </p:blipFill>
        <p:spPr>
          <a:xfrm>
            <a:off x="5622942" y="3655419"/>
            <a:ext cx="3656895" cy="2061987"/>
          </a:xfrm>
          <a:prstGeom prst="rect">
            <a:avLst/>
          </a:prstGeom>
        </p:spPr>
      </p:pic>
    </p:spTree>
    <p:extLst>
      <p:ext uri="{BB962C8B-B14F-4D97-AF65-F5344CB8AC3E}">
        <p14:creationId xmlns:p14="http://schemas.microsoft.com/office/powerpoint/2010/main" val="1585144402"/>
      </p:ext>
    </p:extLst>
  </p:cSld>
  <p:clrMapOvr>
    <a:masterClrMapping/>
  </p:clrMapOvr>
  <mc:AlternateContent xmlns:mc="http://schemas.openxmlformats.org/markup-compatibility/2006" xmlns:p14="http://schemas.microsoft.com/office/powerpoint/2010/main">
    <mc:Choice Requires="p14">
      <p:transition spd="slow" p14:dur="2000" advTm="29765"/>
    </mc:Choice>
    <mc:Fallback xmlns="">
      <p:transition spd="slow" advTm="29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7"/>
                </p:tgtEl>
              </p:cMediaNode>
            </p:video>
            <p:seq concurrent="1" nextAc="seek">
              <p:cTn id="8" restart="whenNotActive" fill="hold" evtFilter="cancelBubble" nodeType="interactiveSeq">
                <p:stCondLst>
                  <p:cond evt="onClick" delay="0">
                    <p:tgtEl>
                      <p:spTgt spid="6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7"/>
                                        </p:tgtEl>
                                      </p:cBhvr>
                                    </p:cmd>
                                  </p:childTnLst>
                                </p:cTn>
                              </p:par>
                            </p:childTnLst>
                          </p:cTn>
                        </p:par>
                      </p:childTnLst>
                    </p:cTn>
                  </p:par>
                </p:childTnLst>
              </p:cTn>
              <p:nextCondLst>
                <p:cond evt="onClick" delay="0">
                  <p:tgtEl>
                    <p:spTgt spid="6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572D341-4679-4237-A5DC-B80AB33F5E03}"/>
              </a:ext>
            </a:extLst>
          </p:cNvPr>
          <p:cNvSpPr>
            <a:spLocks noChangeArrowheads="1"/>
          </p:cNvSpPr>
          <p:nvPr/>
        </p:nvSpPr>
        <p:spPr bwMode="auto">
          <a:xfrm>
            <a:off x="234272" y="175098"/>
            <a:ext cx="9492577" cy="1323502"/>
          </a:xfrm>
          <a:prstGeom prst="rect">
            <a:avLst/>
          </a:prstGeom>
          <a:solidFill>
            <a:srgbClr val="00B050"/>
          </a:solidFill>
          <a:ln w="9525">
            <a:solidFill>
              <a:schemeClr val="bg1"/>
            </a:solidFill>
            <a:miter lim="800000"/>
            <a:headEnd/>
            <a:tailEnd/>
          </a:ln>
        </p:spPr>
        <p:txBody>
          <a:bodyPr vert="horz" wrap="square" lIns="74295" tIns="8890" rIns="74295" bIns="8890" numCol="1" anchor="ctr" anchorCtr="0" compatLnSpc="1">
            <a:prstTxWarp prst="textNoShape">
              <a:avLst/>
            </a:prstTxWarp>
          </a:bodyPr>
          <a:lstStyle/>
          <a:p>
            <a:pPr algn="ctr" defTabSz="914400" eaLnBrk="0" fontAlgn="base" hangingPunct="0">
              <a:spcBef>
                <a:spcPct val="0"/>
              </a:spcBef>
              <a:spcAft>
                <a:spcPct val="0"/>
              </a:spcAft>
            </a:pPr>
            <a:r>
              <a:rPr lang="en-US" altLang="ja-JP" sz="2400" b="1" dirty="0">
                <a:solidFill>
                  <a:schemeClr val="bg1"/>
                </a:solidFill>
                <a:latin typeface="HG丸ｺﾞｼｯｸM-PRO" panose="020F0600000000000000" pitchFamily="50" charset="-128"/>
                <a:ea typeface="HG丸ｺﾞｼｯｸM-PRO" panose="020F0600000000000000" pitchFamily="50" charset="-128"/>
              </a:rPr>
              <a:t>1</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a:t>
            </a:r>
            <a:r>
              <a:rPr lang="en-US" altLang="ja-JP" sz="2400" b="1" dirty="0">
                <a:solidFill>
                  <a:schemeClr val="bg1"/>
                </a:solidFill>
                <a:latin typeface="HG丸ｺﾞｼｯｸM-PRO" panose="020F0600000000000000" pitchFamily="50" charset="-128"/>
                <a:ea typeface="HG丸ｺﾞｼｯｸM-PRO" panose="020F0600000000000000" pitchFamily="50" charset="-128"/>
              </a:rPr>
              <a:t>2022</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年度労使通年協議について</a:t>
            </a:r>
          </a:p>
        </p:txBody>
      </p:sp>
      <p:sp>
        <p:nvSpPr>
          <p:cNvPr id="3" name="正方形/長方形 2">
            <a:extLst>
              <a:ext uri="{FF2B5EF4-FFF2-40B4-BE49-F238E27FC236}">
                <a16:creationId xmlns:a16="http://schemas.microsoft.com/office/drawing/2014/main" id="{7A2AF610-DB59-40F9-B99F-21F939195CFF}"/>
              </a:ext>
            </a:extLst>
          </p:cNvPr>
          <p:cNvSpPr/>
          <p:nvPr/>
        </p:nvSpPr>
        <p:spPr>
          <a:xfrm>
            <a:off x="0" y="6495810"/>
            <a:ext cx="795829" cy="36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Ｐ２</a:t>
            </a:r>
          </a:p>
        </p:txBody>
      </p:sp>
      <p:sp>
        <p:nvSpPr>
          <p:cNvPr id="9" name="字幕 2">
            <a:extLst>
              <a:ext uri="{FF2B5EF4-FFF2-40B4-BE49-F238E27FC236}">
                <a16:creationId xmlns:a16="http://schemas.microsoft.com/office/drawing/2014/main" id="{D6D76F8E-178A-43CE-9028-4327672AADD0}"/>
              </a:ext>
            </a:extLst>
          </p:cNvPr>
          <p:cNvSpPr txBox="1">
            <a:spLocks/>
          </p:cNvSpPr>
          <p:nvPr/>
        </p:nvSpPr>
        <p:spPr>
          <a:xfrm>
            <a:off x="231614" y="3086100"/>
            <a:ext cx="9433086" cy="3263900"/>
          </a:xfrm>
          <a:prstGeom prst="rect">
            <a:avLst/>
          </a:prstGeom>
          <a:noFill/>
        </p:spPr>
        <p:txBody>
          <a:bodyPr vert="horz" lIns="68580" tIns="34290" rIns="6858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20000"/>
              </a:lnSpc>
            </a:pPr>
            <a:r>
              <a:rPr lang="ja-JP" altLang="en-US" sz="4400" dirty="0"/>
              <a:t>「年間を通じて労使で課題の共有、解決策の議論を行い、人事賃金制度改定の成案化や、働く環境の改善を目指す」協議形態です。</a:t>
            </a:r>
            <a:endParaRPr lang="en-US" altLang="ja-JP" sz="3200" dirty="0"/>
          </a:p>
        </p:txBody>
      </p:sp>
      <p:sp>
        <p:nvSpPr>
          <p:cNvPr id="4" name="正方形/長方形 3">
            <a:extLst>
              <a:ext uri="{FF2B5EF4-FFF2-40B4-BE49-F238E27FC236}">
                <a16:creationId xmlns:a16="http://schemas.microsoft.com/office/drawing/2014/main" id="{3C2EB7FE-E91E-4557-BB25-8422EA902CCB}"/>
              </a:ext>
            </a:extLst>
          </p:cNvPr>
          <p:cNvSpPr/>
          <p:nvPr/>
        </p:nvSpPr>
        <p:spPr>
          <a:xfrm>
            <a:off x="425302" y="1524000"/>
            <a:ext cx="9074298" cy="14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FF0000"/>
                </a:solidFill>
              </a:rPr>
              <a:t>労使通年協議とは？</a:t>
            </a:r>
            <a:endParaRPr kumimoji="1" lang="en-US" altLang="ja-JP" sz="6000" b="1" dirty="0">
              <a:solidFill>
                <a:srgbClr val="FF0000"/>
              </a:solidFill>
            </a:endParaRPr>
          </a:p>
        </p:txBody>
      </p:sp>
      <p:pic>
        <p:nvPicPr>
          <p:cNvPr id="40" name="オーディオ 39">
            <a:hlinkClick r:id="" action="ppaction://media"/>
            <a:extLst>
              <a:ext uri="{FF2B5EF4-FFF2-40B4-BE49-F238E27FC236}">
                <a16:creationId xmlns:a16="http://schemas.microsoft.com/office/drawing/2014/main" id="{09A6DE47-C38D-3215-74C1-DCCFCCF86B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3951" t="-121387" r="-253951" b="-121387"/>
          <a:stretch>
            <a:fillRect/>
          </a:stretch>
        </p:blipFill>
        <p:spPr>
          <a:xfrm>
            <a:off x="7432493" y="5464969"/>
            <a:ext cx="2470514" cy="1393031"/>
          </a:xfrm>
          <a:prstGeom prst="rect">
            <a:avLst/>
          </a:prstGeom>
        </p:spPr>
      </p:pic>
    </p:spTree>
    <p:extLst>
      <p:ext uri="{BB962C8B-B14F-4D97-AF65-F5344CB8AC3E}">
        <p14:creationId xmlns:p14="http://schemas.microsoft.com/office/powerpoint/2010/main" val="338656463"/>
      </p:ext>
    </p:extLst>
  </p:cSld>
  <p:clrMapOvr>
    <a:masterClrMapping/>
  </p:clrMapOvr>
  <mc:AlternateContent xmlns:mc="http://schemas.openxmlformats.org/markup-compatibility/2006" xmlns:p14="http://schemas.microsoft.com/office/powerpoint/2010/main">
    <mc:Choice Requires="p14">
      <p:transition spd="slow" p14:dur="2000" advTm="19795"/>
    </mc:Choice>
    <mc:Fallback xmlns="">
      <p:transition spd="slow" advTm="1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572D341-4679-4237-A5DC-B80AB33F5E03}"/>
              </a:ext>
            </a:extLst>
          </p:cNvPr>
          <p:cNvSpPr>
            <a:spLocks noChangeArrowheads="1"/>
          </p:cNvSpPr>
          <p:nvPr/>
        </p:nvSpPr>
        <p:spPr bwMode="auto">
          <a:xfrm>
            <a:off x="196172" y="175098"/>
            <a:ext cx="9492577" cy="787940"/>
          </a:xfrm>
          <a:prstGeom prst="rect">
            <a:avLst/>
          </a:prstGeom>
          <a:solidFill>
            <a:srgbClr val="00B050"/>
          </a:solidFill>
          <a:ln w="9525">
            <a:solidFill>
              <a:schemeClr val="bg1"/>
            </a:solidFill>
            <a:miter lim="800000"/>
            <a:headEnd/>
            <a:tailEnd/>
          </a:ln>
        </p:spPr>
        <p:txBody>
          <a:bodyPr vert="horz" wrap="square" lIns="74295" tIns="8890" rIns="74295" bIns="8890" numCol="1" anchor="ctr" anchorCtr="0" compatLnSpc="1">
            <a:prstTxWarp prst="textNoShape">
              <a:avLst/>
            </a:prstTxWarp>
          </a:bodyPr>
          <a:lstStyle/>
          <a:p>
            <a:pPr algn="ctr" defTabSz="914400" eaLnBrk="0" fontAlgn="base" hangingPunct="0">
              <a:spcBef>
                <a:spcPct val="0"/>
              </a:spcBef>
              <a:spcAft>
                <a:spcPct val="0"/>
              </a:spcAft>
            </a:pPr>
            <a:r>
              <a:rPr lang="en-US" altLang="ja-JP" sz="2400" b="1" dirty="0">
                <a:solidFill>
                  <a:schemeClr val="bg1"/>
                </a:solidFill>
                <a:latin typeface="HG丸ｺﾞｼｯｸM-PRO" panose="020F0600000000000000" pitchFamily="50" charset="-128"/>
                <a:ea typeface="HG丸ｺﾞｼｯｸM-PRO" panose="020F0600000000000000" pitchFamily="50" charset="-128"/>
              </a:rPr>
              <a:t>1</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a:t>
            </a:r>
            <a:r>
              <a:rPr lang="en-US" altLang="ja-JP" sz="2400" b="1" dirty="0">
                <a:solidFill>
                  <a:schemeClr val="bg1"/>
                </a:solidFill>
                <a:latin typeface="HG丸ｺﾞｼｯｸM-PRO" panose="020F0600000000000000" pitchFamily="50" charset="-128"/>
                <a:ea typeface="HG丸ｺﾞｼｯｸM-PRO" panose="020F0600000000000000" pitchFamily="50" charset="-128"/>
              </a:rPr>
              <a:t>2022</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年度労使通年協議について</a:t>
            </a:r>
          </a:p>
        </p:txBody>
      </p:sp>
      <p:sp>
        <p:nvSpPr>
          <p:cNvPr id="8" name="字幕 2">
            <a:extLst>
              <a:ext uri="{FF2B5EF4-FFF2-40B4-BE49-F238E27FC236}">
                <a16:creationId xmlns:a16="http://schemas.microsoft.com/office/drawing/2014/main" id="{42312785-0661-415F-8918-C90932423BAB}"/>
              </a:ext>
            </a:extLst>
          </p:cNvPr>
          <p:cNvSpPr txBox="1">
            <a:spLocks/>
          </p:cNvSpPr>
          <p:nvPr/>
        </p:nvSpPr>
        <p:spPr>
          <a:xfrm>
            <a:off x="422114" y="5048190"/>
            <a:ext cx="9061772" cy="1594150"/>
          </a:xfrm>
          <a:prstGeom prst="rect">
            <a:avLst/>
          </a:prstGeom>
          <a:noFill/>
        </p:spPr>
        <p:txBody>
          <a:bodyPr vert="horz" lIns="68580" tIns="34290" rIns="68580" bIns="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20000"/>
              </a:lnSpc>
            </a:pPr>
            <a:r>
              <a:rPr lang="ja-JP" altLang="en-US" b="1" dirty="0"/>
              <a:t>・２０２２年度は、５月に開催をされた</a:t>
            </a:r>
            <a:r>
              <a:rPr lang="en-US" altLang="ja-JP" b="1" dirty="0"/>
              <a:t>HDS</a:t>
            </a:r>
            <a:r>
              <a:rPr lang="ja-JP" altLang="en-US" b="1" dirty="0"/>
              <a:t>労使協議会を経て、各社へグループ共通指針が発信をされています。その指針に加え、各社経営戦略、人事制度上の課題や働く環境の課題を踏まえて、北海道百科で２０２２年度通年協議項目を設定して、年間での協議を実施していきます</a:t>
            </a:r>
            <a:endParaRPr lang="en-US" altLang="ja-JP" b="1" dirty="0"/>
          </a:p>
        </p:txBody>
      </p:sp>
      <p:sp>
        <p:nvSpPr>
          <p:cNvPr id="3" name="正方形/長方形 2">
            <a:extLst>
              <a:ext uri="{FF2B5EF4-FFF2-40B4-BE49-F238E27FC236}">
                <a16:creationId xmlns:a16="http://schemas.microsoft.com/office/drawing/2014/main" id="{7A2AF610-DB59-40F9-B99F-21F939195CFF}"/>
              </a:ext>
            </a:extLst>
          </p:cNvPr>
          <p:cNvSpPr/>
          <p:nvPr/>
        </p:nvSpPr>
        <p:spPr>
          <a:xfrm>
            <a:off x="0" y="6495810"/>
            <a:ext cx="795829" cy="36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Ｐ３</a:t>
            </a:r>
          </a:p>
        </p:txBody>
      </p:sp>
      <p:pic>
        <p:nvPicPr>
          <p:cNvPr id="12" name="Picture 5">
            <a:extLst>
              <a:ext uri="{FF2B5EF4-FFF2-40B4-BE49-F238E27FC236}">
                <a16:creationId xmlns:a16="http://schemas.microsoft.com/office/drawing/2014/main" id="{F4102C94-046E-4E7B-8756-9184F1D744A5}"/>
              </a:ext>
            </a:extLst>
          </p:cNvPr>
          <p:cNvPicPr/>
          <p:nvPr/>
        </p:nvPicPr>
        <p:blipFill>
          <a:blip r:embed="rId5" cstate="print"/>
          <a:srcRect/>
          <a:stretch>
            <a:fillRect/>
          </a:stretch>
        </p:blipFill>
        <p:spPr bwMode="auto">
          <a:xfrm>
            <a:off x="422114" y="1094244"/>
            <a:ext cx="9061772" cy="3913183"/>
          </a:xfrm>
          <a:prstGeom prst="rect">
            <a:avLst/>
          </a:prstGeom>
          <a:noFill/>
          <a:ln w="9525" algn="ctr">
            <a:solidFill>
              <a:schemeClr val="tx1"/>
            </a:solidFill>
            <a:miter lim="800000"/>
            <a:headEnd/>
            <a:tailEnd/>
          </a:ln>
          <a:effectLst/>
        </p:spPr>
      </p:pic>
      <p:sp>
        <p:nvSpPr>
          <p:cNvPr id="9" name="正方形/長方形 8">
            <a:extLst>
              <a:ext uri="{FF2B5EF4-FFF2-40B4-BE49-F238E27FC236}">
                <a16:creationId xmlns:a16="http://schemas.microsoft.com/office/drawing/2014/main" id="{5181FA71-DA24-4EDA-8621-5BE5EBA79F92}"/>
              </a:ext>
            </a:extLst>
          </p:cNvPr>
          <p:cNvSpPr/>
          <p:nvPr/>
        </p:nvSpPr>
        <p:spPr>
          <a:xfrm>
            <a:off x="8545287" y="2797629"/>
            <a:ext cx="185056" cy="6313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eaVert" tIns="36000" bIns="36000" rtlCol="0" anchor="ctr"/>
          <a:lstStyle/>
          <a:p>
            <a:pPr algn="ctr"/>
            <a:r>
              <a:rPr kumimoji="1" lang="ja-JP" altLang="en-US" sz="900" dirty="0">
                <a:solidFill>
                  <a:schemeClr val="tx1"/>
                </a:solidFill>
              </a:rPr>
              <a:t>評議員会</a:t>
            </a:r>
          </a:p>
        </p:txBody>
      </p:sp>
      <p:sp>
        <p:nvSpPr>
          <p:cNvPr id="10" name="正方形/長方形 9">
            <a:extLst>
              <a:ext uri="{FF2B5EF4-FFF2-40B4-BE49-F238E27FC236}">
                <a16:creationId xmlns:a16="http://schemas.microsoft.com/office/drawing/2014/main" id="{E7CA2F9A-CF6E-4174-9A36-F34763845662}"/>
              </a:ext>
            </a:extLst>
          </p:cNvPr>
          <p:cNvSpPr/>
          <p:nvPr/>
        </p:nvSpPr>
        <p:spPr>
          <a:xfrm>
            <a:off x="6520544" y="1970316"/>
            <a:ext cx="2024743" cy="16328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36000" bIns="36000" rtlCol="0" anchor="ctr"/>
          <a:lstStyle/>
          <a:p>
            <a:r>
              <a:rPr kumimoji="1" lang="ja-JP" altLang="en-US" sz="1050" dirty="0">
                <a:solidFill>
                  <a:schemeClr val="tx1"/>
                </a:solidFill>
                <a:latin typeface="+mn-ea"/>
              </a:rPr>
              <a:t>、限定</a:t>
            </a:r>
            <a:r>
              <a:rPr kumimoji="1" lang="en-US" altLang="ja-JP" sz="1050" dirty="0">
                <a:solidFill>
                  <a:schemeClr val="tx1"/>
                </a:solidFill>
                <a:latin typeface="+mn-ea"/>
              </a:rPr>
              <a:t>VICE</a:t>
            </a:r>
            <a:r>
              <a:rPr kumimoji="1" lang="ja-JP" altLang="en-US" sz="1050" dirty="0">
                <a:solidFill>
                  <a:schemeClr val="tx1"/>
                </a:solidFill>
                <a:latin typeface="+mn-ea"/>
              </a:rPr>
              <a:t>（動画）を開催</a:t>
            </a:r>
          </a:p>
        </p:txBody>
      </p:sp>
      <p:pic>
        <p:nvPicPr>
          <p:cNvPr id="34" name="オーディオ 33">
            <a:hlinkClick r:id="" action="ppaction://media"/>
            <a:extLst>
              <a:ext uri="{FF2B5EF4-FFF2-40B4-BE49-F238E27FC236}">
                <a16:creationId xmlns:a16="http://schemas.microsoft.com/office/drawing/2014/main" id="{BA3F29C5-2D60-0971-B3A8-DA05CDDD185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3951" t="-121387" r="-253951" b="-121387"/>
          <a:stretch>
            <a:fillRect/>
          </a:stretch>
        </p:blipFill>
        <p:spPr>
          <a:xfrm>
            <a:off x="7432493" y="5464969"/>
            <a:ext cx="2470514" cy="1393031"/>
          </a:xfrm>
          <a:prstGeom prst="rect">
            <a:avLst/>
          </a:prstGeom>
        </p:spPr>
      </p:pic>
    </p:spTree>
    <p:extLst>
      <p:ext uri="{BB962C8B-B14F-4D97-AF65-F5344CB8AC3E}">
        <p14:creationId xmlns:p14="http://schemas.microsoft.com/office/powerpoint/2010/main" val="3373217112"/>
      </p:ext>
    </p:extLst>
  </p:cSld>
  <p:clrMapOvr>
    <a:masterClrMapping/>
  </p:clrMapOvr>
  <mc:AlternateContent xmlns:mc="http://schemas.openxmlformats.org/markup-compatibility/2006" xmlns:p14="http://schemas.microsoft.com/office/powerpoint/2010/main">
    <mc:Choice Requires="p14">
      <p:transition spd="slow" p14:dur="2000" advTm="29430"/>
    </mc:Choice>
    <mc:Fallback xmlns="">
      <p:transition spd="slow" advTm="29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572D341-4679-4237-A5DC-B80AB33F5E03}"/>
              </a:ext>
            </a:extLst>
          </p:cNvPr>
          <p:cNvSpPr>
            <a:spLocks noChangeArrowheads="1"/>
          </p:cNvSpPr>
          <p:nvPr/>
        </p:nvSpPr>
        <p:spPr bwMode="auto">
          <a:xfrm>
            <a:off x="196172" y="175098"/>
            <a:ext cx="9492577" cy="787940"/>
          </a:xfrm>
          <a:prstGeom prst="rect">
            <a:avLst/>
          </a:prstGeom>
          <a:solidFill>
            <a:srgbClr val="00B050"/>
          </a:solidFill>
          <a:ln w="9525">
            <a:solidFill>
              <a:schemeClr val="bg1"/>
            </a:solidFill>
            <a:miter lim="800000"/>
            <a:headEnd/>
            <a:tailEnd/>
          </a:ln>
        </p:spPr>
        <p:txBody>
          <a:bodyPr vert="horz" wrap="square" lIns="74295" tIns="8890" rIns="74295" bIns="8890" numCol="1" anchor="ctr" anchorCtr="0" compatLnSpc="1">
            <a:prstTxWarp prst="textNoShape">
              <a:avLst/>
            </a:prstTxWarp>
          </a:bodyPr>
          <a:lstStyle/>
          <a:p>
            <a:pPr algn="ctr" defTabSz="914400" eaLnBrk="0" fontAlgn="base" hangingPunct="0">
              <a:spcBef>
                <a:spcPct val="0"/>
              </a:spcBef>
              <a:spcAft>
                <a:spcPct val="0"/>
              </a:spcAft>
            </a:pPr>
            <a:r>
              <a:rPr lang="en-US" altLang="ja-JP" sz="2400" b="1" dirty="0">
                <a:solidFill>
                  <a:schemeClr val="bg1"/>
                </a:solidFill>
                <a:latin typeface="HG丸ｺﾞｼｯｸM-PRO" panose="020F0600000000000000" pitchFamily="50" charset="-128"/>
                <a:ea typeface="HG丸ｺﾞｼｯｸM-PRO" panose="020F0600000000000000" pitchFamily="50" charset="-128"/>
              </a:rPr>
              <a:t>1</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a:t>
            </a:r>
            <a:r>
              <a:rPr lang="en-US" altLang="ja-JP" sz="2400" b="1" dirty="0">
                <a:solidFill>
                  <a:schemeClr val="bg1"/>
                </a:solidFill>
                <a:latin typeface="HG丸ｺﾞｼｯｸM-PRO" panose="020F0600000000000000" pitchFamily="50" charset="-128"/>
                <a:ea typeface="HG丸ｺﾞｼｯｸM-PRO" panose="020F0600000000000000" pitchFamily="50" charset="-128"/>
              </a:rPr>
              <a:t>2022</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年度労使通年協議について　２０２１年度の振り返り</a:t>
            </a:r>
          </a:p>
        </p:txBody>
      </p:sp>
      <p:sp>
        <p:nvSpPr>
          <p:cNvPr id="3" name="正方形/長方形 2">
            <a:extLst>
              <a:ext uri="{FF2B5EF4-FFF2-40B4-BE49-F238E27FC236}">
                <a16:creationId xmlns:a16="http://schemas.microsoft.com/office/drawing/2014/main" id="{7A2AF610-DB59-40F9-B99F-21F939195CFF}"/>
              </a:ext>
            </a:extLst>
          </p:cNvPr>
          <p:cNvSpPr/>
          <p:nvPr/>
        </p:nvSpPr>
        <p:spPr>
          <a:xfrm>
            <a:off x="0" y="6495810"/>
            <a:ext cx="795829" cy="36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Ｐ４</a:t>
            </a:r>
          </a:p>
        </p:txBody>
      </p:sp>
      <p:sp>
        <p:nvSpPr>
          <p:cNvPr id="5" name="字幕 2">
            <a:extLst>
              <a:ext uri="{FF2B5EF4-FFF2-40B4-BE49-F238E27FC236}">
                <a16:creationId xmlns:a16="http://schemas.microsoft.com/office/drawing/2014/main" id="{5234CC78-F17A-4489-BAD8-BC9BA951CAC6}"/>
              </a:ext>
            </a:extLst>
          </p:cNvPr>
          <p:cNvSpPr txBox="1">
            <a:spLocks/>
          </p:cNvSpPr>
          <p:nvPr/>
        </p:nvSpPr>
        <p:spPr>
          <a:xfrm>
            <a:off x="293895" y="4392733"/>
            <a:ext cx="9318210" cy="2103076"/>
          </a:xfrm>
          <a:prstGeom prst="rect">
            <a:avLst/>
          </a:prstGeom>
          <a:noFill/>
        </p:spPr>
        <p:txBody>
          <a:bodyPr vert="horz" lIns="68580" tIns="34290" rIns="6858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20000"/>
              </a:lnSpc>
            </a:pPr>
            <a:endParaRPr lang="en-US" altLang="ja-JP" sz="100" b="1" dirty="0">
              <a:effectLst>
                <a:outerShdw blurRad="38100" dist="38100" dir="2700000" algn="tl">
                  <a:srgbClr val="000000">
                    <a:alpha val="43137"/>
                  </a:srgbClr>
                </a:outerShdw>
              </a:effectLst>
            </a:endParaRPr>
          </a:p>
          <a:p>
            <a:pPr algn="l">
              <a:lnSpc>
                <a:spcPct val="110000"/>
              </a:lnSpc>
            </a:pPr>
            <a:r>
              <a:rPr lang="ja-JP" altLang="en-US" sz="1600" dirty="0"/>
              <a:t>・２０２１年度は、中期計画における企業戦略に掲げる「基盤整備」や、年度・中期の業績目標達成を見据えて従業員のモチベーションをさらに高める「労働条件」を検討してきました。</a:t>
            </a:r>
          </a:p>
          <a:p>
            <a:pPr algn="l">
              <a:lnSpc>
                <a:spcPct val="110000"/>
              </a:lnSpc>
            </a:pPr>
            <a:r>
              <a:rPr lang="ja-JP" altLang="en-US" sz="1600" dirty="0"/>
              <a:t>・直近では、中長期の働きがい・働きやすさを高める「人事賃金制度、働く環境」の整備へ定年後再雇用期間の延長（６５歳⇒６７歳）や出張規程の改定（長期出張時の休日日当支給）などの制度改定を行ってきました。</a:t>
            </a:r>
            <a:endParaRPr lang="en-US" altLang="ja-JP" sz="1600" dirty="0"/>
          </a:p>
        </p:txBody>
      </p:sp>
      <p:sp>
        <p:nvSpPr>
          <p:cNvPr id="11" name="四角形: 角を丸くする 10">
            <a:extLst>
              <a:ext uri="{FF2B5EF4-FFF2-40B4-BE49-F238E27FC236}">
                <a16:creationId xmlns:a16="http://schemas.microsoft.com/office/drawing/2014/main" id="{F36D64AC-CE1E-431D-9AD1-33EE6A3D35DB}"/>
              </a:ext>
            </a:extLst>
          </p:cNvPr>
          <p:cNvSpPr/>
          <p:nvPr/>
        </p:nvSpPr>
        <p:spPr>
          <a:xfrm>
            <a:off x="459544" y="1105318"/>
            <a:ext cx="8986911" cy="3287414"/>
          </a:xfrm>
          <a:prstGeom prst="roundRect">
            <a:avLst/>
          </a:prstGeom>
          <a:solidFill>
            <a:schemeClr val="bg1">
              <a:lumMod val="95000"/>
            </a:schemeClr>
          </a:solidFill>
          <a:ln w="25400" cap="flat" cmpd="sng" algn="ctr">
            <a:solidFill>
              <a:schemeClr val="tx1"/>
            </a:solidFill>
            <a:prstDash val="solid"/>
          </a:ln>
          <a:effectLst/>
        </p:spPr>
        <p:txBody>
          <a:bodyPr wrap="square" lIns="0" tIns="0" rIns="0" bIns="0" rtlCol="0" anchor="t"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rPr>
              <a:t>＜人事賃金制度改定＞　　　　　　　　　　　　　　　　　　＜春の交渉賃金要求、直近の賞与要求＞</a:t>
            </a:r>
            <a:endParaRPr kumimoji="1" lang="en-US" altLang="ja-JP" sz="1600" b="1"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rPr>
              <a:t>・ゼネラルスタッフステージ</a:t>
            </a:r>
            <a:r>
              <a:rPr kumimoji="1" lang="en-US" altLang="ja-JP" sz="1400" b="0"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rPr>
              <a:t>A</a:t>
            </a:r>
            <a:r>
              <a:rPr kumimoji="1" lang="ja-JP" altLang="en-US" sz="1400" b="0"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rPr>
              <a:t>の賃金制度改定　</a:t>
            </a:r>
            <a:endParaRPr kumimoji="1" lang="en-US" altLang="ja-JP" sz="1400" b="0"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rPr>
              <a:t>＜労働条件、働く環境整備＞</a:t>
            </a:r>
            <a:endParaRPr kumimoji="1" lang="en-US" altLang="ja-JP" sz="1600" b="1"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・定年後再雇用期間（６５歳⇒６７歳）改定</a:t>
            </a: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・出張規程（長期出張時の休日日当支給）改訂</a:t>
            </a: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・短時間勤務制度導入</a:t>
            </a: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・カムバック再雇用制度導入</a:t>
            </a:r>
            <a:endParaRPr kumimoji="1" lang="en-US" altLang="ja-JP" sz="1400" b="0"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endParaRPr>
          </a:p>
        </p:txBody>
      </p:sp>
      <p:sp>
        <p:nvSpPr>
          <p:cNvPr id="12" name="正方形/長方形 11">
            <a:extLst>
              <a:ext uri="{FF2B5EF4-FFF2-40B4-BE49-F238E27FC236}">
                <a16:creationId xmlns:a16="http://schemas.microsoft.com/office/drawing/2014/main" id="{FAFA0D26-AB12-4DBE-9E49-E8F8924D1BA6}"/>
              </a:ext>
            </a:extLst>
          </p:cNvPr>
          <p:cNvSpPr/>
          <p:nvPr/>
        </p:nvSpPr>
        <p:spPr>
          <a:xfrm>
            <a:off x="5220117" y="1596850"/>
            <a:ext cx="3763110" cy="1008184"/>
          </a:xfrm>
          <a:prstGeom prst="rect">
            <a:avLst/>
          </a:prstGeom>
        </p:spPr>
        <p:style>
          <a:lnRef idx="2">
            <a:schemeClr val="dk1"/>
          </a:lnRef>
          <a:fillRef idx="1">
            <a:schemeClr val="lt1"/>
          </a:fillRef>
          <a:effectRef idx="0">
            <a:schemeClr val="dk1"/>
          </a:effectRef>
          <a:fontRef idx="minor">
            <a:schemeClr val="dk1"/>
          </a:fontRef>
        </p:style>
        <p:txBody>
          <a:bodyPr wrap="square"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b="0" dirty="0">
                <a:solidFill>
                  <a:schemeClr val="tx1"/>
                </a:solidFill>
              </a:rPr>
              <a:t>【</a:t>
            </a:r>
            <a:r>
              <a:rPr kumimoji="1" lang="ja-JP" altLang="en-US" sz="1400" b="0" dirty="0">
                <a:solidFill>
                  <a:schemeClr val="tx1"/>
                </a:solidFill>
              </a:rPr>
              <a:t>２０２１年１２月・２０２２年６月賞与</a:t>
            </a:r>
            <a:r>
              <a:rPr kumimoji="1" lang="en-US" altLang="ja-JP" sz="1400" b="0" dirty="0">
                <a:solidFill>
                  <a:schemeClr val="tx1"/>
                </a:solidFill>
              </a:rPr>
              <a:t>】</a:t>
            </a:r>
          </a:p>
          <a:p>
            <a:pPr algn="ctr"/>
            <a:r>
              <a:rPr kumimoji="1" lang="ja-JP" altLang="en-US" sz="1400" b="0" dirty="0">
                <a:solidFill>
                  <a:schemeClr val="tx1"/>
                </a:solidFill>
              </a:rPr>
              <a:t>基本賞与　２．３５ヵ月／年</a:t>
            </a:r>
            <a:endParaRPr kumimoji="1" lang="en-US" altLang="ja-JP" sz="1400" b="0" dirty="0">
              <a:solidFill>
                <a:schemeClr val="tx1"/>
              </a:solidFill>
            </a:endParaRPr>
          </a:p>
          <a:p>
            <a:pPr algn="ctr"/>
            <a:r>
              <a:rPr kumimoji="1" lang="en-US" altLang="ja-JP" sz="1200" b="0" dirty="0">
                <a:solidFill>
                  <a:schemeClr val="tx1"/>
                </a:solidFill>
              </a:rPr>
              <a:t>※</a:t>
            </a:r>
            <a:r>
              <a:rPr kumimoji="1" lang="ja-JP" altLang="en-US" sz="1200" b="0" dirty="0">
                <a:solidFill>
                  <a:schemeClr val="tx1"/>
                </a:solidFill>
              </a:rPr>
              <a:t>月給制雇用形態</a:t>
            </a:r>
          </a:p>
        </p:txBody>
      </p:sp>
      <p:sp>
        <p:nvSpPr>
          <p:cNvPr id="13" name="正方形/長方形 12">
            <a:extLst>
              <a:ext uri="{FF2B5EF4-FFF2-40B4-BE49-F238E27FC236}">
                <a16:creationId xmlns:a16="http://schemas.microsoft.com/office/drawing/2014/main" id="{548B5BD0-C953-4B2C-AE6F-32E8433802E3}"/>
              </a:ext>
            </a:extLst>
          </p:cNvPr>
          <p:cNvSpPr/>
          <p:nvPr/>
        </p:nvSpPr>
        <p:spPr>
          <a:xfrm>
            <a:off x="5220119" y="2675372"/>
            <a:ext cx="3774830" cy="957501"/>
          </a:xfrm>
          <a:prstGeom prst="rect">
            <a:avLst/>
          </a:prstGeom>
        </p:spPr>
        <p:style>
          <a:lnRef idx="2">
            <a:schemeClr val="dk1"/>
          </a:lnRef>
          <a:fillRef idx="1">
            <a:schemeClr val="lt1"/>
          </a:fillRef>
          <a:effectRef idx="0">
            <a:schemeClr val="dk1"/>
          </a:effectRef>
          <a:fontRef idx="minor">
            <a:schemeClr val="dk1"/>
          </a:fontRef>
        </p:style>
        <p:txBody>
          <a:bodyPr wrap="square"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b="0" dirty="0">
                <a:solidFill>
                  <a:schemeClr val="tx1"/>
                </a:solidFill>
              </a:rPr>
              <a:t>【</a:t>
            </a:r>
            <a:r>
              <a:rPr kumimoji="1" lang="ja-JP" altLang="en-US" sz="1400" b="0" dirty="0">
                <a:solidFill>
                  <a:schemeClr val="tx1"/>
                </a:solidFill>
              </a:rPr>
              <a:t>２０２２年６月業績加算金要求</a:t>
            </a:r>
            <a:r>
              <a:rPr kumimoji="1" lang="en-US" altLang="ja-JP" sz="1400" b="0" dirty="0">
                <a:solidFill>
                  <a:schemeClr val="tx1"/>
                </a:solidFill>
              </a:rPr>
              <a:t>】</a:t>
            </a:r>
          </a:p>
          <a:p>
            <a:pPr algn="ctr"/>
            <a:r>
              <a:rPr kumimoji="1" lang="ja-JP" altLang="en-US" sz="1400" b="0" dirty="0">
                <a:solidFill>
                  <a:schemeClr val="tx1"/>
                </a:solidFill>
              </a:rPr>
              <a:t>業績加算金　０ヵ月</a:t>
            </a:r>
            <a:endParaRPr kumimoji="1" lang="en-US" altLang="ja-JP" sz="1400" b="0" dirty="0">
              <a:solidFill>
                <a:schemeClr val="tx1"/>
              </a:solidFill>
            </a:endParaRPr>
          </a:p>
          <a:p>
            <a:pPr algn="ctr"/>
            <a:r>
              <a:rPr kumimoji="1" lang="en-US" altLang="ja-JP" sz="1200" b="0" dirty="0">
                <a:solidFill>
                  <a:schemeClr val="tx1"/>
                </a:solidFill>
              </a:rPr>
              <a:t>※</a:t>
            </a:r>
            <a:r>
              <a:rPr kumimoji="1" lang="ja-JP" altLang="en-US" sz="1200" b="0" dirty="0">
                <a:solidFill>
                  <a:schemeClr val="tx1"/>
                </a:solidFill>
              </a:rPr>
              <a:t>全雇用形態（時給制含む</a:t>
            </a:r>
            <a:r>
              <a:rPr kumimoji="1" lang="ja-JP" altLang="en-US" sz="1000" b="0" dirty="0">
                <a:solidFill>
                  <a:schemeClr val="tx1"/>
                </a:solidFill>
              </a:rPr>
              <a:t>）</a:t>
            </a:r>
          </a:p>
        </p:txBody>
      </p:sp>
      <p:sp>
        <p:nvSpPr>
          <p:cNvPr id="14" name="正方形/長方形 13">
            <a:extLst>
              <a:ext uri="{FF2B5EF4-FFF2-40B4-BE49-F238E27FC236}">
                <a16:creationId xmlns:a16="http://schemas.microsoft.com/office/drawing/2014/main" id="{F362AC3A-3C60-4B92-85C9-BF0C08131460}"/>
              </a:ext>
            </a:extLst>
          </p:cNvPr>
          <p:cNvSpPr/>
          <p:nvPr/>
        </p:nvSpPr>
        <p:spPr>
          <a:xfrm>
            <a:off x="5220120" y="3730449"/>
            <a:ext cx="3798277" cy="550986"/>
          </a:xfrm>
          <a:prstGeom prst="rect">
            <a:avLst/>
          </a:prstGeom>
        </p:spPr>
        <p:style>
          <a:lnRef idx="2">
            <a:schemeClr val="dk1"/>
          </a:lnRef>
          <a:fillRef idx="1">
            <a:schemeClr val="lt1"/>
          </a:fillRef>
          <a:effectRef idx="0">
            <a:schemeClr val="dk1"/>
          </a:effectRef>
          <a:fontRef idx="minor">
            <a:schemeClr val="dk1"/>
          </a:fontRef>
        </p:style>
        <p:txBody>
          <a:bodyPr wrap="square"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200" b="0" dirty="0">
                <a:solidFill>
                  <a:schemeClr val="tx1"/>
                </a:solidFill>
              </a:rPr>
              <a:t>【</a:t>
            </a:r>
            <a:r>
              <a:rPr lang="ja-JP" altLang="en-US" sz="1200" b="0" dirty="0">
                <a:solidFill>
                  <a:schemeClr val="tx1"/>
                </a:solidFill>
              </a:rPr>
              <a:t>２０２２年度賃金要求</a:t>
            </a:r>
            <a:r>
              <a:rPr lang="en-US" altLang="ja-JP" sz="1200" b="0" dirty="0">
                <a:solidFill>
                  <a:schemeClr val="tx1"/>
                </a:solidFill>
              </a:rPr>
              <a:t>】</a:t>
            </a:r>
          </a:p>
          <a:p>
            <a:pPr algn="ctr"/>
            <a:r>
              <a:rPr lang="ja-JP" altLang="en-US" sz="1200" b="0" dirty="0">
                <a:solidFill>
                  <a:schemeClr val="tx1"/>
                </a:solidFill>
              </a:rPr>
              <a:t>ベア月給 ０円</a:t>
            </a:r>
            <a:r>
              <a:rPr lang="en-US" altLang="ja-JP" sz="1200" b="0" dirty="0">
                <a:solidFill>
                  <a:schemeClr val="tx1"/>
                </a:solidFill>
              </a:rPr>
              <a:t>/</a:t>
            </a:r>
            <a:r>
              <a:rPr lang="ja-JP" altLang="en-US" sz="1200" b="0" dirty="0">
                <a:solidFill>
                  <a:schemeClr val="tx1"/>
                </a:solidFill>
              </a:rPr>
              <a:t>時給　０円</a:t>
            </a:r>
            <a:endParaRPr kumimoji="1" lang="ja-JP" altLang="en-US" sz="1200" b="0" dirty="0">
              <a:solidFill>
                <a:schemeClr val="tx1"/>
              </a:solidFill>
            </a:endParaRPr>
          </a:p>
        </p:txBody>
      </p:sp>
      <p:pic>
        <p:nvPicPr>
          <p:cNvPr id="20" name="オーディオ 19">
            <a:hlinkClick r:id="" action="ppaction://media"/>
            <a:extLst>
              <a:ext uri="{FF2B5EF4-FFF2-40B4-BE49-F238E27FC236}">
                <a16:creationId xmlns:a16="http://schemas.microsoft.com/office/drawing/2014/main" id="{72227528-9F3A-B035-3CF8-53C0ECE5FC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3951" t="-121387" r="-253951" b="-121387"/>
          <a:stretch>
            <a:fillRect/>
          </a:stretch>
        </p:blipFill>
        <p:spPr>
          <a:xfrm>
            <a:off x="7432493" y="5464969"/>
            <a:ext cx="2470514" cy="1393031"/>
          </a:xfrm>
          <a:prstGeom prst="rect">
            <a:avLst/>
          </a:prstGeom>
        </p:spPr>
      </p:pic>
    </p:spTree>
    <p:extLst>
      <p:ext uri="{BB962C8B-B14F-4D97-AF65-F5344CB8AC3E}">
        <p14:creationId xmlns:p14="http://schemas.microsoft.com/office/powerpoint/2010/main" val="2829049293"/>
      </p:ext>
    </p:extLst>
  </p:cSld>
  <p:clrMapOvr>
    <a:masterClrMapping/>
  </p:clrMapOvr>
  <mc:AlternateContent xmlns:mc="http://schemas.openxmlformats.org/markup-compatibility/2006" xmlns:p14="http://schemas.microsoft.com/office/powerpoint/2010/main">
    <mc:Choice Requires="p14">
      <p:transition spd="slow" p14:dur="2000" advTm="22495"/>
    </mc:Choice>
    <mc:Fallback xmlns="">
      <p:transition spd="slow" advTm="2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572D341-4679-4237-A5DC-B80AB33F5E03}"/>
              </a:ext>
            </a:extLst>
          </p:cNvPr>
          <p:cNvSpPr>
            <a:spLocks noChangeArrowheads="1"/>
          </p:cNvSpPr>
          <p:nvPr/>
        </p:nvSpPr>
        <p:spPr bwMode="auto">
          <a:xfrm>
            <a:off x="196172" y="175098"/>
            <a:ext cx="9492577" cy="787940"/>
          </a:xfrm>
          <a:prstGeom prst="rect">
            <a:avLst/>
          </a:prstGeom>
          <a:solidFill>
            <a:srgbClr val="00B050"/>
          </a:solidFill>
          <a:ln w="9525">
            <a:solidFill>
              <a:schemeClr val="bg1"/>
            </a:solidFill>
            <a:miter lim="800000"/>
            <a:headEnd/>
            <a:tailEnd/>
          </a:ln>
        </p:spPr>
        <p:txBody>
          <a:bodyPr vert="horz" wrap="square" lIns="74295" tIns="8890" rIns="74295" bIns="8890" numCol="1" anchor="ctr" anchorCtr="0" compatLnSpc="1">
            <a:prstTxWarp prst="textNoShape">
              <a:avLst/>
            </a:prstTxWarp>
          </a:bodyPr>
          <a:lstStyle/>
          <a:p>
            <a:pPr algn="ctr" defTabSz="914400" eaLnBrk="0" fontAlgn="base" hangingPunct="0">
              <a:spcBef>
                <a:spcPct val="0"/>
              </a:spcBef>
              <a:spcAft>
                <a:spcPct val="0"/>
              </a:spcAft>
            </a:pPr>
            <a:r>
              <a:rPr lang="en-US" altLang="ja-JP" sz="2400" b="1" dirty="0">
                <a:solidFill>
                  <a:schemeClr val="bg1"/>
                </a:solidFill>
                <a:latin typeface="HG丸ｺﾞｼｯｸM-PRO" panose="020F0600000000000000" pitchFamily="50" charset="-128"/>
                <a:ea typeface="HG丸ｺﾞｼｯｸM-PRO" panose="020F0600000000000000" pitchFamily="50" charset="-128"/>
              </a:rPr>
              <a:t>1</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a:t>
            </a:r>
            <a:r>
              <a:rPr lang="en-US" altLang="ja-JP" sz="2400" b="1" dirty="0">
                <a:solidFill>
                  <a:schemeClr val="bg1"/>
                </a:solidFill>
                <a:latin typeface="HG丸ｺﾞｼｯｸM-PRO" panose="020F0600000000000000" pitchFamily="50" charset="-128"/>
                <a:ea typeface="HG丸ｺﾞｼｯｸM-PRO" panose="020F0600000000000000" pitchFamily="50" charset="-128"/>
              </a:rPr>
              <a:t>2022</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年度労使通年協議について　２０２２年度通年協議項目　</a:t>
            </a:r>
          </a:p>
        </p:txBody>
      </p:sp>
      <p:sp>
        <p:nvSpPr>
          <p:cNvPr id="3" name="正方形/長方形 2">
            <a:extLst>
              <a:ext uri="{FF2B5EF4-FFF2-40B4-BE49-F238E27FC236}">
                <a16:creationId xmlns:a16="http://schemas.microsoft.com/office/drawing/2014/main" id="{7A2AF610-DB59-40F9-B99F-21F939195CFF}"/>
              </a:ext>
            </a:extLst>
          </p:cNvPr>
          <p:cNvSpPr/>
          <p:nvPr/>
        </p:nvSpPr>
        <p:spPr>
          <a:xfrm>
            <a:off x="0" y="6495810"/>
            <a:ext cx="795829" cy="36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Ｐ５</a:t>
            </a:r>
          </a:p>
        </p:txBody>
      </p:sp>
      <p:pic>
        <p:nvPicPr>
          <p:cNvPr id="4" name="図 3">
            <a:extLst>
              <a:ext uri="{FF2B5EF4-FFF2-40B4-BE49-F238E27FC236}">
                <a16:creationId xmlns:a16="http://schemas.microsoft.com/office/drawing/2014/main" id="{C4082129-250B-E7FD-77AD-8BC5E614B78D}"/>
              </a:ext>
            </a:extLst>
          </p:cNvPr>
          <p:cNvPicPr>
            <a:picLocks noChangeAspect="1"/>
          </p:cNvPicPr>
          <p:nvPr/>
        </p:nvPicPr>
        <p:blipFill>
          <a:blip r:embed="rId6"/>
          <a:stretch>
            <a:fillRect/>
          </a:stretch>
        </p:blipFill>
        <p:spPr>
          <a:xfrm>
            <a:off x="279132" y="1332150"/>
            <a:ext cx="9333727" cy="4568137"/>
          </a:xfrm>
          <a:prstGeom prst="rect">
            <a:avLst/>
          </a:prstGeom>
        </p:spPr>
      </p:pic>
      <p:pic>
        <p:nvPicPr>
          <p:cNvPr id="36" name="オーディオ 35">
            <a:hlinkClick r:id="" action="ppaction://media"/>
            <a:extLst>
              <a:ext uri="{FF2B5EF4-FFF2-40B4-BE49-F238E27FC236}">
                <a16:creationId xmlns:a16="http://schemas.microsoft.com/office/drawing/2014/main" id="{0FAA4FE0-5219-99F5-7828-94F0714ADA2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53951" t="-121387" r="-253951" b="-121387"/>
          <a:stretch>
            <a:fillRect/>
          </a:stretch>
        </p:blipFill>
        <p:spPr>
          <a:xfrm>
            <a:off x="7432493" y="5464969"/>
            <a:ext cx="2470514" cy="1393031"/>
          </a:xfrm>
          <a:prstGeom prst="rect">
            <a:avLst/>
          </a:prstGeom>
        </p:spPr>
      </p:pic>
    </p:spTree>
    <p:custDataLst>
      <p:tags r:id="rId1"/>
    </p:custDataLst>
    <p:extLst>
      <p:ext uri="{BB962C8B-B14F-4D97-AF65-F5344CB8AC3E}">
        <p14:creationId xmlns:p14="http://schemas.microsoft.com/office/powerpoint/2010/main" val="887923083"/>
      </p:ext>
    </p:extLst>
  </p:cSld>
  <p:clrMapOvr>
    <a:masterClrMapping/>
  </p:clrMapOvr>
  <mc:AlternateContent xmlns:mc="http://schemas.openxmlformats.org/markup-compatibility/2006" xmlns:p14="http://schemas.microsoft.com/office/powerpoint/2010/main">
    <mc:Choice Requires="p14">
      <p:transition spd="slow" p14:dur="2000" advTm="65692"/>
    </mc:Choice>
    <mc:Fallback xmlns="">
      <p:transition spd="slow" advTm="65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572D341-4679-4237-A5DC-B80AB33F5E03}"/>
              </a:ext>
            </a:extLst>
          </p:cNvPr>
          <p:cNvSpPr>
            <a:spLocks noChangeArrowheads="1"/>
          </p:cNvSpPr>
          <p:nvPr/>
        </p:nvSpPr>
        <p:spPr bwMode="auto">
          <a:xfrm>
            <a:off x="196172" y="175098"/>
            <a:ext cx="9492577" cy="787940"/>
          </a:xfrm>
          <a:prstGeom prst="rect">
            <a:avLst/>
          </a:prstGeom>
          <a:solidFill>
            <a:srgbClr val="00B050"/>
          </a:solidFill>
          <a:ln w="9525">
            <a:solidFill>
              <a:schemeClr val="bg1"/>
            </a:solidFill>
            <a:miter lim="800000"/>
            <a:headEnd/>
            <a:tailEnd/>
          </a:ln>
        </p:spPr>
        <p:txBody>
          <a:bodyPr vert="horz" wrap="square" lIns="74295" tIns="8890" rIns="74295" bIns="8890" numCol="1" anchor="ctr" anchorCtr="0" compatLnSpc="1">
            <a:prstTxWarp prst="textNoShape">
              <a:avLst/>
            </a:prstTxWarp>
          </a:bodyPr>
          <a:lstStyle/>
          <a:p>
            <a:pPr algn="ctr" defTabSz="914400" eaLnBrk="0" fontAlgn="base" hangingPunct="0">
              <a:spcBef>
                <a:spcPct val="0"/>
              </a:spcBef>
              <a:spcAft>
                <a:spcPct val="0"/>
              </a:spcAft>
            </a:pPr>
            <a:r>
              <a:rPr lang="en-US" altLang="ja-JP" sz="2400" b="1" dirty="0">
                <a:solidFill>
                  <a:schemeClr val="bg1"/>
                </a:solidFill>
                <a:latin typeface="HG丸ｺﾞｼｯｸM-PRO" panose="020F0600000000000000" pitchFamily="50" charset="-128"/>
                <a:ea typeface="HG丸ｺﾞｼｯｸM-PRO" panose="020F0600000000000000" pitchFamily="50" charset="-128"/>
              </a:rPr>
              <a:t>2</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．２０２２年１０月地域別最低賃金改定に伴う、</a:t>
            </a:r>
          </a:p>
          <a:p>
            <a:pPr algn="ctr" defTabSz="914400" eaLnBrk="0" fontAlgn="base" hangingPunct="0">
              <a:spcBef>
                <a:spcPct val="0"/>
              </a:spcBef>
              <a:spcAft>
                <a:spcPct val="0"/>
              </a:spcAft>
            </a:pPr>
            <a:r>
              <a:rPr lang="ja-JP" altLang="en-US" sz="2400" b="1" dirty="0">
                <a:solidFill>
                  <a:schemeClr val="bg1"/>
                </a:solidFill>
                <a:latin typeface="HG丸ｺﾞｼｯｸM-PRO" panose="020F0600000000000000" pitchFamily="50" charset="-128"/>
                <a:ea typeface="HG丸ｺﾞｼｯｸM-PRO" panose="020F0600000000000000" pitchFamily="50" charset="-128"/>
              </a:rPr>
              <a:t>　人事制度改定・既存者の対応について</a:t>
            </a:r>
          </a:p>
        </p:txBody>
      </p:sp>
      <p:sp>
        <p:nvSpPr>
          <p:cNvPr id="3" name="正方形/長方形 2">
            <a:extLst>
              <a:ext uri="{FF2B5EF4-FFF2-40B4-BE49-F238E27FC236}">
                <a16:creationId xmlns:a16="http://schemas.microsoft.com/office/drawing/2014/main" id="{7A2AF610-DB59-40F9-B99F-21F939195CFF}"/>
              </a:ext>
            </a:extLst>
          </p:cNvPr>
          <p:cNvSpPr/>
          <p:nvPr/>
        </p:nvSpPr>
        <p:spPr>
          <a:xfrm>
            <a:off x="0" y="6495810"/>
            <a:ext cx="795829" cy="36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Ｐ６</a:t>
            </a:r>
          </a:p>
        </p:txBody>
      </p:sp>
      <p:pic>
        <p:nvPicPr>
          <p:cNvPr id="13" name="図 12">
            <a:extLst>
              <a:ext uri="{FF2B5EF4-FFF2-40B4-BE49-F238E27FC236}">
                <a16:creationId xmlns:a16="http://schemas.microsoft.com/office/drawing/2014/main" id="{E157A482-42A2-3103-1D19-9C2E8E615ADC}"/>
              </a:ext>
            </a:extLst>
          </p:cNvPr>
          <p:cNvPicPr>
            <a:picLocks noChangeAspect="1"/>
          </p:cNvPicPr>
          <p:nvPr/>
        </p:nvPicPr>
        <p:blipFill>
          <a:blip r:embed="rId5"/>
          <a:stretch>
            <a:fillRect/>
          </a:stretch>
        </p:blipFill>
        <p:spPr>
          <a:xfrm>
            <a:off x="1046999" y="961279"/>
            <a:ext cx="7818606" cy="5689778"/>
          </a:xfrm>
          <a:prstGeom prst="rect">
            <a:avLst/>
          </a:prstGeom>
        </p:spPr>
      </p:pic>
      <p:pic>
        <p:nvPicPr>
          <p:cNvPr id="60" name="オーディオ 59">
            <a:hlinkClick r:id="" action="ppaction://media"/>
            <a:extLst>
              <a:ext uri="{FF2B5EF4-FFF2-40B4-BE49-F238E27FC236}">
                <a16:creationId xmlns:a16="http://schemas.microsoft.com/office/drawing/2014/main" id="{4D810B2B-8E51-606D-2A82-5C5D6AA2F7D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3951" t="-121387" r="-253951" b="-121387"/>
          <a:stretch>
            <a:fillRect/>
          </a:stretch>
        </p:blipFill>
        <p:spPr>
          <a:xfrm>
            <a:off x="7432493" y="5464969"/>
            <a:ext cx="2470514" cy="1393031"/>
          </a:xfrm>
          <a:prstGeom prst="rect">
            <a:avLst/>
          </a:prstGeom>
        </p:spPr>
      </p:pic>
    </p:spTree>
    <p:extLst>
      <p:ext uri="{BB962C8B-B14F-4D97-AF65-F5344CB8AC3E}">
        <p14:creationId xmlns:p14="http://schemas.microsoft.com/office/powerpoint/2010/main" val="1087547861"/>
      </p:ext>
    </p:extLst>
  </p:cSld>
  <p:clrMapOvr>
    <a:masterClrMapping/>
  </p:clrMapOvr>
  <mc:AlternateContent xmlns:mc="http://schemas.openxmlformats.org/markup-compatibility/2006" xmlns:p14="http://schemas.microsoft.com/office/powerpoint/2010/main">
    <mc:Choice Requires="p14">
      <p:transition spd="slow" p14:dur="2000" advTm="40035"/>
    </mc:Choice>
    <mc:Fallback xmlns="">
      <p:transition spd="slow" advTm="4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572D341-4679-4237-A5DC-B80AB33F5E03}"/>
              </a:ext>
            </a:extLst>
          </p:cNvPr>
          <p:cNvSpPr>
            <a:spLocks noChangeArrowheads="1"/>
          </p:cNvSpPr>
          <p:nvPr/>
        </p:nvSpPr>
        <p:spPr bwMode="auto">
          <a:xfrm>
            <a:off x="196172" y="175098"/>
            <a:ext cx="9492577" cy="787940"/>
          </a:xfrm>
          <a:prstGeom prst="rect">
            <a:avLst/>
          </a:prstGeom>
          <a:solidFill>
            <a:srgbClr val="00B050"/>
          </a:solidFill>
          <a:ln w="9525">
            <a:solidFill>
              <a:schemeClr val="bg1"/>
            </a:solidFill>
            <a:miter lim="800000"/>
            <a:headEnd/>
            <a:tailEnd/>
          </a:ln>
        </p:spPr>
        <p:txBody>
          <a:bodyPr vert="horz" wrap="square" lIns="74295" tIns="8890" rIns="74295" bIns="8890" numCol="1" anchor="ctr" anchorCtr="0" compatLnSpc="1">
            <a:prstTxWarp prst="textNoShape">
              <a:avLst/>
            </a:prstTxWarp>
          </a:bodyPr>
          <a:lstStyle/>
          <a:p>
            <a:pPr algn="ctr" defTabSz="914400" eaLnBrk="0" fontAlgn="base" hangingPunct="0">
              <a:spcBef>
                <a:spcPct val="0"/>
              </a:spcBef>
              <a:spcAft>
                <a:spcPct val="0"/>
              </a:spcAft>
            </a:pPr>
            <a:r>
              <a:rPr lang="en-US" altLang="ja-JP" sz="2400" b="1" dirty="0">
                <a:solidFill>
                  <a:schemeClr val="bg1"/>
                </a:solidFill>
                <a:latin typeface="HG丸ｺﾞｼｯｸM-PRO" panose="020F0600000000000000" pitchFamily="50" charset="-128"/>
                <a:ea typeface="HG丸ｺﾞｼｯｸM-PRO" panose="020F0600000000000000" pitchFamily="50" charset="-128"/>
              </a:rPr>
              <a:t>2</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．２０２２年１０月地域別最低賃金改定に伴う、</a:t>
            </a:r>
          </a:p>
          <a:p>
            <a:pPr algn="ctr" defTabSz="914400" eaLnBrk="0" fontAlgn="base" hangingPunct="0">
              <a:spcBef>
                <a:spcPct val="0"/>
              </a:spcBef>
              <a:spcAft>
                <a:spcPct val="0"/>
              </a:spcAft>
            </a:pPr>
            <a:r>
              <a:rPr lang="ja-JP" altLang="en-US" sz="2400" b="1" dirty="0">
                <a:solidFill>
                  <a:schemeClr val="bg1"/>
                </a:solidFill>
                <a:latin typeface="HG丸ｺﾞｼｯｸM-PRO" panose="020F0600000000000000" pitchFamily="50" charset="-128"/>
                <a:ea typeface="HG丸ｺﾞｼｯｸM-PRO" panose="020F0600000000000000" pitchFamily="50" charset="-128"/>
              </a:rPr>
              <a:t>　人事制度改定・既存者の対応について</a:t>
            </a:r>
          </a:p>
        </p:txBody>
      </p:sp>
      <p:sp>
        <p:nvSpPr>
          <p:cNvPr id="3" name="正方形/長方形 2">
            <a:extLst>
              <a:ext uri="{FF2B5EF4-FFF2-40B4-BE49-F238E27FC236}">
                <a16:creationId xmlns:a16="http://schemas.microsoft.com/office/drawing/2014/main" id="{7A2AF610-DB59-40F9-B99F-21F939195CFF}"/>
              </a:ext>
            </a:extLst>
          </p:cNvPr>
          <p:cNvSpPr/>
          <p:nvPr/>
        </p:nvSpPr>
        <p:spPr>
          <a:xfrm>
            <a:off x="0" y="6495810"/>
            <a:ext cx="795829" cy="36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Ｐ７</a:t>
            </a:r>
          </a:p>
        </p:txBody>
      </p:sp>
      <p:pic>
        <p:nvPicPr>
          <p:cNvPr id="9" name="図 8">
            <a:extLst>
              <a:ext uri="{FF2B5EF4-FFF2-40B4-BE49-F238E27FC236}">
                <a16:creationId xmlns:a16="http://schemas.microsoft.com/office/drawing/2014/main" id="{E990529B-54FA-6F13-26B2-E3F66E25D99D}"/>
              </a:ext>
            </a:extLst>
          </p:cNvPr>
          <p:cNvPicPr>
            <a:picLocks noChangeAspect="1"/>
          </p:cNvPicPr>
          <p:nvPr/>
        </p:nvPicPr>
        <p:blipFill>
          <a:blip r:embed="rId5"/>
          <a:stretch>
            <a:fillRect/>
          </a:stretch>
        </p:blipFill>
        <p:spPr>
          <a:xfrm>
            <a:off x="1070544" y="1334811"/>
            <a:ext cx="7861702" cy="2240451"/>
          </a:xfrm>
          <a:prstGeom prst="rect">
            <a:avLst/>
          </a:prstGeom>
        </p:spPr>
      </p:pic>
      <p:pic>
        <p:nvPicPr>
          <p:cNvPr id="12" name="図 11">
            <a:extLst>
              <a:ext uri="{FF2B5EF4-FFF2-40B4-BE49-F238E27FC236}">
                <a16:creationId xmlns:a16="http://schemas.microsoft.com/office/drawing/2014/main" id="{71A626C2-5A4C-515D-4102-46F349B3D89E}"/>
              </a:ext>
            </a:extLst>
          </p:cNvPr>
          <p:cNvPicPr>
            <a:picLocks noChangeAspect="1"/>
          </p:cNvPicPr>
          <p:nvPr/>
        </p:nvPicPr>
        <p:blipFill>
          <a:blip r:embed="rId6"/>
          <a:stretch>
            <a:fillRect/>
          </a:stretch>
        </p:blipFill>
        <p:spPr>
          <a:xfrm>
            <a:off x="1032041" y="3966802"/>
            <a:ext cx="7861703" cy="1972134"/>
          </a:xfrm>
          <a:prstGeom prst="rect">
            <a:avLst/>
          </a:prstGeom>
        </p:spPr>
      </p:pic>
      <p:pic>
        <p:nvPicPr>
          <p:cNvPr id="64" name="オーディオ 63">
            <a:hlinkClick r:id="" action="ppaction://media"/>
            <a:extLst>
              <a:ext uri="{FF2B5EF4-FFF2-40B4-BE49-F238E27FC236}">
                <a16:creationId xmlns:a16="http://schemas.microsoft.com/office/drawing/2014/main" id="{278EF03E-259A-9360-2A56-3087D9A479B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53951" t="-121387" r="-253951" b="-121387"/>
          <a:stretch>
            <a:fillRect/>
          </a:stretch>
        </p:blipFill>
        <p:spPr>
          <a:xfrm>
            <a:off x="7432493" y="5464969"/>
            <a:ext cx="2470514" cy="1393031"/>
          </a:xfrm>
          <a:prstGeom prst="rect">
            <a:avLst/>
          </a:prstGeom>
        </p:spPr>
      </p:pic>
    </p:spTree>
    <p:extLst>
      <p:ext uri="{BB962C8B-B14F-4D97-AF65-F5344CB8AC3E}">
        <p14:creationId xmlns:p14="http://schemas.microsoft.com/office/powerpoint/2010/main" val="3216838174"/>
      </p:ext>
    </p:extLst>
  </p:cSld>
  <p:clrMapOvr>
    <a:masterClrMapping/>
  </p:clrMapOvr>
  <mc:AlternateContent xmlns:mc="http://schemas.openxmlformats.org/markup-compatibility/2006" xmlns:p14="http://schemas.microsoft.com/office/powerpoint/2010/main">
    <mc:Choice Requires="p14">
      <p:transition spd="slow" p14:dur="2000" advTm="45324"/>
    </mc:Choice>
    <mc:Fallback xmlns="">
      <p:transition spd="slow" advTm="45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572D341-4679-4237-A5DC-B80AB33F5E03}"/>
              </a:ext>
            </a:extLst>
          </p:cNvPr>
          <p:cNvSpPr>
            <a:spLocks noChangeArrowheads="1"/>
          </p:cNvSpPr>
          <p:nvPr/>
        </p:nvSpPr>
        <p:spPr bwMode="auto">
          <a:xfrm>
            <a:off x="196172" y="175098"/>
            <a:ext cx="9492577" cy="787940"/>
          </a:xfrm>
          <a:prstGeom prst="rect">
            <a:avLst/>
          </a:prstGeom>
          <a:solidFill>
            <a:srgbClr val="00B050"/>
          </a:solidFill>
          <a:ln w="9525">
            <a:solidFill>
              <a:schemeClr val="bg1"/>
            </a:solidFill>
            <a:miter lim="800000"/>
            <a:headEnd/>
            <a:tailEnd/>
          </a:ln>
        </p:spPr>
        <p:txBody>
          <a:bodyPr vert="horz" wrap="square" lIns="74295" tIns="8890" rIns="74295" bIns="8890" numCol="1" anchor="ctr" anchorCtr="0" compatLnSpc="1">
            <a:prstTxWarp prst="textNoShape">
              <a:avLst/>
            </a:prstTxWarp>
          </a:bodyPr>
          <a:lstStyle/>
          <a:p>
            <a:pPr algn="ctr" defTabSz="914400" eaLnBrk="0" fontAlgn="base" hangingPunct="0">
              <a:spcBef>
                <a:spcPct val="0"/>
              </a:spcBef>
              <a:spcAft>
                <a:spcPct val="0"/>
              </a:spcAft>
            </a:pPr>
            <a:r>
              <a:rPr lang="en-US" altLang="ja-JP" sz="2400" b="1" dirty="0">
                <a:solidFill>
                  <a:schemeClr val="bg1"/>
                </a:solidFill>
                <a:latin typeface="HG丸ｺﾞｼｯｸM-PRO" panose="020F0600000000000000" pitchFamily="50" charset="-128"/>
                <a:ea typeface="HG丸ｺﾞｼｯｸM-PRO" panose="020F0600000000000000" pitchFamily="50" charset="-128"/>
              </a:rPr>
              <a:t>2</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．２０２２年１０月地域別最低賃金改定に伴う、</a:t>
            </a:r>
          </a:p>
          <a:p>
            <a:pPr algn="ctr" defTabSz="914400" eaLnBrk="0" fontAlgn="base" hangingPunct="0">
              <a:spcBef>
                <a:spcPct val="0"/>
              </a:spcBef>
              <a:spcAft>
                <a:spcPct val="0"/>
              </a:spcAft>
            </a:pPr>
            <a:r>
              <a:rPr lang="ja-JP" altLang="en-US" sz="2400" b="1" dirty="0">
                <a:solidFill>
                  <a:schemeClr val="bg1"/>
                </a:solidFill>
                <a:latin typeface="HG丸ｺﾞｼｯｸM-PRO" panose="020F0600000000000000" pitchFamily="50" charset="-128"/>
                <a:ea typeface="HG丸ｺﾞｼｯｸM-PRO" panose="020F0600000000000000" pitchFamily="50" charset="-128"/>
              </a:rPr>
              <a:t>　人事制度改定・既存者の対応について</a:t>
            </a:r>
          </a:p>
        </p:txBody>
      </p:sp>
      <p:sp>
        <p:nvSpPr>
          <p:cNvPr id="3" name="正方形/長方形 2">
            <a:extLst>
              <a:ext uri="{FF2B5EF4-FFF2-40B4-BE49-F238E27FC236}">
                <a16:creationId xmlns:a16="http://schemas.microsoft.com/office/drawing/2014/main" id="{7A2AF610-DB59-40F9-B99F-21F939195CFF}"/>
              </a:ext>
            </a:extLst>
          </p:cNvPr>
          <p:cNvSpPr/>
          <p:nvPr/>
        </p:nvSpPr>
        <p:spPr>
          <a:xfrm>
            <a:off x="0" y="6495810"/>
            <a:ext cx="795829" cy="36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Ｐ９</a:t>
            </a:r>
          </a:p>
        </p:txBody>
      </p:sp>
      <p:pic>
        <p:nvPicPr>
          <p:cNvPr id="10" name="図 9">
            <a:extLst>
              <a:ext uri="{FF2B5EF4-FFF2-40B4-BE49-F238E27FC236}">
                <a16:creationId xmlns:a16="http://schemas.microsoft.com/office/drawing/2014/main" id="{82FD1AD0-99D6-7297-4C52-BC43F03F4F6F}"/>
              </a:ext>
            </a:extLst>
          </p:cNvPr>
          <p:cNvPicPr>
            <a:picLocks noChangeAspect="1"/>
          </p:cNvPicPr>
          <p:nvPr/>
        </p:nvPicPr>
        <p:blipFill>
          <a:blip r:embed="rId5"/>
          <a:stretch>
            <a:fillRect/>
          </a:stretch>
        </p:blipFill>
        <p:spPr>
          <a:xfrm>
            <a:off x="1553079" y="957978"/>
            <a:ext cx="6647645" cy="5647163"/>
          </a:xfrm>
          <a:prstGeom prst="rect">
            <a:avLst/>
          </a:prstGeom>
        </p:spPr>
      </p:pic>
      <p:pic>
        <p:nvPicPr>
          <p:cNvPr id="42" name="オーディオ 41">
            <a:hlinkClick r:id="" action="ppaction://media"/>
            <a:extLst>
              <a:ext uri="{FF2B5EF4-FFF2-40B4-BE49-F238E27FC236}">
                <a16:creationId xmlns:a16="http://schemas.microsoft.com/office/drawing/2014/main" id="{ED5614F2-8180-D625-B9B4-D0C40D88B39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3951" t="-121387" r="-253951" b="-121387"/>
          <a:stretch>
            <a:fillRect/>
          </a:stretch>
        </p:blipFill>
        <p:spPr>
          <a:xfrm>
            <a:off x="7432493" y="5464969"/>
            <a:ext cx="2470514" cy="1393031"/>
          </a:xfrm>
          <a:prstGeom prst="rect">
            <a:avLst/>
          </a:prstGeom>
        </p:spPr>
      </p:pic>
    </p:spTree>
    <p:extLst>
      <p:ext uri="{BB962C8B-B14F-4D97-AF65-F5344CB8AC3E}">
        <p14:creationId xmlns:p14="http://schemas.microsoft.com/office/powerpoint/2010/main" val="1275099962"/>
      </p:ext>
    </p:extLst>
  </p:cSld>
  <p:clrMapOvr>
    <a:masterClrMapping/>
  </p:clrMapOvr>
  <mc:AlternateContent xmlns:mc="http://schemas.openxmlformats.org/markup-compatibility/2006" xmlns:p14="http://schemas.microsoft.com/office/powerpoint/2010/main">
    <mc:Choice Requires="p14">
      <p:transition spd="slow" p14:dur="2000" advTm="37221"/>
    </mc:Choice>
    <mc:Fallback xmlns="">
      <p:transition spd="slow" advTm="37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572D341-4679-4237-A5DC-B80AB33F5E03}"/>
              </a:ext>
            </a:extLst>
          </p:cNvPr>
          <p:cNvSpPr>
            <a:spLocks noChangeArrowheads="1"/>
          </p:cNvSpPr>
          <p:nvPr/>
        </p:nvSpPr>
        <p:spPr bwMode="auto">
          <a:xfrm>
            <a:off x="196172" y="175098"/>
            <a:ext cx="9492577" cy="787940"/>
          </a:xfrm>
          <a:prstGeom prst="rect">
            <a:avLst/>
          </a:prstGeom>
          <a:solidFill>
            <a:srgbClr val="00B050"/>
          </a:solidFill>
          <a:ln w="9525">
            <a:solidFill>
              <a:schemeClr val="bg1"/>
            </a:solidFill>
            <a:miter lim="800000"/>
            <a:headEnd/>
            <a:tailEnd/>
          </a:ln>
        </p:spPr>
        <p:txBody>
          <a:bodyPr vert="horz" wrap="square" lIns="74295" tIns="8890" rIns="74295" bIns="8890" numCol="1" anchor="ctr" anchorCtr="0" compatLnSpc="1">
            <a:prstTxWarp prst="textNoShape">
              <a:avLst/>
            </a:prstTxWarp>
          </a:bodyPr>
          <a:lstStyle/>
          <a:p>
            <a:pPr algn="ctr" defTabSz="914400" eaLnBrk="0" fontAlgn="base" hangingPunct="0">
              <a:spcBef>
                <a:spcPct val="0"/>
              </a:spcBef>
              <a:spcAft>
                <a:spcPct val="0"/>
              </a:spcAft>
            </a:pPr>
            <a:r>
              <a:rPr lang="en-US" altLang="ja-JP" sz="2400" b="1" dirty="0">
                <a:solidFill>
                  <a:schemeClr val="bg1"/>
                </a:solidFill>
                <a:latin typeface="HG丸ｺﾞｼｯｸM-PRO" panose="020F0600000000000000" pitchFamily="50" charset="-128"/>
                <a:ea typeface="HG丸ｺﾞｼｯｸM-PRO" panose="020F0600000000000000" pitchFamily="50" charset="-128"/>
              </a:rPr>
              <a:t>2</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．２０２２年１０月地域別最低賃金改定に伴う、</a:t>
            </a:r>
          </a:p>
          <a:p>
            <a:pPr algn="ctr" defTabSz="914400" eaLnBrk="0" fontAlgn="base" hangingPunct="0">
              <a:spcBef>
                <a:spcPct val="0"/>
              </a:spcBef>
              <a:spcAft>
                <a:spcPct val="0"/>
              </a:spcAft>
            </a:pPr>
            <a:r>
              <a:rPr lang="ja-JP" altLang="en-US" sz="2400" b="1" dirty="0">
                <a:solidFill>
                  <a:schemeClr val="bg1"/>
                </a:solidFill>
                <a:latin typeface="HG丸ｺﾞｼｯｸM-PRO" panose="020F0600000000000000" pitchFamily="50" charset="-128"/>
                <a:ea typeface="HG丸ｺﾞｼｯｸM-PRO" panose="020F0600000000000000" pitchFamily="50" charset="-128"/>
              </a:rPr>
              <a:t>　人事制度改定・既存者の対応について</a:t>
            </a:r>
          </a:p>
        </p:txBody>
      </p:sp>
      <p:sp>
        <p:nvSpPr>
          <p:cNvPr id="3" name="正方形/長方形 2">
            <a:extLst>
              <a:ext uri="{FF2B5EF4-FFF2-40B4-BE49-F238E27FC236}">
                <a16:creationId xmlns:a16="http://schemas.microsoft.com/office/drawing/2014/main" id="{7A2AF610-DB59-40F9-B99F-21F939195CFF}"/>
              </a:ext>
            </a:extLst>
          </p:cNvPr>
          <p:cNvSpPr/>
          <p:nvPr/>
        </p:nvSpPr>
        <p:spPr>
          <a:xfrm>
            <a:off x="0" y="6495810"/>
            <a:ext cx="795829" cy="362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Ｐ１０</a:t>
            </a:r>
          </a:p>
        </p:txBody>
      </p:sp>
      <p:pic>
        <p:nvPicPr>
          <p:cNvPr id="10" name="図 9">
            <a:extLst>
              <a:ext uri="{FF2B5EF4-FFF2-40B4-BE49-F238E27FC236}">
                <a16:creationId xmlns:a16="http://schemas.microsoft.com/office/drawing/2014/main" id="{622073EC-712A-1AF3-ADBA-3E2A91724B19}"/>
              </a:ext>
            </a:extLst>
          </p:cNvPr>
          <p:cNvPicPr>
            <a:picLocks noChangeAspect="1"/>
          </p:cNvPicPr>
          <p:nvPr/>
        </p:nvPicPr>
        <p:blipFill>
          <a:blip r:embed="rId5"/>
          <a:stretch>
            <a:fillRect/>
          </a:stretch>
        </p:blipFill>
        <p:spPr>
          <a:xfrm>
            <a:off x="1159951" y="994360"/>
            <a:ext cx="7616677" cy="5647072"/>
          </a:xfrm>
          <a:prstGeom prst="rect">
            <a:avLst/>
          </a:prstGeom>
        </p:spPr>
      </p:pic>
      <p:pic>
        <p:nvPicPr>
          <p:cNvPr id="21" name="オーディオ 20">
            <a:hlinkClick r:id="" action="ppaction://media"/>
            <a:extLst>
              <a:ext uri="{FF2B5EF4-FFF2-40B4-BE49-F238E27FC236}">
                <a16:creationId xmlns:a16="http://schemas.microsoft.com/office/drawing/2014/main" id="{5521AFFF-61AB-2FDC-C239-11529347713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3951" t="-121387" r="-253951" b="-121387"/>
          <a:stretch>
            <a:fillRect/>
          </a:stretch>
        </p:blipFill>
        <p:spPr>
          <a:xfrm>
            <a:off x="7432493" y="5464969"/>
            <a:ext cx="2470514" cy="1393031"/>
          </a:xfrm>
          <a:prstGeom prst="rect">
            <a:avLst/>
          </a:prstGeom>
        </p:spPr>
      </p:pic>
    </p:spTree>
    <p:extLst>
      <p:ext uri="{BB962C8B-B14F-4D97-AF65-F5344CB8AC3E}">
        <p14:creationId xmlns:p14="http://schemas.microsoft.com/office/powerpoint/2010/main" val="743537365"/>
      </p:ext>
    </p:extLst>
  </p:cSld>
  <p:clrMapOvr>
    <a:masterClrMapping/>
  </p:clrMapOvr>
  <mc:AlternateContent xmlns:mc="http://schemas.openxmlformats.org/markup-compatibility/2006" xmlns:p14="http://schemas.microsoft.com/office/powerpoint/2010/main">
    <mc:Choice Requires="p14">
      <p:transition spd="slow" p14:dur="2000" advTm="7515"/>
    </mc:Choice>
    <mc:Fallback xmlns="">
      <p:transition spd="slow" advTm="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0.9"/>
</p:tagLst>
</file>

<file path=ppt/theme/theme1.xml><?xml version="1.0" encoding="utf-8"?>
<a:theme xmlns:a="http://schemas.openxmlformats.org/drawingml/2006/main" name="基礎">
  <a:themeElements>
    <a:clrScheme name="基礎">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基礎">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基礎">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44EB423F39F654CA55F798894031B1F" ma:contentTypeVersion="14" ma:contentTypeDescription="新しいドキュメントを作成します。" ma:contentTypeScope="" ma:versionID="c388d2b65c8e8ba8cdb0b9e1b4ac4514">
  <xsd:schema xmlns:xsd="http://www.w3.org/2001/XMLSchema" xmlns:xs="http://www.w3.org/2001/XMLSchema" xmlns:p="http://schemas.microsoft.com/office/2006/metadata/properties" xmlns:ns2="705877ff-6b6f-455f-974a-5ef17b49e970" xmlns:ns3="acacec7d-069f-4da1-b7bd-cf8032f520d2" targetNamespace="http://schemas.microsoft.com/office/2006/metadata/properties" ma:root="true" ma:fieldsID="461926bf06bf70838f9bca9d817d23fe" ns2:_="" ns3:_="">
    <xsd:import namespace="705877ff-6b6f-455f-974a-5ef17b49e970"/>
    <xsd:import namespace="acacec7d-069f-4da1-b7bd-cf8032f520d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5877ff-6b6f-455f-974a-5ef17b49e9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8c736cf6-a955-4bfe-8d1c-aefa9a34031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cacec7d-069f-4da1-b7bd-cf8032f520d2"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24d1e203-571c-42e2-89fc-4ebb2507a350}" ma:internalName="TaxCatchAll" ma:showField="CatchAllData" ma:web="acacec7d-069f-4da1-b7bd-cf8032f520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05877ff-6b6f-455f-974a-5ef17b49e970">
      <Terms xmlns="http://schemas.microsoft.com/office/infopath/2007/PartnerControls"/>
    </lcf76f155ced4ddcb4097134ff3c332f>
    <TaxCatchAll xmlns="acacec7d-069f-4da1-b7bd-cf8032f520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4157BD-0EB9-4BD9-8F38-CBD582B8A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5877ff-6b6f-455f-974a-5ef17b49e970"/>
    <ds:schemaRef ds:uri="acacec7d-069f-4da1-b7bd-cf8032f52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6D1E5A-E827-43F8-AC99-1512B302072A}">
  <ds:schemaRefs>
    <ds:schemaRef ds:uri="705877ff-6b6f-455f-974a-5ef17b49e970"/>
    <ds:schemaRef ds:uri="http://schemas.openxmlformats.org/package/2006/metadata/core-properties"/>
    <ds:schemaRef ds:uri="http://purl.org/dc/elements/1.1/"/>
    <ds:schemaRef ds:uri="http://purl.org/dc/term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acacec7d-069f-4da1-b7bd-cf8032f520d2"/>
    <ds:schemaRef ds:uri="http://purl.org/dc/dcmitype/"/>
  </ds:schemaRefs>
</ds:datastoreItem>
</file>

<file path=customXml/itemProps3.xml><?xml version="1.0" encoding="utf-8"?>
<ds:datastoreItem xmlns:ds="http://schemas.openxmlformats.org/officeDocument/2006/customXml" ds:itemID="{91F51613-E02D-45E4-B1B1-38885F1294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TM03457444[[fn=基礎]]</Template>
  <TotalTime>12459</TotalTime>
  <Words>881</Words>
  <Application>Microsoft Office PowerPoint</Application>
  <PresentationFormat>A4 210 x 297 mm</PresentationFormat>
  <Paragraphs>84</Paragraphs>
  <Slides>11</Slides>
  <Notes>11</Notes>
  <HiddenSlides>0</HiddenSlides>
  <MMClips>11</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11</vt:i4>
      </vt:variant>
    </vt:vector>
  </HeadingPairs>
  <TitlesOfParts>
    <vt:vector size="18" baseType="lpstr">
      <vt:lpstr>HG丸ｺﾞｼｯｸM-PRO</vt:lpstr>
      <vt:lpstr>ＭＳ ゴシック</vt:lpstr>
      <vt:lpstr>游ゴシック</vt:lpstr>
      <vt:lpstr>Arial</vt:lpstr>
      <vt:lpstr>Calibri</vt:lpstr>
      <vt:lpstr>Corbel</vt:lpstr>
      <vt:lpstr>基礎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玉谷 謙一朗（札幌①）</dc:creator>
  <cp:lastModifiedBy>木村 正男</cp:lastModifiedBy>
  <cp:revision>35</cp:revision>
  <cp:lastPrinted>2022-09-26T02:20:53Z</cp:lastPrinted>
  <dcterms:created xsi:type="dcterms:W3CDTF">2021-02-04T11:32:25Z</dcterms:created>
  <dcterms:modified xsi:type="dcterms:W3CDTF">2022-10-03T01:36:46Z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0x010100344EB423F39F654CA55F798894031B1F</vt:lpwstr>
  </property>
</Properties>
</file>